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diagrams/data28.xml" ContentType="application/vnd.openxmlformats-officedocument.drawingml.diagramData+xml"/>
  <Override PartName="/ppt/diagrams/data29.xml" ContentType="application/vnd.openxmlformats-officedocument.drawingml.diagramData+xml"/>
  <Override PartName="/ppt/diagrams/data30.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31.xml" ContentType="application/vnd.openxmlformats-officedocument.drawingml.diagramData+xml"/>
  <Override PartName="/ppt/diagrams/data18.xml" ContentType="application/vnd.openxmlformats-officedocument.drawingml.diagramData+xml"/>
  <Override PartName="/ppt/diagrams/data32.xml" ContentType="application/vnd.openxmlformats-officedocument.drawingml.diagramData+xml"/>
  <Override PartName="/ppt/diagrams/data33.xml" ContentType="application/vnd.openxmlformats-officedocument.drawingml.diagramData+xml"/>
  <Override PartName="/ppt/diagrams/data34.xml" ContentType="application/vnd.openxmlformats-officedocument.drawingml.diagramData+xml"/>
  <Override PartName="/ppt/diagrams/data35.xml" ContentType="application/vnd.openxmlformats-officedocument.drawingml.diagramData+xml"/>
  <Override PartName="/ppt/diagrams/data19.xml" ContentType="application/vnd.openxmlformats-officedocument.drawingml.diagramData+xml"/>
  <Override PartName="/ppt/diagrams/data7.xml" ContentType="application/vnd.openxmlformats-officedocument.drawingml.diagramData+xml"/>
  <Override PartName="/ppt/diagrams/data20.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21.xml" ContentType="application/vnd.openxmlformats-officedocument.drawingml.diagramData+xml"/>
  <Override PartName="/ppt/diagrams/data10.xml" ContentType="application/vnd.openxmlformats-officedocument.drawingml.diagramData+xml"/>
  <Override PartName="/ppt/diagrams/data22.xml" ContentType="application/vnd.openxmlformats-officedocument.drawingml.diagramData+xml"/>
  <Override PartName="/ppt/diagrams/data11.xml" ContentType="application/vnd.openxmlformats-officedocument.drawingml.diagramData+xml"/>
  <Override PartName="/ppt/diagrams/data23.xml" ContentType="application/vnd.openxmlformats-officedocument.drawingml.diagramData+xml"/>
  <Override PartName="/ppt/diagrams/data12.xml" ContentType="application/vnd.openxmlformats-officedocument.drawingml.diagramData+xml"/>
  <Override PartName="/ppt/diagrams/data24.xml" ContentType="application/vnd.openxmlformats-officedocument.drawingml.diagramData+xml"/>
  <Override PartName="/ppt/diagrams/data13.xml" ContentType="application/vnd.openxmlformats-officedocument.drawingml.diagramData+xml"/>
  <Override PartName="/ppt/diagrams/data1.xml" ContentType="application/vnd.openxmlformats-officedocument.drawingml.diagramData+xml"/>
  <Override PartName="/ppt/diagrams/data14.xml" ContentType="application/vnd.openxmlformats-officedocument.drawingml.diagramData+xml"/>
  <Override PartName="/ppt/diagrams/data25.xml" ContentType="application/vnd.openxmlformats-officedocument.drawingml.diagramData+xml"/>
  <Override PartName="/ppt/diagrams/data2.xml" ContentType="application/vnd.openxmlformats-officedocument.drawingml.diagramData+xml"/>
  <Override PartName="/ppt/diagrams/data15.xml" ContentType="application/vnd.openxmlformats-officedocument.drawingml.diagramData+xml"/>
  <Override PartName="/ppt/diagrams/data3.xml" ContentType="application/vnd.openxmlformats-officedocument.drawingml.diagramData+xml"/>
  <Override PartName="/ppt/diagrams/data16.xml" ContentType="application/vnd.openxmlformats-officedocument.drawingml.diagramData+xml"/>
  <Override PartName="/ppt/diagrams/data4.xml" ContentType="application/vnd.openxmlformats-officedocument.drawingml.diagramData+xml"/>
  <Override PartName="/ppt/diagrams/data26.xml" ContentType="application/vnd.openxmlformats-officedocument.drawingml.diagramData+xml"/>
  <Override PartName="/ppt/diagrams/data6.xml" ContentType="application/vnd.openxmlformats-officedocument.drawingml.diagramData+xml"/>
  <Override PartName="/ppt/diagrams/data17.xml" ContentType="application/vnd.openxmlformats-officedocument.drawingml.diagramData+xml"/>
  <Override PartName="/ppt/diagrams/data27.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Layouts/slideLayout14.xml" ContentType="application/vnd.openxmlformats-officedocument.presentationml.slideLayout+xml"/>
  <Override PartName="/ppt/notesSlides/notesSlide1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diagrams/drawing21.xml" ContentType="application/vnd.ms-office.drawingml.diagramDrawing+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layout27.xml" ContentType="application/vnd.openxmlformats-officedocument.drawingml.diagramLayout+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quickStyle27.xml" ContentType="application/vnd.openxmlformats-officedocument.drawingml.diagramStyle+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heme/theme2.xml" ContentType="application/vnd.openxmlformats-officedocument.theme+xml"/>
  <Override PartName="/ppt/diagrams/colors27.xml" ContentType="application/vnd.openxmlformats-officedocument.drawingml.diagramColors+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heme/theme4.xml" ContentType="application/vnd.openxmlformats-officedocument.theme+xml"/>
  <Override PartName="/ppt/diagrams/drawing27.xml" ContentType="application/vnd.ms-office.drawingml.diagramDrawing+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colors26.xml" ContentType="application/vnd.openxmlformats-officedocument.drawingml.diagramColors+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drawing26.xml" ContentType="application/vnd.ms-office.drawingml.diagramDrawing+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quickStyle4.xml" ContentType="application/vnd.openxmlformats-officedocument.drawingml.diagramStyle+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layout26.xml" ContentType="application/vnd.openxmlformats-officedocument.drawingml.diagramLayout+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drawing32.xml" ContentType="application/vnd.ms-office.drawingml.diagramDrawing+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layout19.xml" ContentType="application/vnd.openxmlformats-officedocument.drawingml.diagramLayout+xml"/>
  <Override PartName="/ppt/diagrams/quickStyle19.xml" ContentType="application/vnd.openxmlformats-officedocument.drawingml.diagramStyle+xml"/>
  <Override PartName="/ppt/diagrams/quickStyle26.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77" r:id="rId2"/>
    <p:sldMasterId id="2147483664" r:id="rId3"/>
  </p:sldMasterIdLst>
  <p:notesMasterIdLst>
    <p:notesMasterId r:id="rId39"/>
  </p:notesMasterIdLst>
  <p:sldIdLst>
    <p:sldId id="373" r:id="rId4"/>
    <p:sldId id="258" r:id="rId5"/>
    <p:sldId id="259" r:id="rId6"/>
    <p:sldId id="376" r:id="rId7"/>
    <p:sldId id="271" r:id="rId8"/>
    <p:sldId id="393" r:id="rId9"/>
    <p:sldId id="387" r:id="rId10"/>
    <p:sldId id="388" r:id="rId11"/>
    <p:sldId id="278" r:id="rId12"/>
    <p:sldId id="272" r:id="rId13"/>
    <p:sldId id="391" r:id="rId14"/>
    <p:sldId id="377" r:id="rId15"/>
    <p:sldId id="386" r:id="rId16"/>
    <p:sldId id="383" r:id="rId17"/>
    <p:sldId id="390" r:id="rId18"/>
    <p:sldId id="274" r:id="rId19"/>
    <p:sldId id="379" r:id="rId20"/>
    <p:sldId id="394" r:id="rId21"/>
    <p:sldId id="380" r:id="rId22"/>
    <p:sldId id="264" r:id="rId23"/>
    <p:sldId id="270" r:id="rId24"/>
    <p:sldId id="392" r:id="rId25"/>
    <p:sldId id="384" r:id="rId26"/>
    <p:sldId id="395" r:id="rId27"/>
    <p:sldId id="276" r:id="rId28"/>
    <p:sldId id="267" r:id="rId29"/>
    <p:sldId id="268" r:id="rId30"/>
    <p:sldId id="277" r:id="rId31"/>
    <p:sldId id="284" r:id="rId32"/>
    <p:sldId id="280" r:id="rId33"/>
    <p:sldId id="273" r:id="rId34"/>
    <p:sldId id="374" r:id="rId35"/>
    <p:sldId id="385" r:id="rId36"/>
    <p:sldId id="382" r:id="rId37"/>
    <p:sldId id="2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249C"/>
    <a:srgbClr val="00B0F0"/>
    <a:srgbClr val="0D9992"/>
    <a:srgbClr val="47617D"/>
    <a:srgbClr val="27AAFF"/>
    <a:srgbClr val="BC3888"/>
    <a:srgbClr val="BC1A9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381" autoAdjust="0"/>
  </p:normalViewPr>
  <p:slideViewPr>
    <p:cSldViewPr snapToGrid="0">
      <p:cViewPr varScale="1">
        <p:scale>
          <a:sx n="87" d="100"/>
          <a:sy n="87" d="100"/>
        </p:scale>
        <p:origin x="15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viewProps" Target="viewProps.xml"/></Relationships>
</file>

<file path=ppt/diagrams/_rels/data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56614-9EDE-4E23-B764-93FC3D473DD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D60F9A4-47B8-4DE8-B8C3-4250524F5387}">
      <dgm:prSet custT="1"/>
      <dgm:spPr>
        <a:solidFill>
          <a:srgbClr val="00B0F0"/>
        </a:solidFill>
      </dgm:spPr>
      <dgm:t>
        <a:bodyPr/>
        <a:lstStyle/>
        <a:p>
          <a:r>
            <a:rPr lang="en-US" sz="2400" b="1" dirty="0">
              <a:solidFill>
                <a:schemeClr val="bg1"/>
              </a:solidFill>
            </a:rPr>
            <a:t>Educate</a:t>
          </a:r>
          <a:r>
            <a:rPr lang="en-US" sz="2400" dirty="0">
              <a:solidFill>
                <a:schemeClr val="bg1"/>
              </a:solidFill>
            </a:rPr>
            <a:t> the public about the importance of timely immunizations for people of all ages and the safety of vaccines</a:t>
          </a:r>
          <a:r>
            <a:rPr lang="en-US" sz="2800" dirty="0">
              <a:solidFill>
                <a:schemeClr val="bg1"/>
              </a:solidFill>
            </a:rPr>
            <a:t>.</a:t>
          </a:r>
        </a:p>
      </dgm:t>
    </dgm:pt>
    <dgm:pt modelId="{56F07030-20EE-4C56-A1A6-9F8FCAFC249B}" type="parTrans" cxnId="{E1D23DBE-150C-4AD7-B44C-7C3C1FB23D94}">
      <dgm:prSet/>
      <dgm:spPr/>
      <dgm:t>
        <a:bodyPr/>
        <a:lstStyle/>
        <a:p>
          <a:endParaRPr lang="en-US"/>
        </a:p>
      </dgm:t>
    </dgm:pt>
    <dgm:pt modelId="{D067D0B4-98A7-40F1-8141-9B5C56FC98F8}" type="sibTrans" cxnId="{E1D23DBE-150C-4AD7-B44C-7C3C1FB23D94}">
      <dgm:prSet/>
      <dgm:spPr/>
      <dgm:t>
        <a:bodyPr/>
        <a:lstStyle/>
        <a:p>
          <a:endParaRPr lang="en-US"/>
        </a:p>
      </dgm:t>
    </dgm:pt>
    <dgm:pt modelId="{46612468-9659-44BF-81B7-7786BAE0A7A3}" type="pres">
      <dgm:prSet presAssocID="{F2856614-9EDE-4E23-B764-93FC3D473DD6}" presName="linear" presStyleCnt="0">
        <dgm:presLayoutVars>
          <dgm:animLvl val="lvl"/>
          <dgm:resizeHandles val="exact"/>
        </dgm:presLayoutVars>
      </dgm:prSet>
      <dgm:spPr/>
    </dgm:pt>
    <dgm:pt modelId="{5C404CCE-3147-458B-A53D-1CCF250286A7}" type="pres">
      <dgm:prSet presAssocID="{1D60F9A4-47B8-4DE8-B8C3-4250524F5387}" presName="parentText" presStyleLbl="node1" presStyleIdx="0" presStyleCnt="1">
        <dgm:presLayoutVars>
          <dgm:chMax val="0"/>
          <dgm:bulletEnabled val="1"/>
        </dgm:presLayoutVars>
      </dgm:prSet>
      <dgm:spPr/>
    </dgm:pt>
  </dgm:ptLst>
  <dgm:cxnLst>
    <dgm:cxn modelId="{E654033D-D1CA-4E64-A7CA-14D03923685A}" type="presOf" srcId="{F2856614-9EDE-4E23-B764-93FC3D473DD6}" destId="{46612468-9659-44BF-81B7-7786BAE0A7A3}" srcOrd="0" destOrd="0" presId="urn:microsoft.com/office/officeart/2005/8/layout/vList2"/>
    <dgm:cxn modelId="{E1D23DBE-150C-4AD7-B44C-7C3C1FB23D94}" srcId="{F2856614-9EDE-4E23-B764-93FC3D473DD6}" destId="{1D60F9A4-47B8-4DE8-B8C3-4250524F5387}" srcOrd="0" destOrd="0" parTransId="{56F07030-20EE-4C56-A1A6-9F8FCAFC249B}" sibTransId="{D067D0B4-98A7-40F1-8141-9B5C56FC98F8}"/>
    <dgm:cxn modelId="{71DDEBC6-3F15-413D-9E7A-5EC526F72177}" type="presOf" srcId="{1D60F9A4-47B8-4DE8-B8C3-4250524F5387}" destId="{5C404CCE-3147-458B-A53D-1CCF250286A7}" srcOrd="0" destOrd="0" presId="urn:microsoft.com/office/officeart/2005/8/layout/vList2"/>
    <dgm:cxn modelId="{F53A3280-AC34-4B85-B8DD-3F8718C56CD3}" type="presParOf" srcId="{46612468-9659-44BF-81B7-7786BAE0A7A3}" destId="{5C404CCE-3147-458B-A53D-1CCF250286A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F7E0C7-552A-4AB9-BE5D-61B7667B23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877C25-86B7-4F8E-B612-2AE9577C2220}">
      <dgm:prSet/>
      <dgm:spPr>
        <a:solidFill>
          <a:srgbClr val="47617D"/>
        </a:solidFill>
      </dgm:spPr>
      <dgm:t>
        <a:bodyPr/>
        <a:lstStyle/>
        <a:p>
          <a:r>
            <a:rPr lang="en-US" b="1" dirty="0"/>
            <a:t>Summit participants identified and discussed challenges and possible solutions.</a:t>
          </a:r>
          <a:endParaRPr lang="en-US" dirty="0"/>
        </a:p>
      </dgm:t>
    </dgm:pt>
    <dgm:pt modelId="{447CAC65-1BB1-498F-AAF6-8F78AB95FB1E}" type="parTrans" cxnId="{6302F943-DD4E-4E6A-B5C3-71ED5B04F6F9}">
      <dgm:prSet/>
      <dgm:spPr/>
      <dgm:t>
        <a:bodyPr/>
        <a:lstStyle/>
        <a:p>
          <a:endParaRPr lang="en-US"/>
        </a:p>
      </dgm:t>
    </dgm:pt>
    <dgm:pt modelId="{E828F904-8392-47BF-8100-E68FC58107FF}" type="sibTrans" cxnId="{6302F943-DD4E-4E6A-B5C3-71ED5B04F6F9}">
      <dgm:prSet/>
      <dgm:spPr/>
      <dgm:t>
        <a:bodyPr/>
        <a:lstStyle/>
        <a:p>
          <a:endParaRPr lang="en-US"/>
        </a:p>
      </dgm:t>
    </dgm:pt>
    <dgm:pt modelId="{1DF57E97-4A7F-45F9-83B1-D83D3014C9DF}" type="pres">
      <dgm:prSet presAssocID="{43F7E0C7-552A-4AB9-BE5D-61B7667B230F}" presName="linear" presStyleCnt="0">
        <dgm:presLayoutVars>
          <dgm:animLvl val="lvl"/>
          <dgm:resizeHandles val="exact"/>
        </dgm:presLayoutVars>
      </dgm:prSet>
      <dgm:spPr/>
    </dgm:pt>
    <dgm:pt modelId="{6721F638-7A24-4942-8CCD-D83B6A298BDA}" type="pres">
      <dgm:prSet presAssocID="{7F877C25-86B7-4F8E-B612-2AE9577C2220}" presName="parentText" presStyleLbl="node1" presStyleIdx="0" presStyleCnt="1" custScaleY="163244" custLinFactNeighborX="0" custLinFactNeighborY="-26781">
        <dgm:presLayoutVars>
          <dgm:chMax val="0"/>
          <dgm:bulletEnabled val="1"/>
        </dgm:presLayoutVars>
      </dgm:prSet>
      <dgm:spPr/>
    </dgm:pt>
  </dgm:ptLst>
  <dgm:cxnLst>
    <dgm:cxn modelId="{992EE717-AE59-4520-B7D9-21DDDEE9B1FF}" type="presOf" srcId="{7F877C25-86B7-4F8E-B612-2AE9577C2220}" destId="{6721F638-7A24-4942-8CCD-D83B6A298BDA}" srcOrd="0" destOrd="0" presId="urn:microsoft.com/office/officeart/2005/8/layout/vList2"/>
    <dgm:cxn modelId="{6302F943-DD4E-4E6A-B5C3-71ED5B04F6F9}" srcId="{43F7E0C7-552A-4AB9-BE5D-61B7667B230F}" destId="{7F877C25-86B7-4F8E-B612-2AE9577C2220}" srcOrd="0" destOrd="0" parTransId="{447CAC65-1BB1-498F-AAF6-8F78AB95FB1E}" sibTransId="{E828F904-8392-47BF-8100-E68FC58107FF}"/>
    <dgm:cxn modelId="{8ECA3DC6-62D6-4F3E-8B1A-8572FB7FDEE3}" type="presOf" srcId="{43F7E0C7-552A-4AB9-BE5D-61B7667B230F}" destId="{1DF57E97-4A7F-45F9-83B1-D83D3014C9DF}" srcOrd="0" destOrd="0" presId="urn:microsoft.com/office/officeart/2005/8/layout/vList2"/>
    <dgm:cxn modelId="{3DDDB01E-967F-411C-9E42-C3E9BB86DF67}" type="presParOf" srcId="{1DF57E97-4A7F-45F9-83B1-D83D3014C9DF}" destId="{6721F638-7A24-4942-8CCD-D83B6A298BDA}"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019D99-122C-4A17-AA6D-9B965779A2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78C835-EED7-46FA-9188-49CFD23976DC}">
      <dgm:prSet custT="1"/>
      <dgm:spPr>
        <a:solidFill>
          <a:srgbClr val="00B0F0"/>
        </a:solidFill>
      </dgm:spPr>
      <dgm:t>
        <a:bodyPr/>
        <a:lstStyle/>
        <a:p>
          <a:r>
            <a:rPr lang="en-US" sz="2000" b="1" dirty="0"/>
            <a:t>Pregnant women have more than double the risk of hospitalization compared to nonpregnant women of childbearing age if they get the flu.</a:t>
          </a:r>
        </a:p>
      </dgm:t>
    </dgm:pt>
    <dgm:pt modelId="{EEFBE84E-5F1D-4BD3-8682-3E8E91F230B5}" type="parTrans" cxnId="{B382C8F0-589D-47C0-9ED5-5EE97B9FBD50}">
      <dgm:prSet/>
      <dgm:spPr/>
      <dgm:t>
        <a:bodyPr/>
        <a:lstStyle/>
        <a:p>
          <a:endParaRPr lang="en-US"/>
        </a:p>
      </dgm:t>
    </dgm:pt>
    <dgm:pt modelId="{50ED3B0D-45C2-433C-B8A8-281D93DF09DA}" type="sibTrans" cxnId="{B382C8F0-589D-47C0-9ED5-5EE97B9FBD50}">
      <dgm:prSet/>
      <dgm:spPr/>
      <dgm:t>
        <a:bodyPr/>
        <a:lstStyle/>
        <a:p>
          <a:endParaRPr lang="en-US"/>
        </a:p>
      </dgm:t>
    </dgm:pt>
    <dgm:pt modelId="{AED7320B-1EE7-4FC7-8E20-AEC90AA0331D}">
      <dgm:prSet custT="1"/>
      <dgm:spPr>
        <a:solidFill>
          <a:srgbClr val="BC249C"/>
        </a:solidFill>
      </dgm:spPr>
      <dgm:t>
        <a:bodyPr/>
        <a:lstStyle/>
        <a:p>
          <a:r>
            <a:rPr lang="en-US" sz="2000" b="1" dirty="0"/>
            <a:t>Flu vaccination during pregnancy lowers risk of hospitalization (due to flu) in babies younger than 6 months old by an average of 72%. </a:t>
          </a:r>
        </a:p>
      </dgm:t>
    </dgm:pt>
    <dgm:pt modelId="{8772A5F4-4260-40B7-87A9-2AA82BC05950}" type="parTrans" cxnId="{30F36F9C-CCFD-4DA6-B7A7-B66515DDF440}">
      <dgm:prSet/>
      <dgm:spPr/>
      <dgm:t>
        <a:bodyPr/>
        <a:lstStyle/>
        <a:p>
          <a:endParaRPr lang="en-US"/>
        </a:p>
      </dgm:t>
    </dgm:pt>
    <dgm:pt modelId="{E3ACDC59-E801-4662-91C7-D72C681A06D6}" type="sibTrans" cxnId="{30F36F9C-CCFD-4DA6-B7A7-B66515DDF440}">
      <dgm:prSet/>
      <dgm:spPr/>
      <dgm:t>
        <a:bodyPr/>
        <a:lstStyle/>
        <a:p>
          <a:endParaRPr lang="en-US"/>
        </a:p>
      </dgm:t>
    </dgm:pt>
    <dgm:pt modelId="{2F72821A-3D7C-4FCA-96DB-4CAEC2E177A4}">
      <dgm:prSet custT="1"/>
      <dgm:spPr>
        <a:solidFill>
          <a:srgbClr val="0D9992"/>
        </a:solidFill>
      </dgm:spPr>
      <dgm:t>
        <a:bodyPr/>
        <a:lstStyle/>
        <a:p>
          <a:r>
            <a:rPr lang="en-US" sz="2000" b="1" dirty="0">
              <a:solidFill>
                <a:schemeClr val="bg1"/>
              </a:solidFill>
              <a:effectLst/>
              <a:latin typeface="+mn-lt"/>
              <a:ea typeface="+mn-ea"/>
              <a:cs typeface="+mn-cs"/>
            </a:rPr>
            <a:t>Two-thirds (67%) of babies younger than two months old who get whooping cough need care in the hospital</a:t>
          </a:r>
          <a:r>
            <a:rPr lang="en-US" sz="2000" dirty="0">
              <a:solidFill>
                <a:schemeClr val="bg1"/>
              </a:solidFill>
              <a:effectLst/>
              <a:latin typeface="+mn-lt"/>
              <a:ea typeface="+mn-ea"/>
              <a:cs typeface="+mn-cs"/>
            </a:rPr>
            <a:t>.</a:t>
          </a:r>
          <a:endParaRPr lang="en-US" sz="2000" dirty="0"/>
        </a:p>
      </dgm:t>
    </dgm:pt>
    <dgm:pt modelId="{C2BB829B-104D-476B-96D4-E3BA209FDDD5}" type="parTrans" cxnId="{651C936E-3665-4B73-9D97-B4E0267EB188}">
      <dgm:prSet/>
      <dgm:spPr/>
      <dgm:t>
        <a:bodyPr/>
        <a:lstStyle/>
        <a:p>
          <a:endParaRPr lang="en-US"/>
        </a:p>
      </dgm:t>
    </dgm:pt>
    <dgm:pt modelId="{05494B5B-199A-46EC-BCEB-3C7E511AC773}" type="sibTrans" cxnId="{651C936E-3665-4B73-9D97-B4E0267EB188}">
      <dgm:prSet/>
      <dgm:spPr/>
      <dgm:t>
        <a:bodyPr/>
        <a:lstStyle/>
        <a:p>
          <a:endParaRPr lang="en-US"/>
        </a:p>
      </dgm:t>
    </dgm:pt>
    <dgm:pt modelId="{447C7AE8-07E2-40F2-8E20-645C1F77D3BE}">
      <dgm:prSet custT="1"/>
      <dgm:spPr>
        <a:solidFill>
          <a:srgbClr val="47617D"/>
        </a:solidFill>
      </dgm:spPr>
      <dgm:t>
        <a:bodyPr/>
        <a:lstStyle/>
        <a:p>
          <a:r>
            <a:rPr lang="en-US" sz="2000" b="1" dirty="0"/>
            <a:t>Only 1 in 3 (35%) U.S. pregnant women get BOTH flu and Tdap vaccines.</a:t>
          </a:r>
        </a:p>
      </dgm:t>
    </dgm:pt>
    <dgm:pt modelId="{81353F90-64CF-4CE1-8CCB-5A58532E5D5C}" type="parTrans" cxnId="{1734F856-B8E2-4670-A809-78AB3A4819DB}">
      <dgm:prSet/>
      <dgm:spPr/>
      <dgm:t>
        <a:bodyPr/>
        <a:lstStyle/>
        <a:p>
          <a:endParaRPr lang="en-US"/>
        </a:p>
      </dgm:t>
    </dgm:pt>
    <dgm:pt modelId="{DF528DCD-63CA-410B-8D59-C2622430E13D}" type="sibTrans" cxnId="{1734F856-B8E2-4670-A809-78AB3A4819DB}">
      <dgm:prSet/>
      <dgm:spPr/>
      <dgm:t>
        <a:bodyPr/>
        <a:lstStyle/>
        <a:p>
          <a:endParaRPr lang="en-US"/>
        </a:p>
      </dgm:t>
    </dgm:pt>
    <dgm:pt modelId="{F12DA35A-B6E5-48A1-BBE0-002E9E0926EF}">
      <dgm:prSet custT="1"/>
      <dgm:spPr>
        <a:noFill/>
      </dgm:spPr>
      <dgm:t>
        <a:bodyPr/>
        <a:lstStyle/>
        <a:p>
          <a:r>
            <a:rPr lang="en-US" sz="1600" dirty="0">
              <a:solidFill>
                <a:schemeClr val="tx1"/>
              </a:solidFill>
            </a:rPr>
            <a:t>54% of pregnant women reported flu shot before or during pregnancy (Most common reason for NOT getting flu shot was believing the vaccine is not effective)</a:t>
          </a:r>
        </a:p>
      </dgm:t>
    </dgm:pt>
    <dgm:pt modelId="{F5DAE1E3-3B0C-4823-BFD4-9AA17AB5B3E9}" type="parTrans" cxnId="{06D0692A-03F1-4966-B753-3F0249955ED8}">
      <dgm:prSet/>
      <dgm:spPr/>
      <dgm:t>
        <a:bodyPr/>
        <a:lstStyle/>
        <a:p>
          <a:endParaRPr lang="en-US"/>
        </a:p>
      </dgm:t>
    </dgm:pt>
    <dgm:pt modelId="{FFFEEBB9-C4D2-4686-927F-0767F94C61DE}" type="sibTrans" cxnId="{06D0692A-03F1-4966-B753-3F0249955ED8}">
      <dgm:prSet/>
      <dgm:spPr/>
      <dgm:t>
        <a:bodyPr/>
        <a:lstStyle/>
        <a:p>
          <a:endParaRPr lang="en-US"/>
        </a:p>
      </dgm:t>
    </dgm:pt>
    <dgm:pt modelId="{55DF418D-DDBC-4C14-855D-EE3A3DF85250}">
      <dgm:prSet custT="1"/>
      <dgm:spPr>
        <a:noFill/>
      </dgm:spPr>
      <dgm:t>
        <a:bodyPr/>
        <a:lstStyle/>
        <a:p>
          <a:r>
            <a:rPr lang="en-US" sz="1600" dirty="0">
              <a:solidFill>
                <a:schemeClr val="tx1"/>
              </a:solidFill>
            </a:rPr>
            <a:t>Getting a flu shot reduces a pregnant woman’s risk of being hospitalized due to flu by an average of 40%. </a:t>
          </a:r>
        </a:p>
      </dgm:t>
    </dgm:pt>
    <dgm:pt modelId="{56E9A303-44E8-4C31-9D71-CFB0D7F63122}" type="parTrans" cxnId="{353AC331-20C3-4DFA-B501-D7E0291DD69B}">
      <dgm:prSet/>
      <dgm:spPr/>
      <dgm:t>
        <a:bodyPr/>
        <a:lstStyle/>
        <a:p>
          <a:endParaRPr lang="en-US"/>
        </a:p>
      </dgm:t>
    </dgm:pt>
    <dgm:pt modelId="{257F41C4-40B6-4551-B60E-414FEEE26007}" type="sibTrans" cxnId="{353AC331-20C3-4DFA-B501-D7E0291DD69B}">
      <dgm:prSet/>
      <dgm:spPr/>
      <dgm:t>
        <a:bodyPr/>
        <a:lstStyle/>
        <a:p>
          <a:endParaRPr lang="en-US"/>
        </a:p>
      </dgm:t>
    </dgm:pt>
    <dgm:pt modelId="{587B0BA1-B4B8-4EEB-9E50-2229ED7C03D1}">
      <dgm:prSet custT="1"/>
      <dgm:spPr>
        <a:noFill/>
      </dgm:spPr>
      <dgm:t>
        <a:bodyPr/>
        <a:lstStyle/>
        <a:p>
          <a:r>
            <a:rPr lang="en-US" sz="1600" dirty="0">
              <a:solidFill>
                <a:schemeClr val="tx1"/>
              </a:solidFill>
            </a:rPr>
            <a:t>55% of pregnant women reported getting Tdap during pregnancy. (Most common reason for NOT getting Tdap was not knowing the Tdap vaccination is needed during </a:t>
          </a:r>
          <a:r>
            <a:rPr lang="en-US" sz="1600" i="1" dirty="0">
              <a:solidFill>
                <a:schemeClr val="tx1"/>
              </a:solidFill>
            </a:rPr>
            <a:t>each </a:t>
          </a:r>
          <a:r>
            <a:rPr lang="en-US" sz="1600" dirty="0">
              <a:solidFill>
                <a:schemeClr val="tx1"/>
              </a:solidFill>
            </a:rPr>
            <a:t>pregnancy.)</a:t>
          </a:r>
        </a:p>
      </dgm:t>
    </dgm:pt>
    <dgm:pt modelId="{D3E1A837-F4F9-4FF8-800C-D9BE7CB9E359}" type="parTrans" cxnId="{EB4E3798-1DB1-449D-93E8-E86B987318E1}">
      <dgm:prSet/>
      <dgm:spPr/>
      <dgm:t>
        <a:bodyPr/>
        <a:lstStyle/>
        <a:p>
          <a:endParaRPr lang="en-US"/>
        </a:p>
      </dgm:t>
    </dgm:pt>
    <dgm:pt modelId="{970EEA53-0B50-462F-8D27-B49807D13AA2}" type="sibTrans" cxnId="{EB4E3798-1DB1-449D-93E8-E86B987318E1}">
      <dgm:prSet/>
      <dgm:spPr/>
      <dgm:t>
        <a:bodyPr/>
        <a:lstStyle/>
        <a:p>
          <a:endParaRPr lang="en-US"/>
        </a:p>
      </dgm:t>
    </dgm:pt>
    <dgm:pt modelId="{F7B4CBF6-CD95-4AF1-B0B3-76D4E3B9F750}">
      <dgm:prSet custT="1"/>
      <dgm:spPr>
        <a:noFill/>
      </dgm:spPr>
      <dgm:t>
        <a:bodyPr/>
        <a:lstStyle/>
        <a:p>
          <a:endParaRPr lang="en-US" sz="1600" dirty="0">
            <a:solidFill>
              <a:schemeClr val="tx1"/>
            </a:solidFill>
          </a:endParaRPr>
        </a:p>
      </dgm:t>
    </dgm:pt>
    <dgm:pt modelId="{1595B05C-A0C3-4A99-BCA2-2647C4740454}" type="parTrans" cxnId="{79DAC079-9829-4795-B97A-62BE7E4EF757}">
      <dgm:prSet/>
      <dgm:spPr/>
      <dgm:t>
        <a:bodyPr/>
        <a:lstStyle/>
        <a:p>
          <a:endParaRPr lang="en-US"/>
        </a:p>
      </dgm:t>
    </dgm:pt>
    <dgm:pt modelId="{D28AD92B-443F-46C2-A27C-E828DF123B2B}" type="sibTrans" cxnId="{79DAC079-9829-4795-B97A-62BE7E4EF757}">
      <dgm:prSet/>
      <dgm:spPr/>
      <dgm:t>
        <a:bodyPr/>
        <a:lstStyle/>
        <a:p>
          <a:endParaRPr lang="en-US"/>
        </a:p>
      </dgm:t>
    </dgm:pt>
    <dgm:pt modelId="{8F143BBE-AF87-48CC-B925-8260BC6E565A}">
      <dgm:prSet custT="1"/>
      <dgm:spPr>
        <a:noFill/>
      </dgm:spPr>
      <dgm:t>
        <a:bodyPr/>
        <a:lstStyle/>
        <a:p>
          <a:r>
            <a:rPr lang="en-US" sz="1600" dirty="0">
              <a:solidFill>
                <a:schemeClr val="tx1"/>
              </a:solidFill>
            </a:rPr>
            <a:t>Women who get vaccinated with Tdap vaccine in third trimester of pregnancy prevent 3 in 4 cases of whooping cough in babies under 2 months old.</a:t>
          </a:r>
        </a:p>
      </dgm:t>
    </dgm:pt>
    <dgm:pt modelId="{ACD6598F-B7FE-451E-8755-648725CCB5BB}" type="parTrans" cxnId="{A71361A8-7868-4987-885B-090D204F9ABF}">
      <dgm:prSet/>
      <dgm:spPr/>
      <dgm:t>
        <a:bodyPr/>
        <a:lstStyle/>
        <a:p>
          <a:endParaRPr lang="en-US"/>
        </a:p>
      </dgm:t>
    </dgm:pt>
    <dgm:pt modelId="{0CFABD9B-E09C-4851-AC14-D9DB5C2F4CE2}" type="sibTrans" cxnId="{A71361A8-7868-4987-885B-090D204F9ABF}">
      <dgm:prSet/>
      <dgm:spPr/>
      <dgm:t>
        <a:bodyPr/>
        <a:lstStyle/>
        <a:p>
          <a:endParaRPr lang="en-US"/>
        </a:p>
      </dgm:t>
    </dgm:pt>
    <dgm:pt modelId="{B046C67D-0195-4EB9-A0C4-3B1464AED2F9}">
      <dgm:prSet custT="1"/>
      <dgm:spPr>
        <a:noFill/>
      </dgm:spPr>
      <dgm:t>
        <a:bodyPr/>
        <a:lstStyle/>
        <a:p>
          <a:r>
            <a:rPr lang="en-US" sz="1600" dirty="0">
              <a:solidFill>
                <a:schemeClr val="tx1"/>
              </a:solidFill>
            </a:rPr>
            <a:t>Tdap vaccination during pregnancy lowers risk of hospitalization (due to whooping cough) in babies less than 2 months old by 91%.</a:t>
          </a:r>
        </a:p>
      </dgm:t>
    </dgm:pt>
    <dgm:pt modelId="{9594B753-9D2F-416B-BA21-854B8DDD2BD9}" type="parTrans" cxnId="{71372509-D997-4D64-B004-B798E250A65E}">
      <dgm:prSet/>
      <dgm:spPr/>
    </dgm:pt>
    <dgm:pt modelId="{5EB998B0-D465-49B4-9B4E-58BA7CE38576}" type="sibTrans" cxnId="{71372509-D997-4D64-B004-B798E250A65E}">
      <dgm:prSet/>
      <dgm:spPr/>
    </dgm:pt>
    <dgm:pt modelId="{1F48500E-E209-4F9A-81DD-19A059725826}" type="pres">
      <dgm:prSet presAssocID="{53019D99-122C-4A17-AA6D-9B965779A2AE}" presName="linear" presStyleCnt="0">
        <dgm:presLayoutVars>
          <dgm:animLvl val="lvl"/>
          <dgm:resizeHandles val="exact"/>
        </dgm:presLayoutVars>
      </dgm:prSet>
      <dgm:spPr/>
    </dgm:pt>
    <dgm:pt modelId="{274DCA01-A80B-4F29-8ACB-C4DF7CE6850A}" type="pres">
      <dgm:prSet presAssocID="{9F78C835-EED7-46FA-9188-49CFD23976DC}" presName="parentText" presStyleLbl="node1" presStyleIdx="0" presStyleCnt="4">
        <dgm:presLayoutVars>
          <dgm:chMax val="0"/>
          <dgm:bulletEnabled val="1"/>
        </dgm:presLayoutVars>
      </dgm:prSet>
      <dgm:spPr/>
    </dgm:pt>
    <dgm:pt modelId="{FCAFDDFC-9349-41A8-9E45-7BF291DB6698}" type="pres">
      <dgm:prSet presAssocID="{9F78C835-EED7-46FA-9188-49CFD23976DC}" presName="childText" presStyleLbl="revTx" presStyleIdx="0" presStyleCnt="3">
        <dgm:presLayoutVars>
          <dgm:bulletEnabled val="1"/>
        </dgm:presLayoutVars>
      </dgm:prSet>
      <dgm:spPr/>
    </dgm:pt>
    <dgm:pt modelId="{9DACCE7D-5031-45A5-86B0-236A3F662B36}" type="pres">
      <dgm:prSet presAssocID="{AED7320B-1EE7-4FC7-8E20-AEC90AA0331D}" presName="parentText" presStyleLbl="node1" presStyleIdx="1" presStyleCnt="4" custLinFactY="18661" custLinFactNeighborX="515" custLinFactNeighborY="100000">
        <dgm:presLayoutVars>
          <dgm:chMax val="0"/>
          <dgm:bulletEnabled val="1"/>
        </dgm:presLayoutVars>
      </dgm:prSet>
      <dgm:spPr/>
    </dgm:pt>
    <dgm:pt modelId="{CFFA2890-A0E6-40DA-87B8-AFF59004510B}" type="pres">
      <dgm:prSet presAssocID="{E3ACDC59-E801-4662-91C7-D72C681A06D6}" presName="spacer" presStyleCnt="0"/>
      <dgm:spPr/>
    </dgm:pt>
    <dgm:pt modelId="{AFF74225-B5D8-4AC8-B41B-20737406A00D}" type="pres">
      <dgm:prSet presAssocID="{2F72821A-3D7C-4FCA-96DB-4CAEC2E177A4}" presName="parentText" presStyleLbl="node1" presStyleIdx="2" presStyleCnt="4" custLinFactNeighborX="-403" custLinFactNeighborY="11457">
        <dgm:presLayoutVars>
          <dgm:chMax val="0"/>
          <dgm:bulletEnabled val="1"/>
        </dgm:presLayoutVars>
      </dgm:prSet>
      <dgm:spPr/>
    </dgm:pt>
    <dgm:pt modelId="{FE7904F9-C073-4C88-BA16-520A8E34DCDB}" type="pres">
      <dgm:prSet presAssocID="{2F72821A-3D7C-4FCA-96DB-4CAEC2E177A4}" presName="childText" presStyleLbl="revTx" presStyleIdx="1" presStyleCnt="3" custLinFactNeighborX="-61" custLinFactNeighborY="22177">
        <dgm:presLayoutVars>
          <dgm:bulletEnabled val="1"/>
        </dgm:presLayoutVars>
      </dgm:prSet>
      <dgm:spPr/>
    </dgm:pt>
    <dgm:pt modelId="{5CC32439-CAF1-4ED1-AE1D-2C7561C5795E}" type="pres">
      <dgm:prSet presAssocID="{447C7AE8-07E2-40F2-8E20-645C1F77D3BE}" presName="parentText" presStyleLbl="node1" presStyleIdx="3" presStyleCnt="4" custLinFactNeighborY="18522">
        <dgm:presLayoutVars>
          <dgm:chMax val="0"/>
          <dgm:bulletEnabled val="1"/>
        </dgm:presLayoutVars>
      </dgm:prSet>
      <dgm:spPr/>
    </dgm:pt>
    <dgm:pt modelId="{70053933-9BDE-4A0F-9431-F112F7B3A565}" type="pres">
      <dgm:prSet presAssocID="{447C7AE8-07E2-40F2-8E20-645C1F77D3BE}" presName="childText" presStyleLbl="revTx" presStyleIdx="2" presStyleCnt="3" custScaleY="113362" custLinFactNeighborY="21709">
        <dgm:presLayoutVars>
          <dgm:bulletEnabled val="1"/>
        </dgm:presLayoutVars>
      </dgm:prSet>
      <dgm:spPr/>
    </dgm:pt>
  </dgm:ptLst>
  <dgm:cxnLst>
    <dgm:cxn modelId="{71372509-D997-4D64-B004-B798E250A65E}" srcId="{2F72821A-3D7C-4FCA-96DB-4CAEC2E177A4}" destId="{B046C67D-0195-4EB9-A0C4-3B1464AED2F9}" srcOrd="0" destOrd="0" parTransId="{9594B753-9D2F-416B-BA21-854B8DDD2BD9}" sibTransId="{5EB998B0-D465-49B4-9B4E-58BA7CE38576}"/>
    <dgm:cxn modelId="{06D0692A-03F1-4966-B753-3F0249955ED8}" srcId="{447C7AE8-07E2-40F2-8E20-645C1F77D3BE}" destId="{F12DA35A-B6E5-48A1-BBE0-002E9E0926EF}" srcOrd="2" destOrd="0" parTransId="{F5DAE1E3-3B0C-4823-BFD4-9AA17AB5B3E9}" sibTransId="{FFFEEBB9-C4D2-4686-927F-0767F94C61DE}"/>
    <dgm:cxn modelId="{353AC331-20C3-4DFA-B501-D7E0291DD69B}" srcId="{9F78C835-EED7-46FA-9188-49CFD23976DC}" destId="{55DF418D-DDBC-4C14-855D-EE3A3DF85250}" srcOrd="0" destOrd="0" parTransId="{56E9A303-44E8-4C31-9D71-CFB0D7F63122}" sibTransId="{257F41C4-40B6-4551-B60E-414FEEE26007}"/>
    <dgm:cxn modelId="{2128723B-D9B6-4E54-862F-50A4791BC8CA}" type="presOf" srcId="{55DF418D-DDBC-4C14-855D-EE3A3DF85250}" destId="{FCAFDDFC-9349-41A8-9E45-7BF291DB6698}" srcOrd="0" destOrd="0" presId="urn:microsoft.com/office/officeart/2005/8/layout/vList2"/>
    <dgm:cxn modelId="{9E565D65-367B-4726-9BAA-BD54283436F5}" type="presOf" srcId="{53019D99-122C-4A17-AA6D-9B965779A2AE}" destId="{1F48500E-E209-4F9A-81DD-19A059725826}" srcOrd="0" destOrd="0" presId="urn:microsoft.com/office/officeart/2005/8/layout/vList2"/>
    <dgm:cxn modelId="{C56C1D47-7F41-49A2-AFD3-B38F2468A85F}" type="presOf" srcId="{AED7320B-1EE7-4FC7-8E20-AEC90AA0331D}" destId="{9DACCE7D-5031-45A5-86B0-236A3F662B36}" srcOrd="0" destOrd="0" presId="urn:microsoft.com/office/officeart/2005/8/layout/vList2"/>
    <dgm:cxn modelId="{651C936E-3665-4B73-9D97-B4E0267EB188}" srcId="{53019D99-122C-4A17-AA6D-9B965779A2AE}" destId="{2F72821A-3D7C-4FCA-96DB-4CAEC2E177A4}" srcOrd="2" destOrd="0" parTransId="{C2BB829B-104D-476B-96D4-E3BA209FDDD5}" sibTransId="{05494B5B-199A-46EC-BCEB-3C7E511AC773}"/>
    <dgm:cxn modelId="{E37EC651-4010-4C7C-B6A6-C1E17DA87C5E}" type="presOf" srcId="{587B0BA1-B4B8-4EEB-9E50-2229ED7C03D1}" destId="{70053933-9BDE-4A0F-9431-F112F7B3A565}" srcOrd="0" destOrd="1" presId="urn:microsoft.com/office/officeart/2005/8/layout/vList2"/>
    <dgm:cxn modelId="{1734F856-B8E2-4670-A809-78AB3A4819DB}" srcId="{53019D99-122C-4A17-AA6D-9B965779A2AE}" destId="{447C7AE8-07E2-40F2-8E20-645C1F77D3BE}" srcOrd="3" destOrd="0" parTransId="{81353F90-64CF-4CE1-8CCB-5A58532E5D5C}" sibTransId="{DF528DCD-63CA-410B-8D59-C2622430E13D}"/>
    <dgm:cxn modelId="{79DAC079-9829-4795-B97A-62BE7E4EF757}" srcId="{447C7AE8-07E2-40F2-8E20-645C1F77D3BE}" destId="{F7B4CBF6-CD95-4AF1-B0B3-76D4E3B9F750}" srcOrd="0" destOrd="0" parTransId="{1595B05C-A0C3-4A99-BCA2-2647C4740454}" sibTransId="{D28AD92B-443F-46C2-A27C-E828DF123B2B}"/>
    <dgm:cxn modelId="{5A364B88-9E37-44E3-82CC-3139EF8E3AA5}" type="presOf" srcId="{F7B4CBF6-CD95-4AF1-B0B3-76D4E3B9F750}" destId="{70053933-9BDE-4A0F-9431-F112F7B3A565}" srcOrd="0" destOrd="0" presId="urn:microsoft.com/office/officeart/2005/8/layout/vList2"/>
    <dgm:cxn modelId="{DA5ECC8D-BDB6-4EDA-955D-82430C84C5C7}" type="presOf" srcId="{2F72821A-3D7C-4FCA-96DB-4CAEC2E177A4}" destId="{AFF74225-B5D8-4AC8-B41B-20737406A00D}" srcOrd="0" destOrd="0" presId="urn:microsoft.com/office/officeart/2005/8/layout/vList2"/>
    <dgm:cxn modelId="{EB4E3798-1DB1-449D-93E8-E86B987318E1}" srcId="{447C7AE8-07E2-40F2-8E20-645C1F77D3BE}" destId="{587B0BA1-B4B8-4EEB-9E50-2229ED7C03D1}" srcOrd="1" destOrd="0" parTransId="{D3E1A837-F4F9-4FF8-800C-D9BE7CB9E359}" sibTransId="{970EEA53-0B50-462F-8D27-B49807D13AA2}"/>
    <dgm:cxn modelId="{30F36F9C-CCFD-4DA6-B7A7-B66515DDF440}" srcId="{53019D99-122C-4A17-AA6D-9B965779A2AE}" destId="{AED7320B-1EE7-4FC7-8E20-AEC90AA0331D}" srcOrd="1" destOrd="0" parTransId="{8772A5F4-4260-40B7-87A9-2AA82BC05950}" sibTransId="{E3ACDC59-E801-4662-91C7-D72C681A06D6}"/>
    <dgm:cxn modelId="{A71361A8-7868-4987-885B-090D204F9ABF}" srcId="{2F72821A-3D7C-4FCA-96DB-4CAEC2E177A4}" destId="{8F143BBE-AF87-48CC-B925-8260BC6E565A}" srcOrd="1" destOrd="0" parTransId="{ACD6598F-B7FE-451E-8755-648725CCB5BB}" sibTransId="{0CFABD9B-E09C-4851-AC14-D9DB5C2F4CE2}"/>
    <dgm:cxn modelId="{0062A2B4-E3C5-4097-8F60-E49155F62D90}" type="presOf" srcId="{9F78C835-EED7-46FA-9188-49CFD23976DC}" destId="{274DCA01-A80B-4F29-8ACB-C4DF7CE6850A}" srcOrd="0" destOrd="0" presId="urn:microsoft.com/office/officeart/2005/8/layout/vList2"/>
    <dgm:cxn modelId="{A8CB11B5-F0E5-42BB-880E-2DE2AB97390B}" type="presOf" srcId="{8F143BBE-AF87-48CC-B925-8260BC6E565A}" destId="{FE7904F9-C073-4C88-BA16-520A8E34DCDB}" srcOrd="0" destOrd="1" presId="urn:microsoft.com/office/officeart/2005/8/layout/vList2"/>
    <dgm:cxn modelId="{5832EBBD-6F80-4418-99D4-3F622DFD95DB}" type="presOf" srcId="{B046C67D-0195-4EB9-A0C4-3B1464AED2F9}" destId="{FE7904F9-C073-4C88-BA16-520A8E34DCDB}" srcOrd="0" destOrd="0" presId="urn:microsoft.com/office/officeart/2005/8/layout/vList2"/>
    <dgm:cxn modelId="{C31230CE-74E6-4C6D-B9C3-A618236D4404}" type="presOf" srcId="{F12DA35A-B6E5-48A1-BBE0-002E9E0926EF}" destId="{70053933-9BDE-4A0F-9431-F112F7B3A565}" srcOrd="0" destOrd="2" presId="urn:microsoft.com/office/officeart/2005/8/layout/vList2"/>
    <dgm:cxn modelId="{790E19CF-BF1C-4CEE-BCE3-9C98E7F18CDA}" type="presOf" srcId="{447C7AE8-07E2-40F2-8E20-645C1F77D3BE}" destId="{5CC32439-CAF1-4ED1-AE1D-2C7561C5795E}" srcOrd="0" destOrd="0" presId="urn:microsoft.com/office/officeart/2005/8/layout/vList2"/>
    <dgm:cxn modelId="{B382C8F0-589D-47C0-9ED5-5EE97B9FBD50}" srcId="{53019D99-122C-4A17-AA6D-9B965779A2AE}" destId="{9F78C835-EED7-46FA-9188-49CFD23976DC}" srcOrd="0" destOrd="0" parTransId="{EEFBE84E-5F1D-4BD3-8682-3E8E91F230B5}" sibTransId="{50ED3B0D-45C2-433C-B8A8-281D93DF09DA}"/>
    <dgm:cxn modelId="{588F7050-A78C-415E-895D-EFBFA0EB1C51}" type="presParOf" srcId="{1F48500E-E209-4F9A-81DD-19A059725826}" destId="{274DCA01-A80B-4F29-8ACB-C4DF7CE6850A}" srcOrd="0" destOrd="0" presId="urn:microsoft.com/office/officeart/2005/8/layout/vList2"/>
    <dgm:cxn modelId="{145B49A0-D9A0-4384-8ED6-6C8FAF39B03A}" type="presParOf" srcId="{1F48500E-E209-4F9A-81DD-19A059725826}" destId="{FCAFDDFC-9349-41A8-9E45-7BF291DB6698}" srcOrd="1" destOrd="0" presId="urn:microsoft.com/office/officeart/2005/8/layout/vList2"/>
    <dgm:cxn modelId="{5FC99412-0C16-460A-8D99-CA3A6A6F1540}" type="presParOf" srcId="{1F48500E-E209-4F9A-81DD-19A059725826}" destId="{9DACCE7D-5031-45A5-86B0-236A3F662B36}" srcOrd="2" destOrd="0" presId="urn:microsoft.com/office/officeart/2005/8/layout/vList2"/>
    <dgm:cxn modelId="{BE4422EC-7F35-415C-8B4B-A5F4B27C3AEC}" type="presParOf" srcId="{1F48500E-E209-4F9A-81DD-19A059725826}" destId="{CFFA2890-A0E6-40DA-87B8-AFF59004510B}" srcOrd="3" destOrd="0" presId="urn:microsoft.com/office/officeart/2005/8/layout/vList2"/>
    <dgm:cxn modelId="{78AE890D-A769-4C2C-BDA8-CAA363F59001}" type="presParOf" srcId="{1F48500E-E209-4F9A-81DD-19A059725826}" destId="{AFF74225-B5D8-4AC8-B41B-20737406A00D}" srcOrd="4" destOrd="0" presId="urn:microsoft.com/office/officeart/2005/8/layout/vList2"/>
    <dgm:cxn modelId="{56C800C6-3860-4307-80B4-E88108281BFB}" type="presParOf" srcId="{1F48500E-E209-4F9A-81DD-19A059725826}" destId="{FE7904F9-C073-4C88-BA16-520A8E34DCDB}" srcOrd="5" destOrd="0" presId="urn:microsoft.com/office/officeart/2005/8/layout/vList2"/>
    <dgm:cxn modelId="{3A7D3F0C-AEE0-4E0A-BA71-DEBF3806E4DE}" type="presParOf" srcId="{1F48500E-E209-4F9A-81DD-19A059725826}" destId="{5CC32439-CAF1-4ED1-AE1D-2C7561C5795E}" srcOrd="6" destOrd="0" presId="urn:microsoft.com/office/officeart/2005/8/layout/vList2"/>
    <dgm:cxn modelId="{A9315EF7-38F3-4D85-8306-D9AE6D8F67A9}" type="presParOf" srcId="{1F48500E-E209-4F9A-81DD-19A059725826}" destId="{70053933-9BDE-4A0F-9431-F112F7B3A565}"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B1375A-1EF8-4F4E-81A0-E3E456227F1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8FA978C-EFC1-4D79-8A67-64CD5E9706A6}" type="pres">
      <dgm:prSet presAssocID="{43B1375A-1EF8-4F4E-81A0-E3E456227F1C}" presName="linear" presStyleCnt="0">
        <dgm:presLayoutVars>
          <dgm:animLvl val="lvl"/>
          <dgm:resizeHandles val="exact"/>
        </dgm:presLayoutVars>
      </dgm:prSet>
      <dgm:spPr/>
    </dgm:pt>
  </dgm:ptLst>
  <dgm:cxnLst>
    <dgm:cxn modelId="{E6AF1BC9-88A0-4036-987F-B34C05F18D6E}" type="presOf" srcId="{43B1375A-1EF8-4F4E-81A0-E3E456227F1C}" destId="{98FA978C-EFC1-4D79-8A67-64CD5E9706A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FE9EE7-0C30-4772-9AE4-FBB981FBB3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3D0B03-416F-4183-A400-0AF0F8B41332}">
      <dgm:prSet custT="1"/>
      <dgm:spPr>
        <a:solidFill>
          <a:srgbClr val="47617D"/>
        </a:solidFill>
      </dgm:spPr>
      <dgm:t>
        <a:bodyPr/>
        <a:lstStyle/>
        <a:p>
          <a:r>
            <a:rPr lang="en-US" sz="2200" b="1" dirty="0"/>
            <a:t>Pregnant women whose healthcare providers offered them the vaccine(s) or referred them for vaccination had the highest vaccination rates.</a:t>
          </a:r>
          <a:endParaRPr lang="en-US" sz="2200" dirty="0"/>
        </a:p>
      </dgm:t>
    </dgm:pt>
    <dgm:pt modelId="{C0858BDF-6F45-4D61-9A97-4B4DFF42849A}" type="parTrans" cxnId="{783A2F20-2FA4-465F-AA8E-D4871317E549}">
      <dgm:prSet/>
      <dgm:spPr/>
      <dgm:t>
        <a:bodyPr/>
        <a:lstStyle/>
        <a:p>
          <a:endParaRPr lang="en-US"/>
        </a:p>
      </dgm:t>
    </dgm:pt>
    <dgm:pt modelId="{BAF6F301-02F0-4111-B620-EB29853E3E6D}" type="sibTrans" cxnId="{783A2F20-2FA4-465F-AA8E-D4871317E549}">
      <dgm:prSet/>
      <dgm:spPr/>
      <dgm:t>
        <a:bodyPr/>
        <a:lstStyle/>
        <a:p>
          <a:endParaRPr lang="en-US"/>
        </a:p>
      </dgm:t>
    </dgm:pt>
    <dgm:pt modelId="{CEB4D996-8A84-4260-8EC5-53308A8989B9}">
      <dgm:prSet custT="1"/>
      <dgm:spPr>
        <a:noFill/>
      </dgm:spPr>
      <dgm:t>
        <a:bodyPr/>
        <a:lstStyle/>
        <a:p>
          <a:r>
            <a:rPr lang="en-US" sz="1600" b="1" dirty="0"/>
            <a:t>Among women whose healthcare providers offered vaccination or provided referrals, 65.7% received influenza vaccine and 70.5% received Tdap</a:t>
          </a:r>
        </a:p>
      </dgm:t>
    </dgm:pt>
    <dgm:pt modelId="{88C38519-7052-48C0-89B1-2D9F22658179}" type="parTrans" cxnId="{869047BD-5191-467B-81A5-E76037F3B132}">
      <dgm:prSet/>
      <dgm:spPr/>
      <dgm:t>
        <a:bodyPr/>
        <a:lstStyle/>
        <a:p>
          <a:endParaRPr lang="en-US"/>
        </a:p>
      </dgm:t>
    </dgm:pt>
    <dgm:pt modelId="{C46B65FE-4712-4BEE-862C-7297CFCB0A37}" type="sibTrans" cxnId="{869047BD-5191-467B-81A5-E76037F3B132}">
      <dgm:prSet/>
      <dgm:spPr/>
      <dgm:t>
        <a:bodyPr/>
        <a:lstStyle/>
        <a:p>
          <a:endParaRPr lang="en-US"/>
        </a:p>
      </dgm:t>
    </dgm:pt>
    <dgm:pt modelId="{37258957-2E80-49A7-9C53-774E3AAD06EC}">
      <dgm:prSet custT="1"/>
      <dgm:spPr>
        <a:noFill/>
      </dgm:spPr>
      <dgm:t>
        <a:bodyPr/>
        <a:lstStyle/>
        <a:p>
          <a:r>
            <a:rPr lang="en-US" sz="1600" b="1" dirty="0"/>
            <a:t>Black, non-Hispanic pregnant women had lower vaccination rates than women of other races &amp; were less likely to report a HCP offer of vaccines/referral for vaccination.</a:t>
          </a:r>
        </a:p>
      </dgm:t>
    </dgm:pt>
    <dgm:pt modelId="{A21DDD3B-1680-4A4A-8CBF-C3C2DCBF8DF3}" type="parTrans" cxnId="{C9B2CECB-AB08-4720-B594-BB1E9D9230E7}">
      <dgm:prSet/>
      <dgm:spPr/>
      <dgm:t>
        <a:bodyPr/>
        <a:lstStyle/>
        <a:p>
          <a:endParaRPr lang="en-US"/>
        </a:p>
      </dgm:t>
    </dgm:pt>
    <dgm:pt modelId="{C97B44E1-1698-4B19-84B0-955F95568097}" type="sibTrans" cxnId="{C9B2CECB-AB08-4720-B594-BB1E9D9230E7}">
      <dgm:prSet/>
      <dgm:spPr/>
      <dgm:t>
        <a:bodyPr/>
        <a:lstStyle/>
        <a:p>
          <a:endParaRPr lang="en-US"/>
        </a:p>
      </dgm:t>
    </dgm:pt>
    <dgm:pt modelId="{4CBDF340-F8E4-4D13-86F2-0B2E5B80F14F}" type="pres">
      <dgm:prSet presAssocID="{B4FE9EE7-0C30-4772-9AE4-FBB981FBB348}" presName="linear" presStyleCnt="0">
        <dgm:presLayoutVars>
          <dgm:animLvl val="lvl"/>
          <dgm:resizeHandles val="exact"/>
        </dgm:presLayoutVars>
      </dgm:prSet>
      <dgm:spPr/>
    </dgm:pt>
    <dgm:pt modelId="{A027EE34-C15C-42E7-8F47-11414CA3826F}" type="pres">
      <dgm:prSet presAssocID="{2D3D0B03-416F-4183-A400-0AF0F8B41332}" presName="parentText" presStyleLbl="node1" presStyleIdx="0" presStyleCnt="1" custLinFactNeighborX="-1330" custLinFactNeighborY="-88851">
        <dgm:presLayoutVars>
          <dgm:chMax val="0"/>
          <dgm:bulletEnabled val="1"/>
        </dgm:presLayoutVars>
      </dgm:prSet>
      <dgm:spPr/>
    </dgm:pt>
    <dgm:pt modelId="{E996D51D-589A-47DE-8053-BA4BD4366F8A}" type="pres">
      <dgm:prSet presAssocID="{2D3D0B03-416F-4183-A400-0AF0F8B41332}" presName="childText" presStyleLbl="revTx" presStyleIdx="0" presStyleCnt="1" custScaleY="177613">
        <dgm:presLayoutVars>
          <dgm:bulletEnabled val="1"/>
        </dgm:presLayoutVars>
      </dgm:prSet>
      <dgm:spPr/>
    </dgm:pt>
  </dgm:ptLst>
  <dgm:cxnLst>
    <dgm:cxn modelId="{A7F8E30E-BB48-455D-A979-00DAA2C0FBA7}" type="presOf" srcId="{CEB4D996-8A84-4260-8EC5-53308A8989B9}" destId="{E996D51D-589A-47DE-8053-BA4BD4366F8A}" srcOrd="0" destOrd="0" presId="urn:microsoft.com/office/officeart/2005/8/layout/vList2"/>
    <dgm:cxn modelId="{783A2F20-2FA4-465F-AA8E-D4871317E549}" srcId="{B4FE9EE7-0C30-4772-9AE4-FBB981FBB348}" destId="{2D3D0B03-416F-4183-A400-0AF0F8B41332}" srcOrd="0" destOrd="0" parTransId="{C0858BDF-6F45-4D61-9A97-4B4DFF42849A}" sibTransId="{BAF6F301-02F0-4111-B620-EB29853E3E6D}"/>
    <dgm:cxn modelId="{1F2BA878-BB96-420F-A882-5FAF64CF3CB1}" type="presOf" srcId="{2D3D0B03-416F-4183-A400-0AF0F8B41332}" destId="{A027EE34-C15C-42E7-8F47-11414CA3826F}" srcOrd="0" destOrd="0" presId="urn:microsoft.com/office/officeart/2005/8/layout/vList2"/>
    <dgm:cxn modelId="{B27D9C7A-42E0-4CD5-9079-023B0B3D1361}" type="presOf" srcId="{37258957-2E80-49A7-9C53-774E3AAD06EC}" destId="{E996D51D-589A-47DE-8053-BA4BD4366F8A}" srcOrd="0" destOrd="1" presId="urn:microsoft.com/office/officeart/2005/8/layout/vList2"/>
    <dgm:cxn modelId="{156916A5-9A01-4F28-B6B2-47161855AB2D}" type="presOf" srcId="{B4FE9EE7-0C30-4772-9AE4-FBB981FBB348}" destId="{4CBDF340-F8E4-4D13-86F2-0B2E5B80F14F}" srcOrd="0" destOrd="0" presId="urn:microsoft.com/office/officeart/2005/8/layout/vList2"/>
    <dgm:cxn modelId="{869047BD-5191-467B-81A5-E76037F3B132}" srcId="{2D3D0B03-416F-4183-A400-0AF0F8B41332}" destId="{CEB4D996-8A84-4260-8EC5-53308A8989B9}" srcOrd="0" destOrd="0" parTransId="{88C38519-7052-48C0-89B1-2D9F22658179}" sibTransId="{C46B65FE-4712-4BEE-862C-7297CFCB0A37}"/>
    <dgm:cxn modelId="{C9B2CECB-AB08-4720-B594-BB1E9D9230E7}" srcId="{2D3D0B03-416F-4183-A400-0AF0F8B41332}" destId="{37258957-2E80-49A7-9C53-774E3AAD06EC}" srcOrd="1" destOrd="0" parTransId="{A21DDD3B-1680-4A4A-8CBF-C3C2DCBF8DF3}" sibTransId="{C97B44E1-1698-4B19-84B0-955F95568097}"/>
    <dgm:cxn modelId="{19D94B12-2A59-49E4-9A2A-84D70AE517FC}" type="presParOf" srcId="{4CBDF340-F8E4-4D13-86F2-0B2E5B80F14F}" destId="{A027EE34-C15C-42E7-8F47-11414CA3826F}" srcOrd="0" destOrd="0" presId="urn:microsoft.com/office/officeart/2005/8/layout/vList2"/>
    <dgm:cxn modelId="{6A417010-B76F-4E44-9AC0-490F5BBC9FFC}" type="presParOf" srcId="{4CBDF340-F8E4-4D13-86F2-0B2E5B80F14F}" destId="{E996D51D-589A-47DE-8053-BA4BD4366F8A}"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CB84F40-D3B0-42C3-80E8-0EEF391009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5906E-FDBE-4087-9836-8E4C589D32A8}">
      <dgm:prSet custT="1"/>
      <dgm:spPr>
        <a:solidFill>
          <a:srgbClr val="00B0F0"/>
        </a:solidFill>
      </dgm:spPr>
      <dgm:t>
        <a:bodyPr/>
        <a:lstStyle/>
        <a:p>
          <a:r>
            <a:rPr lang="en-US" sz="2000" b="1" dirty="0"/>
            <a:t>Strong recommendation from healthcare provider remains key driver on whether or not pregnant women decide to get vaccinated</a:t>
          </a:r>
          <a:r>
            <a:rPr lang="en-US" sz="2000" dirty="0"/>
            <a:t>.</a:t>
          </a:r>
        </a:p>
      </dgm:t>
    </dgm:pt>
    <dgm:pt modelId="{162BA72D-222E-46EF-8849-DDB52A034B5C}" type="parTrans" cxnId="{96923140-A6E5-406E-82A1-E859B845C879}">
      <dgm:prSet/>
      <dgm:spPr/>
      <dgm:t>
        <a:bodyPr/>
        <a:lstStyle/>
        <a:p>
          <a:endParaRPr lang="en-US"/>
        </a:p>
      </dgm:t>
    </dgm:pt>
    <dgm:pt modelId="{A5FFBDCC-AFC8-48D3-8663-6EA452B8273E}" type="sibTrans" cxnId="{96923140-A6E5-406E-82A1-E859B845C879}">
      <dgm:prSet/>
      <dgm:spPr/>
      <dgm:t>
        <a:bodyPr/>
        <a:lstStyle/>
        <a:p>
          <a:endParaRPr lang="en-US"/>
        </a:p>
      </dgm:t>
    </dgm:pt>
    <dgm:pt modelId="{B47897D7-CDDC-45B3-A687-199612B22F78}">
      <dgm:prSet/>
      <dgm:spPr/>
      <dgm:t>
        <a:bodyPr/>
        <a:lstStyle/>
        <a:p>
          <a:r>
            <a:rPr lang="en-US" b="1" dirty="0"/>
            <a:t>CNMs not as comfortable as OB-GYNs in making a strong recommendation as many feel it is a patient decision</a:t>
          </a:r>
          <a:r>
            <a:rPr lang="en-US" dirty="0"/>
            <a:t>.</a:t>
          </a:r>
        </a:p>
      </dgm:t>
    </dgm:pt>
    <dgm:pt modelId="{FC365EDC-B07B-4686-A929-27E6B0352B88}" type="parTrans" cxnId="{75DDEC7B-331F-4C1F-9AA3-100E2FD59CAF}">
      <dgm:prSet/>
      <dgm:spPr/>
      <dgm:t>
        <a:bodyPr/>
        <a:lstStyle/>
        <a:p>
          <a:endParaRPr lang="en-US"/>
        </a:p>
      </dgm:t>
    </dgm:pt>
    <dgm:pt modelId="{D3294EE7-8879-4BC8-A16F-C50E63F9F94C}" type="sibTrans" cxnId="{75DDEC7B-331F-4C1F-9AA3-100E2FD59CAF}">
      <dgm:prSet/>
      <dgm:spPr/>
      <dgm:t>
        <a:bodyPr/>
        <a:lstStyle/>
        <a:p>
          <a:endParaRPr lang="en-US"/>
        </a:p>
      </dgm:t>
    </dgm:pt>
    <dgm:pt modelId="{09E84ED1-FF3B-4AE2-BAC0-A14D0CE1B5F8}" type="pres">
      <dgm:prSet presAssocID="{7CB84F40-D3B0-42C3-80E8-0EEF3910090B}" presName="linear" presStyleCnt="0">
        <dgm:presLayoutVars>
          <dgm:animLvl val="lvl"/>
          <dgm:resizeHandles val="exact"/>
        </dgm:presLayoutVars>
      </dgm:prSet>
      <dgm:spPr/>
    </dgm:pt>
    <dgm:pt modelId="{ABC8B50A-3BCD-455C-8681-B29ACF3980FD}" type="pres">
      <dgm:prSet presAssocID="{A8A5906E-FDBE-4087-9836-8E4C589D32A8}" presName="parentText" presStyleLbl="node1" presStyleIdx="0" presStyleCnt="1">
        <dgm:presLayoutVars>
          <dgm:chMax val="0"/>
          <dgm:bulletEnabled val="1"/>
        </dgm:presLayoutVars>
      </dgm:prSet>
      <dgm:spPr/>
    </dgm:pt>
    <dgm:pt modelId="{12F30F61-B446-4907-AD14-61871BD587C7}" type="pres">
      <dgm:prSet presAssocID="{A8A5906E-FDBE-4087-9836-8E4C589D32A8}" presName="childText" presStyleLbl="revTx" presStyleIdx="0" presStyleCnt="1">
        <dgm:presLayoutVars>
          <dgm:bulletEnabled val="1"/>
        </dgm:presLayoutVars>
      </dgm:prSet>
      <dgm:spPr/>
    </dgm:pt>
  </dgm:ptLst>
  <dgm:cxnLst>
    <dgm:cxn modelId="{59963506-D159-45EE-BB20-BC753ADDB284}" type="presOf" srcId="{A8A5906E-FDBE-4087-9836-8E4C589D32A8}" destId="{ABC8B50A-3BCD-455C-8681-B29ACF3980FD}" srcOrd="0" destOrd="0" presId="urn:microsoft.com/office/officeart/2005/8/layout/vList2"/>
    <dgm:cxn modelId="{96923140-A6E5-406E-82A1-E859B845C879}" srcId="{7CB84F40-D3B0-42C3-80E8-0EEF3910090B}" destId="{A8A5906E-FDBE-4087-9836-8E4C589D32A8}" srcOrd="0" destOrd="0" parTransId="{162BA72D-222E-46EF-8849-DDB52A034B5C}" sibTransId="{A5FFBDCC-AFC8-48D3-8663-6EA452B8273E}"/>
    <dgm:cxn modelId="{03DB0578-AA24-42AD-8CDF-D27AFB5B42EB}" type="presOf" srcId="{B47897D7-CDDC-45B3-A687-199612B22F78}" destId="{12F30F61-B446-4907-AD14-61871BD587C7}" srcOrd="0" destOrd="0" presId="urn:microsoft.com/office/officeart/2005/8/layout/vList2"/>
    <dgm:cxn modelId="{04C7DD58-1874-4B58-8EA7-629EDF1B7332}" type="presOf" srcId="{7CB84F40-D3B0-42C3-80E8-0EEF3910090B}" destId="{09E84ED1-FF3B-4AE2-BAC0-A14D0CE1B5F8}" srcOrd="0" destOrd="0" presId="urn:microsoft.com/office/officeart/2005/8/layout/vList2"/>
    <dgm:cxn modelId="{75DDEC7B-331F-4C1F-9AA3-100E2FD59CAF}" srcId="{A8A5906E-FDBE-4087-9836-8E4C589D32A8}" destId="{B47897D7-CDDC-45B3-A687-199612B22F78}" srcOrd="0" destOrd="0" parTransId="{FC365EDC-B07B-4686-A929-27E6B0352B88}" sibTransId="{D3294EE7-8879-4BC8-A16F-C50E63F9F94C}"/>
    <dgm:cxn modelId="{4A03F137-3653-4A35-89A3-842112BC0AEB}" type="presParOf" srcId="{09E84ED1-FF3B-4AE2-BAC0-A14D0CE1B5F8}" destId="{ABC8B50A-3BCD-455C-8681-B29ACF3980FD}" srcOrd="0" destOrd="0" presId="urn:microsoft.com/office/officeart/2005/8/layout/vList2"/>
    <dgm:cxn modelId="{E141FE8E-1747-415F-ADDF-822ABBDC26A3}" type="presParOf" srcId="{09E84ED1-FF3B-4AE2-BAC0-A14D0CE1B5F8}" destId="{12F30F61-B446-4907-AD14-61871BD587C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0A5254B-87F7-4523-91B4-C2E8F8D000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25ABA1-01CA-4C08-AD92-061D561491F9}">
      <dgm:prSet custT="1"/>
      <dgm:spPr>
        <a:solidFill>
          <a:srgbClr val="BC249C"/>
        </a:solidFill>
      </dgm:spPr>
      <dgm:t>
        <a:bodyPr/>
        <a:lstStyle/>
        <a:p>
          <a:r>
            <a:rPr lang="en-US" sz="2000" b="1" dirty="0"/>
            <a:t>Pregnant women also look to peers, family, friends and online sources (including blogs) for vaccine information and advice.</a:t>
          </a:r>
          <a:endParaRPr lang="en-US" sz="2000" dirty="0"/>
        </a:p>
      </dgm:t>
    </dgm:pt>
    <dgm:pt modelId="{1A24E832-51A5-46EE-98CA-69D6CC833EED}" type="parTrans" cxnId="{29BF948C-4DA7-494D-B0EC-3C57204E9F76}">
      <dgm:prSet/>
      <dgm:spPr/>
      <dgm:t>
        <a:bodyPr/>
        <a:lstStyle/>
        <a:p>
          <a:endParaRPr lang="en-US"/>
        </a:p>
      </dgm:t>
    </dgm:pt>
    <dgm:pt modelId="{E4495974-8891-41C9-A0D6-E518BBFABCB3}" type="sibTrans" cxnId="{29BF948C-4DA7-494D-B0EC-3C57204E9F76}">
      <dgm:prSet/>
      <dgm:spPr/>
      <dgm:t>
        <a:bodyPr/>
        <a:lstStyle/>
        <a:p>
          <a:endParaRPr lang="en-US"/>
        </a:p>
      </dgm:t>
    </dgm:pt>
    <dgm:pt modelId="{424BA3CB-0A28-45CD-BDB5-D5EFB951EFE0}">
      <dgm:prSet custT="1"/>
      <dgm:spPr/>
      <dgm:t>
        <a:bodyPr/>
        <a:lstStyle/>
        <a:p>
          <a:r>
            <a:rPr lang="en-US" sz="1700" b="1" dirty="0"/>
            <a:t>CDC mistrusted by some.</a:t>
          </a:r>
        </a:p>
      </dgm:t>
    </dgm:pt>
    <dgm:pt modelId="{C2D2B405-6BAD-442F-ABB9-0C3E8AEC7E57}" type="parTrans" cxnId="{90152C25-72AD-4670-BD38-98AD30E4D3E3}">
      <dgm:prSet/>
      <dgm:spPr/>
      <dgm:t>
        <a:bodyPr/>
        <a:lstStyle/>
        <a:p>
          <a:endParaRPr lang="en-US"/>
        </a:p>
      </dgm:t>
    </dgm:pt>
    <dgm:pt modelId="{0EB9DD38-0D40-4839-8D99-D1C3AD503CAD}" type="sibTrans" cxnId="{90152C25-72AD-4670-BD38-98AD30E4D3E3}">
      <dgm:prSet/>
      <dgm:spPr/>
      <dgm:t>
        <a:bodyPr/>
        <a:lstStyle/>
        <a:p>
          <a:endParaRPr lang="en-US"/>
        </a:p>
      </dgm:t>
    </dgm:pt>
    <dgm:pt modelId="{0325EBD9-2D61-481A-B6FB-46CC1496A508}" type="pres">
      <dgm:prSet presAssocID="{90A5254B-87F7-4523-91B4-C2E8F8D00004}" presName="linear" presStyleCnt="0">
        <dgm:presLayoutVars>
          <dgm:animLvl val="lvl"/>
          <dgm:resizeHandles val="exact"/>
        </dgm:presLayoutVars>
      </dgm:prSet>
      <dgm:spPr/>
    </dgm:pt>
    <dgm:pt modelId="{8C58DCE9-4BF4-43CB-AD92-73F55F36A45B}" type="pres">
      <dgm:prSet presAssocID="{4325ABA1-01CA-4C08-AD92-061D561491F9}" presName="parentText" presStyleLbl="node1" presStyleIdx="0" presStyleCnt="1" custLinFactY="-24130" custLinFactNeighborY="-100000">
        <dgm:presLayoutVars>
          <dgm:chMax val="0"/>
          <dgm:bulletEnabled val="1"/>
        </dgm:presLayoutVars>
      </dgm:prSet>
      <dgm:spPr/>
    </dgm:pt>
    <dgm:pt modelId="{317185CA-B13C-4EE6-B1FC-41FBA4787506}" type="pres">
      <dgm:prSet presAssocID="{4325ABA1-01CA-4C08-AD92-061D561491F9}" presName="childText" presStyleLbl="revTx" presStyleIdx="0" presStyleCnt="1">
        <dgm:presLayoutVars>
          <dgm:bulletEnabled val="1"/>
        </dgm:presLayoutVars>
      </dgm:prSet>
      <dgm:spPr/>
    </dgm:pt>
  </dgm:ptLst>
  <dgm:cxnLst>
    <dgm:cxn modelId="{7CEF9716-5F37-4130-986B-DE80D0382970}" type="presOf" srcId="{424BA3CB-0A28-45CD-BDB5-D5EFB951EFE0}" destId="{317185CA-B13C-4EE6-B1FC-41FBA4787506}" srcOrd="0" destOrd="0" presId="urn:microsoft.com/office/officeart/2005/8/layout/vList2"/>
    <dgm:cxn modelId="{90152C25-72AD-4670-BD38-98AD30E4D3E3}" srcId="{4325ABA1-01CA-4C08-AD92-061D561491F9}" destId="{424BA3CB-0A28-45CD-BDB5-D5EFB951EFE0}" srcOrd="0" destOrd="0" parTransId="{C2D2B405-6BAD-442F-ABB9-0C3E8AEC7E57}" sibTransId="{0EB9DD38-0D40-4839-8D99-D1C3AD503CAD}"/>
    <dgm:cxn modelId="{C90B904C-BDC7-41C4-BE6A-ED1EFCA130B7}" type="presOf" srcId="{90A5254B-87F7-4523-91B4-C2E8F8D00004}" destId="{0325EBD9-2D61-481A-B6FB-46CC1496A508}" srcOrd="0" destOrd="0" presId="urn:microsoft.com/office/officeart/2005/8/layout/vList2"/>
    <dgm:cxn modelId="{29BF948C-4DA7-494D-B0EC-3C57204E9F76}" srcId="{90A5254B-87F7-4523-91B4-C2E8F8D00004}" destId="{4325ABA1-01CA-4C08-AD92-061D561491F9}" srcOrd="0" destOrd="0" parTransId="{1A24E832-51A5-46EE-98CA-69D6CC833EED}" sibTransId="{E4495974-8891-41C9-A0D6-E518BBFABCB3}"/>
    <dgm:cxn modelId="{FAD134AA-FC1D-46D0-9F55-BBFE94F7EDF2}" type="presOf" srcId="{4325ABA1-01CA-4C08-AD92-061D561491F9}" destId="{8C58DCE9-4BF4-43CB-AD92-73F55F36A45B}" srcOrd="0" destOrd="0" presId="urn:microsoft.com/office/officeart/2005/8/layout/vList2"/>
    <dgm:cxn modelId="{D1D4081C-CE85-4E5E-AAEF-F5CBD83F97F3}" type="presParOf" srcId="{0325EBD9-2D61-481A-B6FB-46CC1496A508}" destId="{8C58DCE9-4BF4-43CB-AD92-73F55F36A45B}" srcOrd="0" destOrd="0" presId="urn:microsoft.com/office/officeart/2005/8/layout/vList2"/>
    <dgm:cxn modelId="{3A496C02-07DF-4F36-9FAF-8B2B3DE4A7FB}" type="presParOf" srcId="{0325EBD9-2D61-481A-B6FB-46CC1496A508}" destId="{317185CA-B13C-4EE6-B1FC-41FBA4787506}"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7584FF5-86F4-4650-84B5-6528039114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00A981-A0DB-49C6-BBAF-09404C2F69D1}">
      <dgm:prSet custT="1"/>
      <dgm:spPr>
        <a:solidFill>
          <a:srgbClr val="0D9992"/>
        </a:solidFill>
      </dgm:spPr>
      <dgm:t>
        <a:bodyPr/>
        <a:lstStyle/>
        <a:p>
          <a:r>
            <a:rPr lang="en-US" sz="2000" b="1" dirty="0"/>
            <a:t>Concerns about effectiveness of vaccine (flu) and risks/safety of vaccines (flu &amp; Tdap) &amp; lack of knowledge about recommendation (Tdap) all make impact on whether or not pregnant women decide to get vaccinated.</a:t>
          </a:r>
          <a:endParaRPr lang="en-US" sz="2000" dirty="0"/>
        </a:p>
      </dgm:t>
    </dgm:pt>
    <dgm:pt modelId="{8E8092CD-C7CC-433A-A2CD-4F6BB5E1D8A1}" type="parTrans" cxnId="{5CE80BD0-8AFA-4917-8B4A-4229AD41ED0B}">
      <dgm:prSet/>
      <dgm:spPr/>
      <dgm:t>
        <a:bodyPr/>
        <a:lstStyle/>
        <a:p>
          <a:endParaRPr lang="en-US"/>
        </a:p>
      </dgm:t>
    </dgm:pt>
    <dgm:pt modelId="{9E873634-D97A-47AD-A3CE-363A95E2AADE}" type="sibTrans" cxnId="{5CE80BD0-8AFA-4917-8B4A-4229AD41ED0B}">
      <dgm:prSet/>
      <dgm:spPr/>
      <dgm:t>
        <a:bodyPr/>
        <a:lstStyle/>
        <a:p>
          <a:endParaRPr lang="en-US"/>
        </a:p>
      </dgm:t>
    </dgm:pt>
    <dgm:pt modelId="{0B34E10D-EE1A-463F-8536-8D950AFE4232}" type="pres">
      <dgm:prSet presAssocID="{87584FF5-86F4-4650-84B5-652803911461}" presName="linear" presStyleCnt="0">
        <dgm:presLayoutVars>
          <dgm:animLvl val="lvl"/>
          <dgm:resizeHandles val="exact"/>
        </dgm:presLayoutVars>
      </dgm:prSet>
      <dgm:spPr/>
    </dgm:pt>
    <dgm:pt modelId="{656DC587-67C8-416D-80FB-23D0668F1FC3}" type="pres">
      <dgm:prSet presAssocID="{4B00A981-A0DB-49C6-BBAF-09404C2F69D1}" presName="parentText" presStyleLbl="node1" presStyleIdx="0" presStyleCnt="1" custScaleY="71469" custLinFactNeighborY="-22907">
        <dgm:presLayoutVars>
          <dgm:chMax val="0"/>
          <dgm:bulletEnabled val="1"/>
        </dgm:presLayoutVars>
      </dgm:prSet>
      <dgm:spPr/>
    </dgm:pt>
  </dgm:ptLst>
  <dgm:cxnLst>
    <dgm:cxn modelId="{9A387E1F-0446-435E-81B2-674402C7653F}" type="presOf" srcId="{87584FF5-86F4-4650-84B5-652803911461}" destId="{0B34E10D-EE1A-463F-8536-8D950AFE4232}" srcOrd="0" destOrd="0" presId="urn:microsoft.com/office/officeart/2005/8/layout/vList2"/>
    <dgm:cxn modelId="{922E8593-6967-4B37-8E3B-F3D954B1EB0D}" type="presOf" srcId="{4B00A981-A0DB-49C6-BBAF-09404C2F69D1}" destId="{656DC587-67C8-416D-80FB-23D0668F1FC3}" srcOrd="0" destOrd="0" presId="urn:microsoft.com/office/officeart/2005/8/layout/vList2"/>
    <dgm:cxn modelId="{5CE80BD0-8AFA-4917-8B4A-4229AD41ED0B}" srcId="{87584FF5-86F4-4650-84B5-652803911461}" destId="{4B00A981-A0DB-49C6-BBAF-09404C2F69D1}" srcOrd="0" destOrd="0" parTransId="{8E8092CD-C7CC-433A-A2CD-4F6BB5E1D8A1}" sibTransId="{9E873634-D97A-47AD-A3CE-363A95E2AADE}"/>
    <dgm:cxn modelId="{C6693D60-0752-49BE-9A41-49F518930083}" type="presParOf" srcId="{0B34E10D-EE1A-463F-8536-8D950AFE4232}" destId="{656DC587-67C8-416D-80FB-23D0668F1F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317134-C80A-458D-A5A0-D3BC7A9630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CC40CC-3D94-4F80-821A-CC844C3BE84D}">
      <dgm:prSet custT="1"/>
      <dgm:spPr>
        <a:solidFill>
          <a:srgbClr val="47617D"/>
        </a:solidFill>
      </dgm:spPr>
      <dgm:t>
        <a:bodyPr/>
        <a:lstStyle/>
        <a:p>
          <a:r>
            <a:rPr lang="en-US" sz="2000" b="1" dirty="0"/>
            <a:t>Health of the baby plays a significant role in woman’s decisions to immunize during pregnancy.</a:t>
          </a:r>
          <a:endParaRPr lang="en-US" sz="2000" dirty="0"/>
        </a:p>
      </dgm:t>
    </dgm:pt>
    <dgm:pt modelId="{FC96CFBC-3052-49BE-91CC-8A22E25E65E5}" type="parTrans" cxnId="{0655E4E2-B2A9-4859-BDC4-DFF9124626B9}">
      <dgm:prSet/>
      <dgm:spPr/>
      <dgm:t>
        <a:bodyPr/>
        <a:lstStyle/>
        <a:p>
          <a:endParaRPr lang="en-US"/>
        </a:p>
      </dgm:t>
    </dgm:pt>
    <dgm:pt modelId="{5166EA7D-D40A-4215-A570-6B61767A1E2F}" type="sibTrans" cxnId="{0655E4E2-B2A9-4859-BDC4-DFF9124626B9}">
      <dgm:prSet/>
      <dgm:spPr/>
      <dgm:t>
        <a:bodyPr/>
        <a:lstStyle/>
        <a:p>
          <a:endParaRPr lang="en-US"/>
        </a:p>
      </dgm:t>
    </dgm:pt>
    <dgm:pt modelId="{0562C7FF-0942-42DF-9AAE-AAD14A500E09}">
      <dgm:prSet custT="1"/>
      <dgm:spPr>
        <a:solidFill>
          <a:srgbClr val="00B0F0"/>
        </a:solidFill>
      </dgm:spPr>
      <dgm:t>
        <a:bodyPr/>
        <a:lstStyle/>
        <a:p>
          <a:r>
            <a:rPr lang="en-US" sz="2000" b="1" dirty="0"/>
            <a:t>Pregnant women are most focused on protecting their own family</a:t>
          </a:r>
          <a:r>
            <a:rPr lang="en-US" sz="2000" dirty="0"/>
            <a:t>. </a:t>
          </a:r>
        </a:p>
      </dgm:t>
    </dgm:pt>
    <dgm:pt modelId="{1E60E37E-E7FE-4B10-8A43-236CCD190C40}" type="parTrans" cxnId="{857FCDA4-31B8-4FB6-9A30-C37A77BD6A4E}">
      <dgm:prSet/>
      <dgm:spPr/>
      <dgm:t>
        <a:bodyPr/>
        <a:lstStyle/>
        <a:p>
          <a:endParaRPr lang="en-US"/>
        </a:p>
      </dgm:t>
    </dgm:pt>
    <dgm:pt modelId="{DBF29D3D-1725-45C3-8435-22653BF2D060}" type="sibTrans" cxnId="{857FCDA4-31B8-4FB6-9A30-C37A77BD6A4E}">
      <dgm:prSet/>
      <dgm:spPr/>
      <dgm:t>
        <a:bodyPr/>
        <a:lstStyle/>
        <a:p>
          <a:endParaRPr lang="en-US"/>
        </a:p>
      </dgm:t>
    </dgm:pt>
    <dgm:pt modelId="{711B2F42-5818-4987-8D76-104137E89944}">
      <dgm:prSet custT="1"/>
      <dgm:spPr/>
      <dgm:t>
        <a:bodyPr/>
        <a:lstStyle/>
        <a:p>
          <a:r>
            <a:rPr lang="en-US" sz="1600" b="1" dirty="0"/>
            <a:t>Community immunity usually a secondary benefit.</a:t>
          </a:r>
        </a:p>
      </dgm:t>
    </dgm:pt>
    <dgm:pt modelId="{36C4DAB5-818F-4091-A423-A47E2C0B4DFC}" type="parTrans" cxnId="{78301B5E-7A04-42C6-9DB9-5C3EEBB20DBE}">
      <dgm:prSet/>
      <dgm:spPr/>
      <dgm:t>
        <a:bodyPr/>
        <a:lstStyle/>
        <a:p>
          <a:endParaRPr lang="en-US"/>
        </a:p>
      </dgm:t>
    </dgm:pt>
    <dgm:pt modelId="{23342A49-52B2-448A-BD04-7B0A6A12D8A1}" type="sibTrans" cxnId="{78301B5E-7A04-42C6-9DB9-5C3EEBB20DBE}">
      <dgm:prSet/>
      <dgm:spPr/>
      <dgm:t>
        <a:bodyPr/>
        <a:lstStyle/>
        <a:p>
          <a:endParaRPr lang="en-US"/>
        </a:p>
      </dgm:t>
    </dgm:pt>
    <dgm:pt modelId="{A85511A2-AABC-478A-B1D3-9DD5E20B4691}" type="pres">
      <dgm:prSet presAssocID="{C0317134-C80A-458D-A5A0-D3BC7A9630B5}" presName="linear" presStyleCnt="0">
        <dgm:presLayoutVars>
          <dgm:animLvl val="lvl"/>
          <dgm:resizeHandles val="exact"/>
        </dgm:presLayoutVars>
      </dgm:prSet>
      <dgm:spPr/>
    </dgm:pt>
    <dgm:pt modelId="{D4BA2E57-EF0F-4F4D-9FA3-06712C7D17FC}" type="pres">
      <dgm:prSet presAssocID="{3ACC40CC-3D94-4F80-821A-CC844C3BE84D}" presName="parentText" presStyleLbl="node1" presStyleIdx="0" presStyleCnt="2" custLinFactY="-46643" custLinFactNeighborY="-100000">
        <dgm:presLayoutVars>
          <dgm:chMax val="0"/>
          <dgm:bulletEnabled val="1"/>
        </dgm:presLayoutVars>
      </dgm:prSet>
      <dgm:spPr/>
    </dgm:pt>
    <dgm:pt modelId="{926D9BB5-0278-40E6-8EDB-983B09517FCA}" type="pres">
      <dgm:prSet presAssocID="{5166EA7D-D40A-4215-A570-6B61767A1E2F}" presName="spacer" presStyleCnt="0"/>
      <dgm:spPr/>
    </dgm:pt>
    <dgm:pt modelId="{A3C920B6-89F1-4F19-AE04-290E5BCE5EBC}" type="pres">
      <dgm:prSet presAssocID="{0562C7FF-0942-42DF-9AAE-AAD14A500E09}" presName="parentText" presStyleLbl="node1" presStyleIdx="1" presStyleCnt="2" custLinFactNeighborY="7307">
        <dgm:presLayoutVars>
          <dgm:chMax val="0"/>
          <dgm:bulletEnabled val="1"/>
        </dgm:presLayoutVars>
      </dgm:prSet>
      <dgm:spPr/>
    </dgm:pt>
    <dgm:pt modelId="{77723DC4-5768-4E8B-A393-D3FA7AF8C71B}" type="pres">
      <dgm:prSet presAssocID="{0562C7FF-0942-42DF-9AAE-AAD14A500E09}" presName="childText" presStyleLbl="revTx" presStyleIdx="0" presStyleCnt="1">
        <dgm:presLayoutVars>
          <dgm:bulletEnabled val="1"/>
        </dgm:presLayoutVars>
      </dgm:prSet>
      <dgm:spPr/>
    </dgm:pt>
  </dgm:ptLst>
  <dgm:cxnLst>
    <dgm:cxn modelId="{9475AA09-225E-4FFC-A5B8-ECD74D158EC9}" type="presOf" srcId="{3ACC40CC-3D94-4F80-821A-CC844C3BE84D}" destId="{D4BA2E57-EF0F-4F4D-9FA3-06712C7D17FC}" srcOrd="0" destOrd="0" presId="urn:microsoft.com/office/officeart/2005/8/layout/vList2"/>
    <dgm:cxn modelId="{78301B5E-7A04-42C6-9DB9-5C3EEBB20DBE}" srcId="{0562C7FF-0942-42DF-9AAE-AAD14A500E09}" destId="{711B2F42-5818-4987-8D76-104137E89944}" srcOrd="0" destOrd="0" parTransId="{36C4DAB5-818F-4091-A423-A47E2C0B4DFC}" sibTransId="{23342A49-52B2-448A-BD04-7B0A6A12D8A1}"/>
    <dgm:cxn modelId="{857FCDA4-31B8-4FB6-9A30-C37A77BD6A4E}" srcId="{C0317134-C80A-458D-A5A0-D3BC7A9630B5}" destId="{0562C7FF-0942-42DF-9AAE-AAD14A500E09}" srcOrd="1" destOrd="0" parTransId="{1E60E37E-E7FE-4B10-8A43-236CCD190C40}" sibTransId="{DBF29D3D-1725-45C3-8435-22653BF2D060}"/>
    <dgm:cxn modelId="{CFEC32C0-37C2-44AC-BDBB-ED29F116AB85}" type="presOf" srcId="{0562C7FF-0942-42DF-9AAE-AAD14A500E09}" destId="{A3C920B6-89F1-4F19-AE04-290E5BCE5EBC}" srcOrd="0" destOrd="0" presId="urn:microsoft.com/office/officeart/2005/8/layout/vList2"/>
    <dgm:cxn modelId="{6E3A7AD3-E5E2-4B36-A46B-8458200FE0EB}" type="presOf" srcId="{711B2F42-5818-4987-8D76-104137E89944}" destId="{77723DC4-5768-4E8B-A393-D3FA7AF8C71B}" srcOrd="0" destOrd="0" presId="urn:microsoft.com/office/officeart/2005/8/layout/vList2"/>
    <dgm:cxn modelId="{0655E4E2-B2A9-4859-BDC4-DFF9124626B9}" srcId="{C0317134-C80A-458D-A5A0-D3BC7A9630B5}" destId="{3ACC40CC-3D94-4F80-821A-CC844C3BE84D}" srcOrd="0" destOrd="0" parTransId="{FC96CFBC-3052-49BE-91CC-8A22E25E65E5}" sibTransId="{5166EA7D-D40A-4215-A570-6B61767A1E2F}"/>
    <dgm:cxn modelId="{527322F2-BDD9-40BF-85B5-AB0397C88F89}" type="presOf" srcId="{C0317134-C80A-458D-A5A0-D3BC7A9630B5}" destId="{A85511A2-AABC-478A-B1D3-9DD5E20B4691}" srcOrd="0" destOrd="0" presId="urn:microsoft.com/office/officeart/2005/8/layout/vList2"/>
    <dgm:cxn modelId="{2101BF3B-160D-4E7D-BB13-D3B1BFF5DF16}" type="presParOf" srcId="{A85511A2-AABC-478A-B1D3-9DD5E20B4691}" destId="{D4BA2E57-EF0F-4F4D-9FA3-06712C7D17FC}" srcOrd="0" destOrd="0" presId="urn:microsoft.com/office/officeart/2005/8/layout/vList2"/>
    <dgm:cxn modelId="{6393E276-DAB7-47DB-98D2-975392DE5C90}" type="presParOf" srcId="{A85511A2-AABC-478A-B1D3-9DD5E20B4691}" destId="{926D9BB5-0278-40E6-8EDB-983B09517FCA}" srcOrd="1" destOrd="0" presId="urn:microsoft.com/office/officeart/2005/8/layout/vList2"/>
    <dgm:cxn modelId="{D88B51D4-F55C-4AEA-9601-08B9A38BA599}" type="presParOf" srcId="{A85511A2-AABC-478A-B1D3-9DD5E20B4691}" destId="{A3C920B6-89F1-4F19-AE04-290E5BCE5EBC}" srcOrd="2" destOrd="0" presId="urn:microsoft.com/office/officeart/2005/8/layout/vList2"/>
    <dgm:cxn modelId="{FD3C01B2-201F-4CEE-81C5-50F91B60FC8F}" type="presParOf" srcId="{A85511A2-AABC-478A-B1D3-9DD5E20B4691}" destId="{77723DC4-5768-4E8B-A393-D3FA7AF8C71B}" srcOrd="3"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72C8D0-53FC-4B2F-8EF9-546524504D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593A680-A4CB-472F-9FAE-1013633E3AA0}">
      <dgm:prSet custT="1"/>
      <dgm:spPr>
        <a:solidFill>
          <a:srgbClr val="00B0F0"/>
        </a:solidFill>
      </dgm:spPr>
      <dgm:t>
        <a:bodyPr/>
        <a:lstStyle/>
        <a:p>
          <a:r>
            <a:rPr lang="en-US" sz="2200" b="1" dirty="0"/>
            <a:t>Questions about effectiveness of flu vaccine adds to doubts, and safety debate stems from questions about ingredients. </a:t>
          </a:r>
          <a:endParaRPr lang="en-US" sz="2200" dirty="0"/>
        </a:p>
      </dgm:t>
    </dgm:pt>
    <dgm:pt modelId="{EB0AE92A-E235-443D-B934-E351535415B4}" type="parTrans" cxnId="{1D32E806-5126-4E16-90F6-7B1D0FF1D4DE}">
      <dgm:prSet/>
      <dgm:spPr/>
      <dgm:t>
        <a:bodyPr/>
        <a:lstStyle/>
        <a:p>
          <a:endParaRPr lang="en-US"/>
        </a:p>
      </dgm:t>
    </dgm:pt>
    <dgm:pt modelId="{BAA7C38D-0CD0-41BF-9315-773BEFB0B661}" type="sibTrans" cxnId="{1D32E806-5126-4E16-90F6-7B1D0FF1D4DE}">
      <dgm:prSet/>
      <dgm:spPr/>
      <dgm:t>
        <a:bodyPr/>
        <a:lstStyle/>
        <a:p>
          <a:endParaRPr lang="en-US"/>
        </a:p>
      </dgm:t>
    </dgm:pt>
    <dgm:pt modelId="{04B26181-106B-4082-9A50-C84D6A8339A1}" type="pres">
      <dgm:prSet presAssocID="{9272C8D0-53FC-4B2F-8EF9-546524504DB9}" presName="linear" presStyleCnt="0">
        <dgm:presLayoutVars>
          <dgm:animLvl val="lvl"/>
          <dgm:resizeHandles val="exact"/>
        </dgm:presLayoutVars>
      </dgm:prSet>
      <dgm:spPr/>
    </dgm:pt>
    <dgm:pt modelId="{347CA467-2355-49CC-BD77-B31D0D014D1A}" type="pres">
      <dgm:prSet presAssocID="{2593A680-A4CB-472F-9FAE-1013633E3AA0}" presName="parentText" presStyleLbl="node1" presStyleIdx="0" presStyleCnt="1" custScaleY="95827" custLinFactNeighborX="0" custLinFactNeighborY="3216">
        <dgm:presLayoutVars>
          <dgm:chMax val="0"/>
          <dgm:bulletEnabled val="1"/>
        </dgm:presLayoutVars>
      </dgm:prSet>
      <dgm:spPr/>
    </dgm:pt>
  </dgm:ptLst>
  <dgm:cxnLst>
    <dgm:cxn modelId="{1D32E806-5126-4E16-90F6-7B1D0FF1D4DE}" srcId="{9272C8D0-53FC-4B2F-8EF9-546524504DB9}" destId="{2593A680-A4CB-472F-9FAE-1013633E3AA0}" srcOrd="0" destOrd="0" parTransId="{EB0AE92A-E235-443D-B934-E351535415B4}" sibTransId="{BAA7C38D-0CD0-41BF-9315-773BEFB0B661}"/>
    <dgm:cxn modelId="{A5DDDA32-10DD-4630-AB96-B6F0776B7608}" type="presOf" srcId="{9272C8D0-53FC-4B2F-8EF9-546524504DB9}" destId="{04B26181-106B-4082-9A50-C84D6A8339A1}" srcOrd="0" destOrd="0" presId="urn:microsoft.com/office/officeart/2005/8/layout/vList2"/>
    <dgm:cxn modelId="{8222036A-8BF4-46F1-86B8-3CA15546E9FE}" type="presOf" srcId="{2593A680-A4CB-472F-9FAE-1013633E3AA0}" destId="{347CA467-2355-49CC-BD77-B31D0D014D1A}" srcOrd="0" destOrd="0" presId="urn:microsoft.com/office/officeart/2005/8/layout/vList2"/>
    <dgm:cxn modelId="{E71D0FAD-35F5-462D-BFFD-82A8DB0EAC00}" type="presParOf" srcId="{04B26181-106B-4082-9A50-C84D6A8339A1}" destId="{347CA467-2355-49CC-BD77-B31D0D014D1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60E608-147E-459F-B849-432A1F95B3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D1406D-7E67-46EE-9E5C-21D2BEB1B23D}">
      <dgm:prSet custT="1"/>
      <dgm:spPr>
        <a:solidFill>
          <a:srgbClr val="BC249C"/>
        </a:solidFill>
      </dgm:spPr>
      <dgm:t>
        <a:bodyPr/>
        <a:lstStyle/>
        <a:p>
          <a:r>
            <a:rPr lang="en-US" sz="2200" b="1" dirty="0"/>
            <a:t>Concerns about vaccine ingredients now go beyond questions about thimerosal and include concerns about adjuvants; Just saying “vaccines are safe” is not good enough as patients want more specific information.</a:t>
          </a:r>
          <a:endParaRPr lang="en-US" sz="2200" dirty="0"/>
        </a:p>
      </dgm:t>
    </dgm:pt>
    <dgm:pt modelId="{CE24D198-6AAB-4E48-A4DD-CE0FD280B3C9}" type="parTrans" cxnId="{F6ED4300-17A5-4350-A994-EB2F97F36648}">
      <dgm:prSet/>
      <dgm:spPr/>
      <dgm:t>
        <a:bodyPr/>
        <a:lstStyle/>
        <a:p>
          <a:endParaRPr lang="en-US"/>
        </a:p>
      </dgm:t>
    </dgm:pt>
    <dgm:pt modelId="{04F36B68-2E86-4549-9BC8-C5B028170C39}" type="sibTrans" cxnId="{F6ED4300-17A5-4350-A994-EB2F97F36648}">
      <dgm:prSet/>
      <dgm:spPr/>
      <dgm:t>
        <a:bodyPr/>
        <a:lstStyle/>
        <a:p>
          <a:endParaRPr lang="en-US"/>
        </a:p>
      </dgm:t>
    </dgm:pt>
    <dgm:pt modelId="{06B795C8-D22C-40EA-8F86-66D2CED6CBEA}" type="pres">
      <dgm:prSet presAssocID="{A060E608-147E-459F-B849-432A1F95B3B1}" presName="linear" presStyleCnt="0">
        <dgm:presLayoutVars>
          <dgm:animLvl val="lvl"/>
          <dgm:resizeHandles val="exact"/>
        </dgm:presLayoutVars>
      </dgm:prSet>
      <dgm:spPr/>
    </dgm:pt>
    <dgm:pt modelId="{5EFC5313-3F34-430C-897A-626C277B295C}" type="pres">
      <dgm:prSet presAssocID="{E1D1406D-7E67-46EE-9E5C-21D2BEB1B23D}" presName="parentText" presStyleLbl="node1" presStyleIdx="0" presStyleCnt="1" custLinFactNeighborX="0" custLinFactNeighborY="-12995">
        <dgm:presLayoutVars>
          <dgm:chMax val="0"/>
          <dgm:bulletEnabled val="1"/>
        </dgm:presLayoutVars>
      </dgm:prSet>
      <dgm:spPr/>
    </dgm:pt>
  </dgm:ptLst>
  <dgm:cxnLst>
    <dgm:cxn modelId="{F6ED4300-17A5-4350-A994-EB2F97F36648}" srcId="{A060E608-147E-459F-B849-432A1F95B3B1}" destId="{E1D1406D-7E67-46EE-9E5C-21D2BEB1B23D}" srcOrd="0" destOrd="0" parTransId="{CE24D198-6AAB-4E48-A4DD-CE0FD280B3C9}" sibTransId="{04F36B68-2E86-4549-9BC8-C5B028170C39}"/>
    <dgm:cxn modelId="{69163EBC-A4E6-447F-98B4-A0BD5B0AC737}" type="presOf" srcId="{A060E608-147E-459F-B849-432A1F95B3B1}" destId="{06B795C8-D22C-40EA-8F86-66D2CED6CBEA}" srcOrd="0" destOrd="0" presId="urn:microsoft.com/office/officeart/2005/8/layout/vList2"/>
    <dgm:cxn modelId="{A78883D7-8976-46B3-A413-DAD537192846}" type="presOf" srcId="{E1D1406D-7E67-46EE-9E5C-21D2BEB1B23D}" destId="{5EFC5313-3F34-430C-897A-626C277B295C}" srcOrd="0" destOrd="0" presId="urn:microsoft.com/office/officeart/2005/8/layout/vList2"/>
    <dgm:cxn modelId="{BE5D9491-4E60-4D08-98C0-8CBDDB75EFE3}" type="presParOf" srcId="{06B795C8-D22C-40EA-8F86-66D2CED6CBEA}" destId="{5EFC5313-3F34-430C-897A-626C277B295C}"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6000A1-7B7B-4924-8732-C35CD794C4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B51F5D-8C76-48E3-8A25-09F8BA704751}">
      <dgm:prSet custT="1"/>
      <dgm:spPr>
        <a:solidFill>
          <a:srgbClr val="BC249C"/>
        </a:solidFill>
      </dgm:spPr>
      <dgm:t>
        <a:bodyPr/>
        <a:lstStyle/>
        <a:p>
          <a:r>
            <a:rPr lang="en-US" sz="2200" dirty="0"/>
            <a:t>Serve as a source of accurate immunization information to the </a:t>
          </a:r>
          <a:r>
            <a:rPr lang="en-US" sz="2200" b="1" dirty="0"/>
            <a:t>media.</a:t>
          </a:r>
          <a:endParaRPr lang="en-US" sz="2200" dirty="0"/>
        </a:p>
      </dgm:t>
    </dgm:pt>
    <dgm:pt modelId="{70982671-3F17-4593-A768-F09156079912}" type="parTrans" cxnId="{BD8B739C-7894-487A-958A-B5F0638510F6}">
      <dgm:prSet/>
      <dgm:spPr/>
      <dgm:t>
        <a:bodyPr/>
        <a:lstStyle/>
        <a:p>
          <a:endParaRPr lang="en-US"/>
        </a:p>
      </dgm:t>
    </dgm:pt>
    <dgm:pt modelId="{F204B134-4607-448A-B014-71BE52577CC2}" type="sibTrans" cxnId="{BD8B739C-7894-487A-958A-B5F0638510F6}">
      <dgm:prSet/>
      <dgm:spPr/>
      <dgm:t>
        <a:bodyPr/>
        <a:lstStyle/>
        <a:p>
          <a:endParaRPr lang="en-US"/>
        </a:p>
      </dgm:t>
    </dgm:pt>
    <dgm:pt modelId="{230BACA3-48BD-4FB7-8AD4-5B39BF217BB4}" type="pres">
      <dgm:prSet presAssocID="{ED6000A1-7B7B-4924-8732-C35CD794C4F9}" presName="linear" presStyleCnt="0">
        <dgm:presLayoutVars>
          <dgm:animLvl val="lvl"/>
          <dgm:resizeHandles val="exact"/>
        </dgm:presLayoutVars>
      </dgm:prSet>
      <dgm:spPr/>
    </dgm:pt>
    <dgm:pt modelId="{6AC43FEF-39A7-4DDA-BE51-7989E3EB86DE}" type="pres">
      <dgm:prSet presAssocID="{A5B51F5D-8C76-48E3-8A25-09F8BA704751}" presName="parentText" presStyleLbl="node1" presStyleIdx="0" presStyleCnt="1">
        <dgm:presLayoutVars>
          <dgm:chMax val="0"/>
          <dgm:bulletEnabled val="1"/>
        </dgm:presLayoutVars>
      </dgm:prSet>
      <dgm:spPr/>
    </dgm:pt>
  </dgm:ptLst>
  <dgm:cxnLst>
    <dgm:cxn modelId="{CFF7FB33-EF96-4613-9074-5E321E8E4A51}" type="presOf" srcId="{ED6000A1-7B7B-4924-8732-C35CD794C4F9}" destId="{230BACA3-48BD-4FB7-8AD4-5B39BF217BB4}" srcOrd="0" destOrd="0" presId="urn:microsoft.com/office/officeart/2005/8/layout/vList2"/>
    <dgm:cxn modelId="{BD8B739C-7894-487A-958A-B5F0638510F6}" srcId="{ED6000A1-7B7B-4924-8732-C35CD794C4F9}" destId="{A5B51F5D-8C76-48E3-8A25-09F8BA704751}" srcOrd="0" destOrd="0" parTransId="{70982671-3F17-4593-A768-F09156079912}" sibTransId="{F204B134-4607-448A-B014-71BE52577CC2}"/>
    <dgm:cxn modelId="{5BC0D7F8-CBA0-4A20-B917-3119A82BF516}" type="presOf" srcId="{A5B51F5D-8C76-48E3-8A25-09F8BA704751}" destId="{6AC43FEF-39A7-4DDA-BE51-7989E3EB86DE}" srcOrd="0" destOrd="0" presId="urn:microsoft.com/office/officeart/2005/8/layout/vList2"/>
    <dgm:cxn modelId="{BC6568B6-227A-4B37-A19E-83A88474A192}" type="presParOf" srcId="{230BACA3-48BD-4FB7-8AD4-5B39BF217BB4}" destId="{6AC43FEF-39A7-4DDA-BE51-7989E3EB86DE}"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5A9B1C9-C27F-4EA6-B8A5-998FA286D9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78EDA2-1B6D-4073-826F-3181758BCF7C}">
      <dgm:prSet custT="1"/>
      <dgm:spPr>
        <a:solidFill>
          <a:srgbClr val="0D9992"/>
        </a:solidFill>
      </dgm:spPr>
      <dgm:t>
        <a:bodyPr/>
        <a:lstStyle/>
        <a:p>
          <a:r>
            <a:rPr lang="en-US" sz="2200" b="1" dirty="0"/>
            <a:t>Flu vaccination is a fluid recommendation that changes from season to season, whereas Tdap is a very standard recommendation. This can complicate flu vax messaging.</a:t>
          </a:r>
          <a:endParaRPr lang="en-US" sz="2200" dirty="0"/>
        </a:p>
      </dgm:t>
    </dgm:pt>
    <dgm:pt modelId="{4978F6C5-ACE8-4103-A8E8-63B1CC8BC507}" type="parTrans" cxnId="{09ADABF7-08A1-4797-AB03-C4B089518F81}">
      <dgm:prSet/>
      <dgm:spPr/>
      <dgm:t>
        <a:bodyPr/>
        <a:lstStyle/>
        <a:p>
          <a:endParaRPr lang="en-US"/>
        </a:p>
      </dgm:t>
    </dgm:pt>
    <dgm:pt modelId="{08255EB5-B9D9-4CA6-A816-DE95F4DA061F}" type="sibTrans" cxnId="{09ADABF7-08A1-4797-AB03-C4B089518F81}">
      <dgm:prSet/>
      <dgm:spPr/>
      <dgm:t>
        <a:bodyPr/>
        <a:lstStyle/>
        <a:p>
          <a:endParaRPr lang="en-US"/>
        </a:p>
      </dgm:t>
    </dgm:pt>
    <dgm:pt modelId="{5A1D98A2-046F-4A09-9D1F-9E96D10FC746}" type="pres">
      <dgm:prSet presAssocID="{45A9B1C9-C27F-4EA6-B8A5-998FA286D902}" presName="linear" presStyleCnt="0">
        <dgm:presLayoutVars>
          <dgm:animLvl val="lvl"/>
          <dgm:resizeHandles val="exact"/>
        </dgm:presLayoutVars>
      </dgm:prSet>
      <dgm:spPr/>
    </dgm:pt>
    <dgm:pt modelId="{67EBD3BC-192E-4559-AC29-1F159B80DF1A}" type="pres">
      <dgm:prSet presAssocID="{E778EDA2-1B6D-4073-826F-3181758BCF7C}" presName="parentText" presStyleLbl="node1" presStyleIdx="0" presStyleCnt="1" custScaleY="469053" custLinFactNeighborY="-7610">
        <dgm:presLayoutVars>
          <dgm:chMax val="0"/>
          <dgm:bulletEnabled val="1"/>
        </dgm:presLayoutVars>
      </dgm:prSet>
      <dgm:spPr/>
    </dgm:pt>
  </dgm:ptLst>
  <dgm:cxnLst>
    <dgm:cxn modelId="{03E92623-D493-4F54-B4F5-3D0E8E8265A4}" type="presOf" srcId="{45A9B1C9-C27F-4EA6-B8A5-998FA286D902}" destId="{5A1D98A2-046F-4A09-9D1F-9E96D10FC746}" srcOrd="0" destOrd="0" presId="urn:microsoft.com/office/officeart/2005/8/layout/vList2"/>
    <dgm:cxn modelId="{2100CD29-AF41-4F3D-8CEF-956461EA470A}" type="presOf" srcId="{E778EDA2-1B6D-4073-826F-3181758BCF7C}" destId="{67EBD3BC-192E-4559-AC29-1F159B80DF1A}" srcOrd="0" destOrd="0" presId="urn:microsoft.com/office/officeart/2005/8/layout/vList2"/>
    <dgm:cxn modelId="{09ADABF7-08A1-4797-AB03-C4B089518F81}" srcId="{45A9B1C9-C27F-4EA6-B8A5-998FA286D902}" destId="{E778EDA2-1B6D-4073-826F-3181758BCF7C}" srcOrd="0" destOrd="0" parTransId="{4978F6C5-ACE8-4103-A8E8-63B1CC8BC507}" sibTransId="{08255EB5-B9D9-4CA6-A816-DE95F4DA061F}"/>
    <dgm:cxn modelId="{9D6FEFFA-61A1-4E54-A19F-E0DC68394DF1}" type="presParOf" srcId="{5A1D98A2-046F-4A09-9D1F-9E96D10FC746}" destId="{67EBD3BC-192E-4559-AC29-1F159B80DF1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8C66532-CB76-4060-92F2-A20D6D69CC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1F59B6-AB0A-4C69-892E-EF4E01232456}">
      <dgm:prSet custT="1"/>
      <dgm:spPr>
        <a:solidFill>
          <a:srgbClr val="47617D"/>
        </a:solidFill>
      </dgm:spPr>
      <dgm:t>
        <a:bodyPr/>
        <a:lstStyle/>
        <a:p>
          <a:r>
            <a:rPr lang="en-US" sz="2200" b="1" dirty="0"/>
            <a:t>Previous first trimester flu vaccine restriction may have planted a seed that it is unsafe to receive flu vaccine during pregnancy and contributed to hesitancy.</a:t>
          </a:r>
          <a:endParaRPr lang="en-US" sz="2200" dirty="0"/>
        </a:p>
      </dgm:t>
    </dgm:pt>
    <dgm:pt modelId="{9FA2AA59-7441-4454-AE4A-DD26E316283D}" type="parTrans" cxnId="{9077A645-3E79-4D30-AA36-56BEB561D5AE}">
      <dgm:prSet/>
      <dgm:spPr/>
      <dgm:t>
        <a:bodyPr/>
        <a:lstStyle/>
        <a:p>
          <a:endParaRPr lang="en-US"/>
        </a:p>
      </dgm:t>
    </dgm:pt>
    <dgm:pt modelId="{C32E621F-C241-46E6-9241-B89B5B55065E}" type="sibTrans" cxnId="{9077A645-3E79-4D30-AA36-56BEB561D5AE}">
      <dgm:prSet/>
      <dgm:spPr/>
      <dgm:t>
        <a:bodyPr/>
        <a:lstStyle/>
        <a:p>
          <a:endParaRPr lang="en-US"/>
        </a:p>
      </dgm:t>
    </dgm:pt>
    <dgm:pt modelId="{0C380163-652C-4ED7-B791-89CEEB6459C3}" type="pres">
      <dgm:prSet presAssocID="{F8C66532-CB76-4060-92F2-A20D6D69CC5E}" presName="linear" presStyleCnt="0">
        <dgm:presLayoutVars>
          <dgm:animLvl val="lvl"/>
          <dgm:resizeHandles val="exact"/>
        </dgm:presLayoutVars>
      </dgm:prSet>
      <dgm:spPr/>
    </dgm:pt>
    <dgm:pt modelId="{482F18DE-4822-47CD-9BE3-0392D005AECD}" type="pres">
      <dgm:prSet presAssocID="{F41F59B6-AB0A-4C69-892E-EF4E01232456}" presName="parentText" presStyleLbl="node1" presStyleIdx="0" presStyleCnt="1" custLinFactNeighborX="0" custLinFactNeighborY="11998">
        <dgm:presLayoutVars>
          <dgm:chMax val="0"/>
          <dgm:bulletEnabled val="1"/>
        </dgm:presLayoutVars>
      </dgm:prSet>
      <dgm:spPr/>
    </dgm:pt>
  </dgm:ptLst>
  <dgm:cxnLst>
    <dgm:cxn modelId="{5843B31D-389B-4760-A3DD-283D7E0B1776}" type="presOf" srcId="{F41F59B6-AB0A-4C69-892E-EF4E01232456}" destId="{482F18DE-4822-47CD-9BE3-0392D005AECD}" srcOrd="0" destOrd="0" presId="urn:microsoft.com/office/officeart/2005/8/layout/vList2"/>
    <dgm:cxn modelId="{9077A645-3E79-4D30-AA36-56BEB561D5AE}" srcId="{F8C66532-CB76-4060-92F2-A20D6D69CC5E}" destId="{F41F59B6-AB0A-4C69-892E-EF4E01232456}" srcOrd="0" destOrd="0" parTransId="{9FA2AA59-7441-4454-AE4A-DD26E316283D}" sibTransId="{C32E621F-C241-46E6-9241-B89B5B55065E}"/>
    <dgm:cxn modelId="{E8B253E6-7C18-4393-B5BE-73FD90B19AA8}" type="presOf" srcId="{F8C66532-CB76-4060-92F2-A20D6D69CC5E}" destId="{0C380163-652C-4ED7-B791-89CEEB6459C3}" srcOrd="0" destOrd="0" presId="urn:microsoft.com/office/officeart/2005/8/layout/vList2"/>
    <dgm:cxn modelId="{079FA915-ACD3-4B04-86E0-AD53E02BCBBF}" type="presParOf" srcId="{0C380163-652C-4ED7-B791-89CEEB6459C3}" destId="{482F18DE-4822-47CD-9BE3-0392D005AECD}"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272C8D0-53FC-4B2F-8EF9-546524504D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593A680-A4CB-472F-9FAE-1013633E3AA0}">
      <dgm:prSet custT="1"/>
      <dgm:spPr>
        <a:solidFill>
          <a:srgbClr val="00B0F0"/>
        </a:solidFill>
      </dgm:spPr>
      <dgm:t>
        <a:bodyPr/>
        <a:lstStyle/>
        <a:p>
          <a:r>
            <a:rPr lang="en-US" sz="2200" b="1" i="0" u="none" strike="noStrike" baseline="0" dirty="0">
              <a:solidFill>
                <a:schemeClr val="bg1"/>
              </a:solidFill>
              <a:latin typeface="Arial" panose="020B0604020202020204" pitchFamily="34" charset="0"/>
            </a:rPr>
            <a:t>The primary reasons pregnant women refuse vaccines are:</a:t>
          </a:r>
          <a:endParaRPr lang="en-US" sz="2200" dirty="0">
            <a:solidFill>
              <a:schemeClr val="bg1"/>
            </a:solidFill>
          </a:endParaRPr>
        </a:p>
      </dgm:t>
    </dgm:pt>
    <dgm:pt modelId="{EB0AE92A-E235-443D-B934-E351535415B4}" type="parTrans" cxnId="{1D32E806-5126-4E16-90F6-7B1D0FF1D4DE}">
      <dgm:prSet/>
      <dgm:spPr/>
      <dgm:t>
        <a:bodyPr/>
        <a:lstStyle/>
        <a:p>
          <a:endParaRPr lang="en-US"/>
        </a:p>
      </dgm:t>
    </dgm:pt>
    <dgm:pt modelId="{BAA7C38D-0CD0-41BF-9315-773BEFB0B661}" type="sibTrans" cxnId="{1D32E806-5126-4E16-90F6-7B1D0FF1D4DE}">
      <dgm:prSet/>
      <dgm:spPr/>
      <dgm:t>
        <a:bodyPr/>
        <a:lstStyle/>
        <a:p>
          <a:endParaRPr lang="en-US"/>
        </a:p>
      </dgm:t>
    </dgm:pt>
    <dgm:pt modelId="{00110448-6ABC-4271-9D76-427CFFA60C1A}">
      <dgm:prSet custT="1"/>
      <dgm:spPr>
        <a:noFill/>
      </dgm:spPr>
      <dgm:t>
        <a:bodyPr/>
        <a:lstStyle/>
        <a:p>
          <a:r>
            <a:rPr lang="en-US" sz="1600" b="1" dirty="0"/>
            <a:t>Safety concerns for the fetus (64%)</a:t>
          </a:r>
        </a:p>
      </dgm:t>
    </dgm:pt>
    <dgm:pt modelId="{F9795F55-4DF1-4E3D-AFD3-617A446B1FBD}" type="parTrans" cxnId="{B5CA1C81-8C0C-4647-B2BA-B6D5D34F07F1}">
      <dgm:prSet/>
      <dgm:spPr/>
      <dgm:t>
        <a:bodyPr/>
        <a:lstStyle/>
        <a:p>
          <a:endParaRPr lang="en-US"/>
        </a:p>
      </dgm:t>
    </dgm:pt>
    <dgm:pt modelId="{12664DB0-4A69-4B61-ABA2-CC929BC090E1}" type="sibTrans" cxnId="{B5CA1C81-8C0C-4647-B2BA-B6D5D34F07F1}">
      <dgm:prSet/>
      <dgm:spPr/>
      <dgm:t>
        <a:bodyPr/>
        <a:lstStyle/>
        <a:p>
          <a:endParaRPr lang="en-US"/>
        </a:p>
      </dgm:t>
    </dgm:pt>
    <dgm:pt modelId="{2B741F42-1D16-4547-A6C2-4F8A92014ED7}">
      <dgm:prSet custT="1"/>
      <dgm:spPr>
        <a:noFill/>
      </dgm:spPr>
      <dgm:t>
        <a:bodyPr/>
        <a:lstStyle/>
        <a:p>
          <a:r>
            <a:rPr lang="en-US" sz="1600" b="1" dirty="0"/>
            <a:t>Think vaccinations are not necessary because they are healthy (63%)</a:t>
          </a:r>
        </a:p>
      </dgm:t>
    </dgm:pt>
    <dgm:pt modelId="{C8C8D08D-9308-4863-9227-8D25FAC25C82}" type="parTrans" cxnId="{3711F85F-7B82-4C63-9A11-2A4506E0D22C}">
      <dgm:prSet/>
      <dgm:spPr/>
      <dgm:t>
        <a:bodyPr/>
        <a:lstStyle/>
        <a:p>
          <a:endParaRPr lang="en-US"/>
        </a:p>
      </dgm:t>
    </dgm:pt>
    <dgm:pt modelId="{C4F40C4C-E45A-444D-A7F3-0CBFFD41F171}" type="sibTrans" cxnId="{3711F85F-7B82-4C63-9A11-2A4506E0D22C}">
      <dgm:prSet/>
      <dgm:spPr/>
      <dgm:t>
        <a:bodyPr/>
        <a:lstStyle/>
        <a:p>
          <a:endParaRPr lang="en-US"/>
        </a:p>
      </dgm:t>
    </dgm:pt>
    <dgm:pt modelId="{0A487C8E-5B88-49E2-A5C2-D81FDDF98013}">
      <dgm:prSet custT="1"/>
      <dgm:spPr>
        <a:noFill/>
      </dgm:spPr>
      <dgm:t>
        <a:bodyPr/>
        <a:lstStyle/>
        <a:p>
          <a:r>
            <a:rPr lang="en-US" sz="1600" b="1" dirty="0"/>
            <a:t>Personal or religious beliefs (62%)</a:t>
          </a:r>
        </a:p>
      </dgm:t>
    </dgm:pt>
    <dgm:pt modelId="{A33A1A17-FE95-4ED8-A175-D03E1B406719}" type="parTrans" cxnId="{D54263F0-633B-4F14-9C87-60EF6B1683BF}">
      <dgm:prSet/>
      <dgm:spPr/>
      <dgm:t>
        <a:bodyPr/>
        <a:lstStyle/>
        <a:p>
          <a:endParaRPr lang="en-US"/>
        </a:p>
      </dgm:t>
    </dgm:pt>
    <dgm:pt modelId="{5C0844F9-8738-4D4F-96DE-D58442166A18}" type="sibTrans" cxnId="{D54263F0-633B-4F14-9C87-60EF6B1683BF}">
      <dgm:prSet/>
      <dgm:spPr/>
      <dgm:t>
        <a:bodyPr/>
        <a:lstStyle/>
        <a:p>
          <a:endParaRPr lang="en-US"/>
        </a:p>
      </dgm:t>
    </dgm:pt>
    <dgm:pt modelId="{B22DE3F2-6A63-4AAD-9FA2-A17B2308EF15}">
      <dgm:prSet custT="1"/>
      <dgm:spPr>
        <a:noFill/>
      </dgm:spPr>
      <dgm:t>
        <a:bodyPr/>
        <a:lstStyle/>
        <a:p>
          <a:r>
            <a:rPr lang="en-US" sz="1600" b="1" dirty="0"/>
            <a:t>Safety concerns for self (57%)</a:t>
          </a:r>
        </a:p>
      </dgm:t>
    </dgm:pt>
    <dgm:pt modelId="{D6308043-9181-4AFA-BC86-C3DCC7A3E038}" type="parTrans" cxnId="{DDCB745F-37F0-4EF0-9406-586165F58A90}">
      <dgm:prSet/>
      <dgm:spPr/>
      <dgm:t>
        <a:bodyPr/>
        <a:lstStyle/>
        <a:p>
          <a:endParaRPr lang="en-US"/>
        </a:p>
      </dgm:t>
    </dgm:pt>
    <dgm:pt modelId="{E82D31A8-7F5D-4251-AD5D-0625E3CE204C}" type="sibTrans" cxnId="{DDCB745F-37F0-4EF0-9406-586165F58A90}">
      <dgm:prSet/>
      <dgm:spPr/>
      <dgm:t>
        <a:bodyPr/>
        <a:lstStyle/>
        <a:p>
          <a:endParaRPr lang="en-US"/>
        </a:p>
      </dgm:t>
    </dgm:pt>
    <dgm:pt modelId="{F2D0B4E5-98EA-426B-B706-227DA47EBF40}">
      <dgm:prSet custT="1"/>
      <dgm:spPr>
        <a:noFill/>
      </dgm:spPr>
      <dgm:t>
        <a:bodyPr/>
        <a:lstStyle/>
        <a:p>
          <a:r>
            <a:rPr lang="en-US" sz="1600" b="1" i="0" u="none" strike="noStrike" baseline="0" dirty="0">
              <a:solidFill>
                <a:srgbClr val="000000"/>
              </a:solidFill>
              <a:latin typeface="+mn-lt"/>
            </a:rPr>
            <a:t>Patients distrust of big pharma, the government or the medical community</a:t>
          </a:r>
          <a:endParaRPr lang="en-US" sz="1600" b="1" dirty="0">
            <a:latin typeface="+mn-lt"/>
          </a:endParaRPr>
        </a:p>
      </dgm:t>
    </dgm:pt>
    <dgm:pt modelId="{48925DE5-26BE-4696-BCB4-6646A45F5E65}" type="parTrans" cxnId="{E89C6762-48D6-45C4-98F2-2678DCB12D08}">
      <dgm:prSet/>
      <dgm:spPr/>
      <dgm:t>
        <a:bodyPr/>
        <a:lstStyle/>
        <a:p>
          <a:endParaRPr lang="en-US"/>
        </a:p>
      </dgm:t>
    </dgm:pt>
    <dgm:pt modelId="{D7C77575-3C19-41B1-854E-60A81E052CBC}" type="sibTrans" cxnId="{E89C6762-48D6-45C4-98F2-2678DCB12D08}">
      <dgm:prSet/>
      <dgm:spPr/>
      <dgm:t>
        <a:bodyPr/>
        <a:lstStyle/>
        <a:p>
          <a:endParaRPr lang="en-US"/>
        </a:p>
      </dgm:t>
    </dgm:pt>
    <dgm:pt modelId="{A3337A1A-3809-46BA-8801-1B9BD37D3C9D}">
      <dgm:prSet custT="1"/>
      <dgm:spPr>
        <a:noFill/>
      </dgm:spPr>
      <dgm:t>
        <a:bodyPr/>
        <a:lstStyle/>
        <a:p>
          <a:r>
            <a:rPr lang="en-US" sz="1600" b="1" i="0" u="none" strike="noStrike" baseline="0" dirty="0">
              <a:solidFill>
                <a:srgbClr val="000000"/>
              </a:solidFill>
              <a:latin typeface="+mn-lt"/>
            </a:rPr>
            <a:t>Fear of needles</a:t>
          </a:r>
          <a:endParaRPr lang="en-US" sz="1600" b="1" dirty="0">
            <a:latin typeface="+mn-lt"/>
          </a:endParaRPr>
        </a:p>
      </dgm:t>
    </dgm:pt>
    <dgm:pt modelId="{AEED52C6-2662-4993-A364-35EE1C9A182D}" type="parTrans" cxnId="{07C15027-36F4-42CE-843D-D382591884C8}">
      <dgm:prSet/>
      <dgm:spPr/>
      <dgm:t>
        <a:bodyPr/>
        <a:lstStyle/>
        <a:p>
          <a:endParaRPr lang="en-US"/>
        </a:p>
      </dgm:t>
    </dgm:pt>
    <dgm:pt modelId="{9D77CEF8-95D4-4E26-A1E6-C3569D07AB6E}" type="sibTrans" cxnId="{07C15027-36F4-42CE-843D-D382591884C8}">
      <dgm:prSet/>
      <dgm:spPr/>
      <dgm:t>
        <a:bodyPr/>
        <a:lstStyle/>
        <a:p>
          <a:endParaRPr lang="en-US"/>
        </a:p>
      </dgm:t>
    </dgm:pt>
    <dgm:pt modelId="{D1BF3D28-E64C-4751-A571-2688830F7D36}">
      <dgm:prSet custT="1"/>
      <dgm:spPr>
        <a:noFill/>
      </dgm:spPr>
      <dgm:t>
        <a:bodyPr/>
        <a:lstStyle/>
        <a:p>
          <a:r>
            <a:rPr lang="en-US" sz="1600" b="1" i="0" u="none" strike="noStrike" baseline="0" dirty="0">
              <a:solidFill>
                <a:srgbClr val="000000"/>
              </a:solidFill>
              <a:latin typeface="+mn-lt"/>
            </a:rPr>
            <a:t>Becoming ill from vaccine (e.g., catching the flu from the vaccine) </a:t>
          </a:r>
          <a:endParaRPr lang="en-US" sz="1600" b="1" dirty="0">
            <a:latin typeface="+mn-lt"/>
          </a:endParaRPr>
        </a:p>
      </dgm:t>
    </dgm:pt>
    <dgm:pt modelId="{DE065C43-3625-4C61-BB1B-534121B8A4EB}" type="parTrans" cxnId="{2516956F-3299-42F1-9CA6-2E33F71E4D77}">
      <dgm:prSet/>
      <dgm:spPr/>
      <dgm:t>
        <a:bodyPr/>
        <a:lstStyle/>
        <a:p>
          <a:endParaRPr lang="en-US"/>
        </a:p>
      </dgm:t>
    </dgm:pt>
    <dgm:pt modelId="{FC335FE0-ECF4-41CF-A143-6C76840514BB}" type="sibTrans" cxnId="{2516956F-3299-42F1-9CA6-2E33F71E4D77}">
      <dgm:prSet/>
      <dgm:spPr/>
      <dgm:t>
        <a:bodyPr/>
        <a:lstStyle/>
        <a:p>
          <a:endParaRPr lang="en-US"/>
        </a:p>
      </dgm:t>
    </dgm:pt>
    <dgm:pt modelId="{620C042D-A689-4CDE-A872-18F1C2C3E8A3}">
      <dgm:prSet custT="1"/>
      <dgm:spPr>
        <a:solidFill>
          <a:srgbClr val="BC249C"/>
        </a:solidFill>
      </dgm:spPr>
      <dgm:t>
        <a:bodyPr/>
        <a:lstStyle/>
        <a:p>
          <a:r>
            <a:rPr lang="en-US" sz="2200" b="1" i="0" u="none" strike="noStrike" baseline="0" dirty="0">
              <a:solidFill>
                <a:schemeClr val="bg1"/>
              </a:solidFill>
              <a:latin typeface="Arial" panose="020B0604020202020204" pitchFamily="34" charset="0"/>
            </a:rPr>
            <a:t>Anecdotally, other barriers include:</a:t>
          </a:r>
          <a:endParaRPr lang="en-US" sz="2200" b="0" dirty="0">
            <a:solidFill>
              <a:schemeClr val="bg1"/>
            </a:solidFill>
          </a:endParaRPr>
        </a:p>
      </dgm:t>
    </dgm:pt>
    <dgm:pt modelId="{3B92A701-B237-43C6-AE6D-9635F839AAD5}" type="parTrans" cxnId="{4EE2043F-CE61-4687-A342-8DD49894D040}">
      <dgm:prSet/>
      <dgm:spPr/>
      <dgm:t>
        <a:bodyPr/>
        <a:lstStyle/>
        <a:p>
          <a:endParaRPr lang="en-US"/>
        </a:p>
      </dgm:t>
    </dgm:pt>
    <dgm:pt modelId="{23763C3D-3CD4-4547-81E3-0EE9858A71C1}" type="sibTrans" cxnId="{4EE2043F-CE61-4687-A342-8DD49894D040}">
      <dgm:prSet/>
      <dgm:spPr/>
      <dgm:t>
        <a:bodyPr/>
        <a:lstStyle/>
        <a:p>
          <a:endParaRPr lang="en-US"/>
        </a:p>
      </dgm:t>
    </dgm:pt>
    <dgm:pt modelId="{D0825AF0-2320-4352-A547-F443FA3824E7}">
      <dgm:prSet custT="1"/>
      <dgm:spPr>
        <a:noFill/>
      </dgm:spPr>
      <dgm:t>
        <a:bodyPr/>
        <a:lstStyle/>
        <a:p>
          <a:r>
            <a:rPr lang="en-US" sz="1600" b="1" i="0" u="none" strike="noStrike" baseline="0" dirty="0">
              <a:solidFill>
                <a:srgbClr val="000000"/>
              </a:solidFill>
              <a:latin typeface="+mn-lt"/>
            </a:rPr>
            <a:t>The dissemination of misinformation from anti-vaxxers</a:t>
          </a:r>
          <a:endParaRPr lang="en-US" sz="1600" b="1" dirty="0">
            <a:latin typeface="+mn-lt"/>
          </a:endParaRPr>
        </a:p>
      </dgm:t>
    </dgm:pt>
    <dgm:pt modelId="{5FC97BDC-CABD-4C58-83C7-13272C1772A5}" type="parTrans" cxnId="{7C424829-D991-4A1D-8925-770FFD927902}">
      <dgm:prSet/>
      <dgm:spPr/>
      <dgm:t>
        <a:bodyPr/>
        <a:lstStyle/>
        <a:p>
          <a:endParaRPr lang="en-US"/>
        </a:p>
      </dgm:t>
    </dgm:pt>
    <dgm:pt modelId="{6251EE35-E315-4D63-917A-FFFCE39CA17F}" type="sibTrans" cxnId="{7C424829-D991-4A1D-8925-770FFD927902}">
      <dgm:prSet/>
      <dgm:spPr/>
      <dgm:t>
        <a:bodyPr/>
        <a:lstStyle/>
        <a:p>
          <a:endParaRPr lang="en-US"/>
        </a:p>
      </dgm:t>
    </dgm:pt>
    <dgm:pt modelId="{04B26181-106B-4082-9A50-C84D6A8339A1}" type="pres">
      <dgm:prSet presAssocID="{9272C8D0-53FC-4B2F-8EF9-546524504DB9}" presName="linear" presStyleCnt="0">
        <dgm:presLayoutVars>
          <dgm:animLvl val="lvl"/>
          <dgm:resizeHandles val="exact"/>
        </dgm:presLayoutVars>
      </dgm:prSet>
      <dgm:spPr/>
    </dgm:pt>
    <dgm:pt modelId="{347CA467-2355-49CC-BD77-B31D0D014D1A}" type="pres">
      <dgm:prSet presAssocID="{2593A680-A4CB-472F-9FAE-1013633E3AA0}" presName="parentText" presStyleLbl="node1" presStyleIdx="0" presStyleCnt="2" custLinFactNeighborY="-2241">
        <dgm:presLayoutVars>
          <dgm:chMax val="0"/>
          <dgm:bulletEnabled val="1"/>
        </dgm:presLayoutVars>
      </dgm:prSet>
      <dgm:spPr/>
    </dgm:pt>
    <dgm:pt modelId="{DC5FBB78-1E17-42D5-92F2-86EDF3831803}" type="pres">
      <dgm:prSet presAssocID="{2593A680-A4CB-472F-9FAE-1013633E3AA0}" presName="childText" presStyleLbl="revTx" presStyleIdx="0" presStyleCnt="2">
        <dgm:presLayoutVars>
          <dgm:bulletEnabled val="1"/>
        </dgm:presLayoutVars>
      </dgm:prSet>
      <dgm:spPr/>
    </dgm:pt>
    <dgm:pt modelId="{F9464A06-D644-4039-8615-67F4052BECE0}" type="pres">
      <dgm:prSet presAssocID="{620C042D-A689-4CDE-A872-18F1C2C3E8A3}" presName="parentText" presStyleLbl="node1" presStyleIdx="1" presStyleCnt="2" custLinFactNeighborX="772" custLinFactNeighborY="256">
        <dgm:presLayoutVars>
          <dgm:chMax val="0"/>
          <dgm:bulletEnabled val="1"/>
        </dgm:presLayoutVars>
      </dgm:prSet>
      <dgm:spPr/>
    </dgm:pt>
    <dgm:pt modelId="{082D4F78-856F-4A2A-9C42-DEEEF967D807}" type="pres">
      <dgm:prSet presAssocID="{620C042D-A689-4CDE-A872-18F1C2C3E8A3}" presName="childText" presStyleLbl="revTx" presStyleIdx="1" presStyleCnt="2" custScaleY="105389">
        <dgm:presLayoutVars>
          <dgm:bulletEnabled val="1"/>
        </dgm:presLayoutVars>
      </dgm:prSet>
      <dgm:spPr/>
    </dgm:pt>
  </dgm:ptLst>
  <dgm:cxnLst>
    <dgm:cxn modelId="{1D32E806-5126-4E16-90F6-7B1D0FF1D4DE}" srcId="{9272C8D0-53FC-4B2F-8EF9-546524504DB9}" destId="{2593A680-A4CB-472F-9FAE-1013633E3AA0}" srcOrd="0" destOrd="0" parTransId="{EB0AE92A-E235-443D-B934-E351535415B4}" sibTransId="{BAA7C38D-0CD0-41BF-9315-773BEFB0B661}"/>
    <dgm:cxn modelId="{07C15027-36F4-42CE-843D-D382591884C8}" srcId="{620C042D-A689-4CDE-A872-18F1C2C3E8A3}" destId="{A3337A1A-3809-46BA-8801-1B9BD37D3C9D}" srcOrd="2" destOrd="0" parTransId="{AEED52C6-2662-4993-A364-35EE1C9A182D}" sibTransId="{9D77CEF8-95D4-4E26-A1E6-C3569D07AB6E}"/>
    <dgm:cxn modelId="{7C424829-D991-4A1D-8925-770FFD927902}" srcId="{620C042D-A689-4CDE-A872-18F1C2C3E8A3}" destId="{D0825AF0-2320-4352-A547-F443FA3824E7}" srcOrd="0" destOrd="0" parTransId="{5FC97BDC-CABD-4C58-83C7-13272C1772A5}" sibTransId="{6251EE35-E315-4D63-917A-FFFCE39CA17F}"/>
    <dgm:cxn modelId="{9DBD5A2E-7647-4E4C-9D86-B236983906B6}" type="presOf" srcId="{B22DE3F2-6A63-4AAD-9FA2-A17B2308EF15}" destId="{DC5FBB78-1E17-42D5-92F2-86EDF3831803}" srcOrd="0" destOrd="3" presId="urn:microsoft.com/office/officeart/2005/8/layout/vList2"/>
    <dgm:cxn modelId="{A5DDDA32-10DD-4630-AB96-B6F0776B7608}" type="presOf" srcId="{9272C8D0-53FC-4B2F-8EF9-546524504DB9}" destId="{04B26181-106B-4082-9A50-C84D6A8339A1}" srcOrd="0" destOrd="0" presId="urn:microsoft.com/office/officeart/2005/8/layout/vList2"/>
    <dgm:cxn modelId="{4EE2043F-CE61-4687-A342-8DD49894D040}" srcId="{9272C8D0-53FC-4B2F-8EF9-546524504DB9}" destId="{620C042D-A689-4CDE-A872-18F1C2C3E8A3}" srcOrd="1" destOrd="0" parTransId="{3B92A701-B237-43C6-AE6D-9635F839AAD5}" sibTransId="{23763C3D-3CD4-4547-81E3-0EE9858A71C1}"/>
    <dgm:cxn modelId="{DDCB745F-37F0-4EF0-9406-586165F58A90}" srcId="{2593A680-A4CB-472F-9FAE-1013633E3AA0}" destId="{B22DE3F2-6A63-4AAD-9FA2-A17B2308EF15}" srcOrd="3" destOrd="0" parTransId="{D6308043-9181-4AFA-BC86-C3DCC7A3E038}" sibTransId="{E82D31A8-7F5D-4251-AD5D-0625E3CE204C}"/>
    <dgm:cxn modelId="{3711F85F-7B82-4C63-9A11-2A4506E0D22C}" srcId="{2593A680-A4CB-472F-9FAE-1013633E3AA0}" destId="{2B741F42-1D16-4547-A6C2-4F8A92014ED7}" srcOrd="1" destOrd="0" parTransId="{C8C8D08D-9308-4863-9227-8D25FAC25C82}" sibTransId="{C4F40C4C-E45A-444D-A7F3-0CBFFD41F171}"/>
    <dgm:cxn modelId="{E89C6762-48D6-45C4-98F2-2678DCB12D08}" srcId="{620C042D-A689-4CDE-A872-18F1C2C3E8A3}" destId="{F2D0B4E5-98EA-426B-B706-227DA47EBF40}" srcOrd="1" destOrd="0" parTransId="{48925DE5-26BE-4696-BCB4-6646A45F5E65}" sibTransId="{D7C77575-3C19-41B1-854E-60A81E052CBC}"/>
    <dgm:cxn modelId="{BC466946-3E70-4B16-B0CA-EC80EB00E1EE}" type="presOf" srcId="{F2D0B4E5-98EA-426B-B706-227DA47EBF40}" destId="{082D4F78-856F-4A2A-9C42-DEEEF967D807}" srcOrd="0" destOrd="1" presId="urn:microsoft.com/office/officeart/2005/8/layout/vList2"/>
    <dgm:cxn modelId="{8222036A-8BF4-46F1-86B8-3CA15546E9FE}" type="presOf" srcId="{2593A680-A4CB-472F-9FAE-1013633E3AA0}" destId="{347CA467-2355-49CC-BD77-B31D0D014D1A}" srcOrd="0" destOrd="0" presId="urn:microsoft.com/office/officeart/2005/8/layout/vList2"/>
    <dgm:cxn modelId="{2516956F-3299-42F1-9CA6-2E33F71E4D77}" srcId="{620C042D-A689-4CDE-A872-18F1C2C3E8A3}" destId="{D1BF3D28-E64C-4751-A571-2688830F7D36}" srcOrd="3" destOrd="0" parTransId="{DE065C43-3625-4C61-BB1B-534121B8A4EB}" sibTransId="{FC335FE0-ECF4-41CF-A143-6C76840514BB}"/>
    <dgm:cxn modelId="{B5CA1C81-8C0C-4647-B2BA-B6D5D34F07F1}" srcId="{2593A680-A4CB-472F-9FAE-1013633E3AA0}" destId="{00110448-6ABC-4271-9D76-427CFFA60C1A}" srcOrd="0" destOrd="0" parTransId="{F9795F55-4DF1-4E3D-AFD3-617A446B1FBD}" sibTransId="{12664DB0-4A69-4B61-ABA2-CC929BC090E1}"/>
    <dgm:cxn modelId="{32387C85-A92D-4B94-BFE9-270E686D4566}" type="presOf" srcId="{00110448-6ABC-4271-9D76-427CFFA60C1A}" destId="{DC5FBB78-1E17-42D5-92F2-86EDF3831803}" srcOrd="0" destOrd="0" presId="urn:microsoft.com/office/officeart/2005/8/layout/vList2"/>
    <dgm:cxn modelId="{8DB43392-63E0-4A22-8238-6FF5A63B57C6}" type="presOf" srcId="{D1BF3D28-E64C-4751-A571-2688830F7D36}" destId="{082D4F78-856F-4A2A-9C42-DEEEF967D807}" srcOrd="0" destOrd="3" presId="urn:microsoft.com/office/officeart/2005/8/layout/vList2"/>
    <dgm:cxn modelId="{EAC390B0-A10B-405C-B907-D591B78228B0}" type="presOf" srcId="{D0825AF0-2320-4352-A547-F443FA3824E7}" destId="{082D4F78-856F-4A2A-9C42-DEEEF967D807}" srcOrd="0" destOrd="0" presId="urn:microsoft.com/office/officeart/2005/8/layout/vList2"/>
    <dgm:cxn modelId="{B3290EBD-E003-42C5-A31A-13FE06333A49}" type="presOf" srcId="{620C042D-A689-4CDE-A872-18F1C2C3E8A3}" destId="{F9464A06-D644-4039-8615-67F4052BECE0}" srcOrd="0" destOrd="0" presId="urn:microsoft.com/office/officeart/2005/8/layout/vList2"/>
    <dgm:cxn modelId="{AEE07AC4-CC85-4223-8519-046A65019CB1}" type="presOf" srcId="{A3337A1A-3809-46BA-8801-1B9BD37D3C9D}" destId="{082D4F78-856F-4A2A-9C42-DEEEF967D807}" srcOrd="0" destOrd="2" presId="urn:microsoft.com/office/officeart/2005/8/layout/vList2"/>
    <dgm:cxn modelId="{EE30BBEA-A850-4D27-BCF4-ACF5EB359DAE}" type="presOf" srcId="{0A487C8E-5B88-49E2-A5C2-D81FDDF98013}" destId="{DC5FBB78-1E17-42D5-92F2-86EDF3831803}" srcOrd="0" destOrd="2" presId="urn:microsoft.com/office/officeart/2005/8/layout/vList2"/>
    <dgm:cxn modelId="{C5E581EC-5874-44E9-99BB-782EC27E1A8C}" type="presOf" srcId="{2B741F42-1D16-4547-A6C2-4F8A92014ED7}" destId="{DC5FBB78-1E17-42D5-92F2-86EDF3831803}" srcOrd="0" destOrd="1" presId="urn:microsoft.com/office/officeart/2005/8/layout/vList2"/>
    <dgm:cxn modelId="{D54263F0-633B-4F14-9C87-60EF6B1683BF}" srcId="{2593A680-A4CB-472F-9FAE-1013633E3AA0}" destId="{0A487C8E-5B88-49E2-A5C2-D81FDDF98013}" srcOrd="2" destOrd="0" parTransId="{A33A1A17-FE95-4ED8-A175-D03E1B406719}" sibTransId="{5C0844F9-8738-4D4F-96DE-D58442166A18}"/>
    <dgm:cxn modelId="{E71D0FAD-35F5-462D-BFFD-82A8DB0EAC00}" type="presParOf" srcId="{04B26181-106B-4082-9A50-C84D6A8339A1}" destId="{347CA467-2355-49CC-BD77-B31D0D014D1A}" srcOrd="0" destOrd="0" presId="urn:microsoft.com/office/officeart/2005/8/layout/vList2"/>
    <dgm:cxn modelId="{19D5EAE7-E6E2-45DA-A5FA-94264A5E1BBD}" type="presParOf" srcId="{04B26181-106B-4082-9A50-C84D6A8339A1}" destId="{DC5FBB78-1E17-42D5-92F2-86EDF3831803}" srcOrd="1" destOrd="0" presId="urn:microsoft.com/office/officeart/2005/8/layout/vList2"/>
    <dgm:cxn modelId="{592BACD9-5C8D-4A83-B78B-26A39D6E0675}" type="presParOf" srcId="{04B26181-106B-4082-9A50-C84D6A8339A1}" destId="{F9464A06-D644-4039-8615-67F4052BECE0}" srcOrd="2" destOrd="0" presId="urn:microsoft.com/office/officeart/2005/8/layout/vList2"/>
    <dgm:cxn modelId="{C87FD7F8-6A7A-4189-AAAD-E9B7EDBEB657}" type="presParOf" srcId="{04B26181-106B-4082-9A50-C84D6A8339A1}" destId="{082D4F78-856F-4A2A-9C42-DEEEF967D80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F4C53FA-B0ED-4D1D-A43E-115DF88F7D0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B9EB974-737D-4964-BFEC-A364924D0CB5}">
      <dgm:prSet custT="1"/>
      <dgm:spPr>
        <a:solidFill>
          <a:srgbClr val="00B0F0"/>
        </a:solidFill>
      </dgm:spPr>
      <dgm:t>
        <a:bodyPr/>
        <a:lstStyle/>
        <a:p>
          <a:r>
            <a:rPr lang="en-US" sz="2200" b="1" i="0" u="none" strike="noStrike" baseline="0" dirty="0">
              <a:solidFill>
                <a:schemeClr val="bg1"/>
              </a:solidFill>
              <a:latin typeface="+mn-lt"/>
            </a:rPr>
            <a:t>Assess vaccine status and discuss which vaccines your pregnant patients should receive and when, ideally during the first prenatal visit.</a:t>
          </a:r>
          <a:endParaRPr lang="en-US" sz="2200" dirty="0">
            <a:solidFill>
              <a:schemeClr val="bg1"/>
            </a:solidFill>
          </a:endParaRPr>
        </a:p>
      </dgm:t>
    </dgm:pt>
    <dgm:pt modelId="{3A82DC16-B9DA-462F-9B39-63D63ABECC53}" type="sibTrans" cxnId="{EFA25BF3-2D58-4AF2-BF47-503E7431CF4B}">
      <dgm:prSet/>
      <dgm:spPr/>
      <dgm:t>
        <a:bodyPr/>
        <a:lstStyle/>
        <a:p>
          <a:endParaRPr lang="en-US"/>
        </a:p>
      </dgm:t>
    </dgm:pt>
    <dgm:pt modelId="{BB4B4E77-44BB-4ECD-9D22-1014EE0A6AC8}" type="parTrans" cxnId="{EFA25BF3-2D58-4AF2-BF47-503E7431CF4B}">
      <dgm:prSet/>
      <dgm:spPr/>
      <dgm:t>
        <a:bodyPr/>
        <a:lstStyle/>
        <a:p>
          <a:endParaRPr lang="en-US"/>
        </a:p>
      </dgm:t>
    </dgm:pt>
    <dgm:pt modelId="{297A23FE-2059-4D01-9E4B-59083C3AC7F6}">
      <dgm:prSet custT="1"/>
      <dgm:spPr>
        <a:solidFill>
          <a:srgbClr val="BC249C"/>
        </a:solidFill>
      </dgm:spPr>
      <dgm:t>
        <a:bodyPr/>
        <a:lstStyle/>
        <a:p>
          <a:r>
            <a:rPr lang="en-US" sz="2000" b="1" i="0" u="none" strike="noStrike" baseline="0" dirty="0">
              <a:solidFill>
                <a:schemeClr val="bg1"/>
              </a:solidFill>
              <a:latin typeface="+mn-lt"/>
            </a:rPr>
            <a:t>Strongly recommend that all pregnant women receive an annual flu shot (in any trimester).</a:t>
          </a:r>
        </a:p>
      </dgm:t>
    </dgm:pt>
    <dgm:pt modelId="{44DC04FF-52B5-455D-BEEE-B10EEBD25146}" type="parTrans" cxnId="{C34C5BF6-2862-46D3-A3AA-DA7633F21547}">
      <dgm:prSet/>
      <dgm:spPr/>
      <dgm:t>
        <a:bodyPr/>
        <a:lstStyle/>
        <a:p>
          <a:endParaRPr lang="en-US"/>
        </a:p>
      </dgm:t>
    </dgm:pt>
    <dgm:pt modelId="{A4ED260A-D4C9-48F9-8663-2D70E0C808F1}" type="sibTrans" cxnId="{C34C5BF6-2862-46D3-A3AA-DA7633F21547}">
      <dgm:prSet/>
      <dgm:spPr/>
      <dgm:t>
        <a:bodyPr/>
        <a:lstStyle/>
        <a:p>
          <a:endParaRPr lang="en-US"/>
        </a:p>
      </dgm:t>
    </dgm:pt>
    <dgm:pt modelId="{1C60CCB2-92EA-405D-82F3-B687C6E22DFD}">
      <dgm:prSet custT="1"/>
      <dgm:spPr>
        <a:noFill/>
      </dgm:spPr>
      <dgm:t>
        <a:bodyPr/>
        <a:lstStyle/>
        <a:p>
          <a:r>
            <a:rPr lang="en-US" sz="1800" b="1" i="0" u="none" strike="noStrike" baseline="0" dirty="0">
              <a:solidFill>
                <a:schemeClr val="tx1"/>
              </a:solidFill>
              <a:latin typeface="+mn-lt"/>
            </a:rPr>
            <a:t>Discuss the benefits of vaccination with pregnant women early and often </a:t>
          </a:r>
          <a:r>
            <a:rPr lang="en-US" sz="1800" b="1" i="1" u="none" strike="noStrike" baseline="0" dirty="0">
              <a:solidFill>
                <a:schemeClr val="tx1"/>
              </a:solidFill>
              <a:latin typeface="+mn-lt"/>
            </a:rPr>
            <a:t>and</a:t>
          </a:r>
          <a:r>
            <a:rPr lang="en-US" sz="1800" b="1" i="0" u="none" strike="noStrike" baseline="0" dirty="0">
              <a:solidFill>
                <a:schemeClr val="tx1"/>
              </a:solidFill>
              <a:latin typeface="+mn-lt"/>
            </a:rPr>
            <a:t> reinforce that vaccination is the best way to protect young babies from flu and whooping cough.</a:t>
          </a:r>
        </a:p>
      </dgm:t>
    </dgm:pt>
    <dgm:pt modelId="{81BA3B9A-25B7-4808-B451-C94A77EA48BE}" type="parTrans" cxnId="{307405CB-2353-4982-A054-5CC81A6DE86F}">
      <dgm:prSet/>
      <dgm:spPr/>
      <dgm:t>
        <a:bodyPr/>
        <a:lstStyle/>
        <a:p>
          <a:endParaRPr lang="en-US"/>
        </a:p>
      </dgm:t>
    </dgm:pt>
    <dgm:pt modelId="{13A3F396-D4BD-43F4-8E14-908AE4F0F8FC}" type="sibTrans" cxnId="{307405CB-2353-4982-A054-5CC81A6DE86F}">
      <dgm:prSet/>
      <dgm:spPr/>
      <dgm:t>
        <a:bodyPr/>
        <a:lstStyle/>
        <a:p>
          <a:endParaRPr lang="en-US"/>
        </a:p>
      </dgm:t>
    </dgm:pt>
    <dgm:pt modelId="{2E7E850D-382F-4274-9C1A-52D9A41AF3E7}">
      <dgm:prSet custT="1"/>
      <dgm:spPr>
        <a:noFill/>
      </dgm:spPr>
      <dgm:t>
        <a:bodyPr/>
        <a:lstStyle/>
        <a:p>
          <a:r>
            <a:rPr lang="en-US" sz="1800" b="1" dirty="0">
              <a:solidFill>
                <a:schemeClr val="tx1"/>
              </a:solidFill>
            </a:rPr>
            <a:t>Provide each of your patients with </a:t>
          </a:r>
          <a:r>
            <a:rPr lang="en-US" sz="1800" b="1" u="none" dirty="0">
              <a:solidFill>
                <a:schemeClr val="tx1"/>
              </a:solidFill>
            </a:rPr>
            <a:t>information and resources </a:t>
          </a:r>
          <a:r>
            <a:rPr lang="en-US" sz="1800" b="1" dirty="0">
              <a:solidFill>
                <a:schemeClr val="tx1"/>
              </a:solidFill>
            </a:rPr>
            <a:t>about flu and Tdap vaccines when you meet with her at her first prenatal visit and mention the timeframe for each vaccine when you discuss her pregnancy.</a:t>
          </a:r>
        </a:p>
      </dgm:t>
    </dgm:pt>
    <dgm:pt modelId="{F56E0602-C42F-48AB-A778-2FD14873B93E}" type="parTrans" cxnId="{6823EBBF-D704-4736-B190-302DF0ACAFB9}">
      <dgm:prSet/>
      <dgm:spPr/>
      <dgm:t>
        <a:bodyPr/>
        <a:lstStyle/>
        <a:p>
          <a:endParaRPr lang="en-US"/>
        </a:p>
      </dgm:t>
    </dgm:pt>
    <dgm:pt modelId="{9C36FA49-F6C3-484C-908F-E8164298689E}" type="sibTrans" cxnId="{6823EBBF-D704-4736-B190-302DF0ACAFB9}">
      <dgm:prSet/>
      <dgm:spPr/>
      <dgm:t>
        <a:bodyPr/>
        <a:lstStyle/>
        <a:p>
          <a:endParaRPr lang="en-US"/>
        </a:p>
      </dgm:t>
    </dgm:pt>
    <dgm:pt modelId="{EB0067B9-56B0-4FB1-B092-7FA11685329F}">
      <dgm:prSet custT="1"/>
      <dgm:spPr>
        <a:noFill/>
      </dgm:spPr>
      <dgm:t>
        <a:bodyPr/>
        <a:lstStyle/>
        <a:p>
          <a:r>
            <a:rPr lang="en-US" sz="1800" b="1" dirty="0">
              <a:solidFill>
                <a:schemeClr val="tx1"/>
              </a:solidFill>
            </a:rPr>
            <a:t>Ensure all office staff are delivering consistent messages about the importance of maternal vaccinations.</a:t>
          </a:r>
        </a:p>
      </dgm:t>
    </dgm:pt>
    <dgm:pt modelId="{6135F734-405F-4078-9C26-91DA22519EB8}" type="parTrans" cxnId="{0C0C7EDB-73B4-468E-B75D-43A8B8EBB06F}">
      <dgm:prSet/>
      <dgm:spPr/>
      <dgm:t>
        <a:bodyPr/>
        <a:lstStyle/>
        <a:p>
          <a:endParaRPr lang="en-US"/>
        </a:p>
      </dgm:t>
    </dgm:pt>
    <dgm:pt modelId="{5E06A5E7-42EA-433F-AAE7-6B804EB0F4C6}" type="sibTrans" cxnId="{0C0C7EDB-73B4-468E-B75D-43A8B8EBB06F}">
      <dgm:prSet/>
      <dgm:spPr/>
      <dgm:t>
        <a:bodyPr/>
        <a:lstStyle/>
        <a:p>
          <a:endParaRPr lang="en-US"/>
        </a:p>
      </dgm:t>
    </dgm:pt>
    <dgm:pt modelId="{B47405E3-7A8F-4E73-885C-5E096B1E3EE9}">
      <dgm:prSet custT="1"/>
      <dgm:spPr>
        <a:solidFill>
          <a:srgbClr val="0D9992"/>
        </a:solidFill>
      </dgm:spPr>
      <dgm:t>
        <a:bodyPr/>
        <a:lstStyle/>
        <a:p>
          <a:r>
            <a:rPr lang="en-US" sz="2000" b="1" i="0" u="none" strike="noStrike" baseline="0" dirty="0">
              <a:solidFill>
                <a:schemeClr val="bg1"/>
              </a:solidFill>
              <a:latin typeface="+mn-lt"/>
            </a:rPr>
            <a:t>Strongly recommend that all pregnant women receive a Tdap vaccine between 27 weeks and 36 weeks of gestation in </a:t>
          </a:r>
          <a:r>
            <a:rPr lang="en-US" sz="2000" b="1" i="1" u="none" strike="noStrike" baseline="0" dirty="0">
              <a:solidFill>
                <a:schemeClr val="bg1"/>
              </a:solidFill>
              <a:latin typeface="+mn-lt"/>
            </a:rPr>
            <a:t>each</a:t>
          </a:r>
          <a:r>
            <a:rPr lang="en-US" sz="2000" b="1" i="0" u="none" strike="noStrike" baseline="0" dirty="0">
              <a:solidFill>
                <a:schemeClr val="bg1"/>
              </a:solidFill>
              <a:latin typeface="+mn-lt"/>
            </a:rPr>
            <a:t> pregnancy (preferably during the earlier part of this time period.)</a:t>
          </a:r>
        </a:p>
      </dgm:t>
    </dgm:pt>
    <dgm:pt modelId="{4F50C5DC-E708-4B14-9B5A-E19F66D31E03}" type="parTrans" cxnId="{343FAC86-8B2E-4FEF-9BB1-D965E06A5B19}">
      <dgm:prSet/>
      <dgm:spPr/>
      <dgm:t>
        <a:bodyPr/>
        <a:lstStyle/>
        <a:p>
          <a:endParaRPr lang="en-US"/>
        </a:p>
      </dgm:t>
    </dgm:pt>
    <dgm:pt modelId="{B2C61933-ABF2-4BFD-841D-59A01561EC3E}" type="sibTrans" cxnId="{343FAC86-8B2E-4FEF-9BB1-D965E06A5B19}">
      <dgm:prSet/>
      <dgm:spPr/>
      <dgm:t>
        <a:bodyPr/>
        <a:lstStyle/>
        <a:p>
          <a:endParaRPr lang="en-US"/>
        </a:p>
      </dgm:t>
    </dgm:pt>
    <dgm:pt modelId="{59EF0BFF-D4ED-4FE8-8294-435DDD80E189}">
      <dgm:prSet custT="1"/>
      <dgm:spPr>
        <a:noFill/>
      </dgm:spPr>
      <dgm:t>
        <a:bodyPr/>
        <a:lstStyle/>
        <a:p>
          <a:endParaRPr lang="en-US" sz="1800" b="0" i="0" u="none" strike="noStrike" baseline="0" dirty="0">
            <a:solidFill>
              <a:schemeClr val="tx1"/>
            </a:solidFill>
            <a:latin typeface="+mn-lt"/>
          </a:endParaRPr>
        </a:p>
      </dgm:t>
    </dgm:pt>
    <dgm:pt modelId="{F8669264-4A8D-444F-BF22-C5F9FD0C2C28}" type="parTrans" cxnId="{C93183D8-D12A-4ADD-97BA-3064644B4FBE}">
      <dgm:prSet/>
      <dgm:spPr/>
      <dgm:t>
        <a:bodyPr/>
        <a:lstStyle/>
        <a:p>
          <a:endParaRPr lang="en-US"/>
        </a:p>
      </dgm:t>
    </dgm:pt>
    <dgm:pt modelId="{3C718796-0F68-4F58-AD3D-11C8DE9DD18D}" type="sibTrans" cxnId="{C93183D8-D12A-4ADD-97BA-3064644B4FBE}">
      <dgm:prSet/>
      <dgm:spPr/>
      <dgm:t>
        <a:bodyPr/>
        <a:lstStyle/>
        <a:p>
          <a:endParaRPr lang="en-US"/>
        </a:p>
      </dgm:t>
    </dgm:pt>
    <dgm:pt modelId="{B7C801BC-A000-43AE-A653-47B464A29E8B}">
      <dgm:prSet custT="1"/>
      <dgm:spPr>
        <a:noFill/>
      </dgm:spPr>
      <dgm:t>
        <a:bodyPr/>
        <a:lstStyle/>
        <a:p>
          <a:r>
            <a:rPr lang="en-US" sz="1800" b="1" dirty="0">
              <a:solidFill>
                <a:schemeClr val="tx1"/>
              </a:solidFill>
            </a:rPr>
            <a:t>Normalize vaccines as a routine part of a woman’s pregnancy care. </a:t>
          </a:r>
        </a:p>
      </dgm:t>
    </dgm:pt>
    <dgm:pt modelId="{7A384AA1-E497-4E04-9CBA-C5C210B51E94}" type="parTrans" cxnId="{DCDC720E-AD4B-4114-A712-587E07FCE81D}">
      <dgm:prSet/>
      <dgm:spPr/>
      <dgm:t>
        <a:bodyPr/>
        <a:lstStyle/>
        <a:p>
          <a:endParaRPr lang="en-US"/>
        </a:p>
      </dgm:t>
    </dgm:pt>
    <dgm:pt modelId="{0CC954E7-DA71-4513-A79B-2E55432430E2}" type="sibTrans" cxnId="{DCDC720E-AD4B-4114-A712-587E07FCE81D}">
      <dgm:prSet/>
      <dgm:spPr/>
      <dgm:t>
        <a:bodyPr/>
        <a:lstStyle/>
        <a:p>
          <a:endParaRPr lang="en-US"/>
        </a:p>
      </dgm:t>
    </dgm:pt>
    <dgm:pt modelId="{0A0DB910-A941-4191-801B-6D76CEEAFFE0}" type="pres">
      <dgm:prSet presAssocID="{DF4C53FA-B0ED-4D1D-A43E-115DF88F7D03}" presName="linear" presStyleCnt="0">
        <dgm:presLayoutVars>
          <dgm:animLvl val="lvl"/>
          <dgm:resizeHandles val="exact"/>
        </dgm:presLayoutVars>
      </dgm:prSet>
      <dgm:spPr/>
    </dgm:pt>
    <dgm:pt modelId="{BED847E0-DC09-48F6-AA7E-60F9CC7F674F}" type="pres">
      <dgm:prSet presAssocID="{7B9EB974-737D-4964-BFEC-A364924D0CB5}" presName="parentText" presStyleLbl="node1" presStyleIdx="0" presStyleCnt="3" custScaleY="74461" custLinFactNeighborY="-28564">
        <dgm:presLayoutVars>
          <dgm:chMax val="0"/>
          <dgm:bulletEnabled val="1"/>
        </dgm:presLayoutVars>
      </dgm:prSet>
      <dgm:spPr/>
    </dgm:pt>
    <dgm:pt modelId="{51966D77-861F-4D22-B17A-7F5B6F2A34A0}" type="pres">
      <dgm:prSet presAssocID="{7B9EB974-737D-4964-BFEC-A364924D0CB5}" presName="childText" presStyleLbl="revTx" presStyleIdx="0" presStyleCnt="2" custScaleY="150691">
        <dgm:presLayoutVars>
          <dgm:bulletEnabled val="1"/>
        </dgm:presLayoutVars>
      </dgm:prSet>
      <dgm:spPr/>
    </dgm:pt>
    <dgm:pt modelId="{DBC241D5-4AB6-4287-BD18-72AA3B752B9D}" type="pres">
      <dgm:prSet presAssocID="{297A23FE-2059-4D01-9E4B-59083C3AC7F6}" presName="parentText" presStyleLbl="node1" presStyleIdx="1" presStyleCnt="3" custScaleY="73382" custLinFactY="-30646" custLinFactNeighborY="-100000">
        <dgm:presLayoutVars>
          <dgm:chMax val="0"/>
          <dgm:bulletEnabled val="1"/>
        </dgm:presLayoutVars>
      </dgm:prSet>
      <dgm:spPr/>
    </dgm:pt>
    <dgm:pt modelId="{299F362F-E0C4-4590-BB4A-E85882EE63DA}" type="pres">
      <dgm:prSet presAssocID="{A4ED260A-D4C9-48F9-8663-2D70E0C808F1}" presName="spacer" presStyleCnt="0"/>
      <dgm:spPr/>
    </dgm:pt>
    <dgm:pt modelId="{CBFA3EFD-EC57-45F8-8BDD-11AF8DB8C9D0}" type="pres">
      <dgm:prSet presAssocID="{B47405E3-7A8F-4E73-885C-5E096B1E3EE9}" presName="parentText" presStyleLbl="node1" presStyleIdx="2" presStyleCnt="3" custScaleY="69329" custLinFactNeighborY="-42604">
        <dgm:presLayoutVars>
          <dgm:chMax val="0"/>
          <dgm:bulletEnabled val="1"/>
        </dgm:presLayoutVars>
      </dgm:prSet>
      <dgm:spPr/>
    </dgm:pt>
    <dgm:pt modelId="{E122591F-9AD3-4F7C-818E-6219DF41FDB6}" type="pres">
      <dgm:prSet presAssocID="{B47405E3-7A8F-4E73-885C-5E096B1E3EE9}" presName="childText" presStyleLbl="revTx" presStyleIdx="1" presStyleCnt="2" custScaleY="47390" custLinFactNeighborY="-30197">
        <dgm:presLayoutVars>
          <dgm:bulletEnabled val="1"/>
        </dgm:presLayoutVars>
      </dgm:prSet>
      <dgm:spPr/>
    </dgm:pt>
  </dgm:ptLst>
  <dgm:cxnLst>
    <dgm:cxn modelId="{A5B82409-CC2D-41D8-A329-0EFAE3DD55D4}" type="presOf" srcId="{EB0067B9-56B0-4FB1-B092-7FA11685329F}" destId="{51966D77-861F-4D22-B17A-7F5B6F2A34A0}" srcOrd="0" destOrd="1" presId="urn:microsoft.com/office/officeart/2005/8/layout/vList2"/>
    <dgm:cxn modelId="{DCDC720E-AD4B-4114-A712-587E07FCE81D}" srcId="{7B9EB974-737D-4964-BFEC-A364924D0CB5}" destId="{B7C801BC-A000-43AE-A653-47B464A29E8B}" srcOrd="2" destOrd="0" parTransId="{7A384AA1-E497-4E04-9CBA-C5C210B51E94}" sibTransId="{0CC954E7-DA71-4513-A79B-2E55432430E2}"/>
    <dgm:cxn modelId="{417FBF1E-9402-4831-A775-56C8CA4580F9}" type="presOf" srcId="{7B9EB974-737D-4964-BFEC-A364924D0CB5}" destId="{BED847E0-DC09-48F6-AA7E-60F9CC7F674F}" srcOrd="0" destOrd="0" presId="urn:microsoft.com/office/officeart/2005/8/layout/vList2"/>
    <dgm:cxn modelId="{44F22B40-8BE0-4BD0-A791-273AE134BA47}" type="presOf" srcId="{B47405E3-7A8F-4E73-885C-5E096B1E3EE9}" destId="{CBFA3EFD-EC57-45F8-8BDD-11AF8DB8C9D0}" srcOrd="0" destOrd="0" presId="urn:microsoft.com/office/officeart/2005/8/layout/vList2"/>
    <dgm:cxn modelId="{79562442-73C4-4375-92E2-F7FACF4E2E2F}" type="presOf" srcId="{297A23FE-2059-4D01-9E4B-59083C3AC7F6}" destId="{DBC241D5-4AB6-4287-BD18-72AA3B752B9D}" srcOrd="0" destOrd="0" presId="urn:microsoft.com/office/officeart/2005/8/layout/vList2"/>
    <dgm:cxn modelId="{77FC1666-9651-411B-A8F3-4D291694300E}" type="presOf" srcId="{DF4C53FA-B0ED-4D1D-A43E-115DF88F7D03}" destId="{0A0DB910-A941-4191-801B-6D76CEEAFFE0}" srcOrd="0" destOrd="0" presId="urn:microsoft.com/office/officeart/2005/8/layout/vList2"/>
    <dgm:cxn modelId="{343FAC86-8B2E-4FEF-9BB1-D965E06A5B19}" srcId="{DF4C53FA-B0ED-4D1D-A43E-115DF88F7D03}" destId="{B47405E3-7A8F-4E73-885C-5E096B1E3EE9}" srcOrd="2" destOrd="0" parTransId="{4F50C5DC-E708-4B14-9B5A-E19F66D31E03}" sibTransId="{B2C61933-ABF2-4BFD-841D-59A01561EC3E}"/>
    <dgm:cxn modelId="{81E78997-0A73-4466-A5F8-160A298F963A}" type="presOf" srcId="{59EF0BFF-D4ED-4FE8-8294-435DDD80E189}" destId="{E122591F-9AD3-4F7C-818E-6219DF41FDB6}" srcOrd="0" destOrd="1" presId="urn:microsoft.com/office/officeart/2005/8/layout/vList2"/>
    <dgm:cxn modelId="{6823EBBF-D704-4736-B190-302DF0ACAFB9}" srcId="{7B9EB974-737D-4964-BFEC-A364924D0CB5}" destId="{2E7E850D-382F-4274-9C1A-52D9A41AF3E7}" srcOrd="0" destOrd="0" parTransId="{F56E0602-C42F-48AB-A778-2FD14873B93E}" sibTransId="{9C36FA49-F6C3-484C-908F-E8164298689E}"/>
    <dgm:cxn modelId="{CF56BDCA-7201-4353-84D9-62A48DC2FE7D}" type="presOf" srcId="{B7C801BC-A000-43AE-A653-47B464A29E8B}" destId="{51966D77-861F-4D22-B17A-7F5B6F2A34A0}" srcOrd="0" destOrd="2" presId="urn:microsoft.com/office/officeart/2005/8/layout/vList2"/>
    <dgm:cxn modelId="{307405CB-2353-4982-A054-5CC81A6DE86F}" srcId="{B47405E3-7A8F-4E73-885C-5E096B1E3EE9}" destId="{1C60CCB2-92EA-405D-82F3-B687C6E22DFD}" srcOrd="0" destOrd="0" parTransId="{81BA3B9A-25B7-4808-B451-C94A77EA48BE}" sibTransId="{13A3F396-D4BD-43F4-8E14-908AE4F0F8FC}"/>
    <dgm:cxn modelId="{C93183D8-D12A-4ADD-97BA-3064644B4FBE}" srcId="{B47405E3-7A8F-4E73-885C-5E096B1E3EE9}" destId="{59EF0BFF-D4ED-4FE8-8294-435DDD80E189}" srcOrd="1" destOrd="0" parTransId="{F8669264-4A8D-444F-BF22-C5F9FD0C2C28}" sibTransId="{3C718796-0F68-4F58-AD3D-11C8DE9DD18D}"/>
    <dgm:cxn modelId="{0C0C7EDB-73B4-468E-B75D-43A8B8EBB06F}" srcId="{7B9EB974-737D-4964-BFEC-A364924D0CB5}" destId="{EB0067B9-56B0-4FB1-B092-7FA11685329F}" srcOrd="1" destOrd="0" parTransId="{6135F734-405F-4078-9C26-91DA22519EB8}" sibTransId="{5E06A5E7-42EA-433F-AAE7-6B804EB0F4C6}"/>
    <dgm:cxn modelId="{C9E514F1-C22F-4946-8C6A-ECC0FF0D11ED}" type="presOf" srcId="{2E7E850D-382F-4274-9C1A-52D9A41AF3E7}" destId="{51966D77-861F-4D22-B17A-7F5B6F2A34A0}" srcOrd="0" destOrd="0" presId="urn:microsoft.com/office/officeart/2005/8/layout/vList2"/>
    <dgm:cxn modelId="{EFA25BF3-2D58-4AF2-BF47-503E7431CF4B}" srcId="{DF4C53FA-B0ED-4D1D-A43E-115DF88F7D03}" destId="{7B9EB974-737D-4964-BFEC-A364924D0CB5}" srcOrd="0" destOrd="0" parTransId="{BB4B4E77-44BB-4ECD-9D22-1014EE0A6AC8}" sibTransId="{3A82DC16-B9DA-462F-9B39-63D63ABECC53}"/>
    <dgm:cxn modelId="{C34C5BF6-2862-46D3-A3AA-DA7633F21547}" srcId="{DF4C53FA-B0ED-4D1D-A43E-115DF88F7D03}" destId="{297A23FE-2059-4D01-9E4B-59083C3AC7F6}" srcOrd="1" destOrd="0" parTransId="{44DC04FF-52B5-455D-BEEE-B10EEBD25146}" sibTransId="{A4ED260A-D4C9-48F9-8663-2D70E0C808F1}"/>
    <dgm:cxn modelId="{2E449FFA-A388-4E78-85F5-3E4B0B665762}" type="presOf" srcId="{1C60CCB2-92EA-405D-82F3-B687C6E22DFD}" destId="{E122591F-9AD3-4F7C-818E-6219DF41FDB6}" srcOrd="0" destOrd="0" presId="urn:microsoft.com/office/officeart/2005/8/layout/vList2"/>
    <dgm:cxn modelId="{05B85EF3-5419-4B3D-93FA-6ECE7EBF7365}" type="presParOf" srcId="{0A0DB910-A941-4191-801B-6D76CEEAFFE0}" destId="{BED847E0-DC09-48F6-AA7E-60F9CC7F674F}" srcOrd="0" destOrd="0" presId="urn:microsoft.com/office/officeart/2005/8/layout/vList2"/>
    <dgm:cxn modelId="{060EEF20-B9BB-4D70-9C1B-38FB14A38C91}" type="presParOf" srcId="{0A0DB910-A941-4191-801B-6D76CEEAFFE0}" destId="{51966D77-861F-4D22-B17A-7F5B6F2A34A0}" srcOrd="1" destOrd="0" presId="urn:microsoft.com/office/officeart/2005/8/layout/vList2"/>
    <dgm:cxn modelId="{DB3DE24F-E003-4DB4-BF91-CFFAB6971DA6}" type="presParOf" srcId="{0A0DB910-A941-4191-801B-6D76CEEAFFE0}" destId="{DBC241D5-4AB6-4287-BD18-72AA3B752B9D}" srcOrd="2" destOrd="0" presId="urn:microsoft.com/office/officeart/2005/8/layout/vList2"/>
    <dgm:cxn modelId="{4C341DEB-E1EA-4272-B338-8A7E8E23FCA4}" type="presParOf" srcId="{0A0DB910-A941-4191-801B-6D76CEEAFFE0}" destId="{299F362F-E0C4-4590-BB4A-E85882EE63DA}" srcOrd="3" destOrd="0" presId="urn:microsoft.com/office/officeart/2005/8/layout/vList2"/>
    <dgm:cxn modelId="{B1D0DF22-7BE9-46F6-906C-B0A9C0662AD2}" type="presParOf" srcId="{0A0DB910-A941-4191-801B-6D76CEEAFFE0}" destId="{CBFA3EFD-EC57-45F8-8BDD-11AF8DB8C9D0}" srcOrd="4" destOrd="0" presId="urn:microsoft.com/office/officeart/2005/8/layout/vList2"/>
    <dgm:cxn modelId="{6EBB15E4-EA51-4367-83C3-53DB9183ADF9}" type="presParOf" srcId="{0A0DB910-A941-4191-801B-6D76CEEAFFE0}" destId="{E122591F-9AD3-4F7C-818E-6219DF41FDB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F4C53FA-B0ED-4D1D-A43E-115DF88F7D0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A40B9C34-3FCA-458B-A9D0-EE0F8D18D155}">
      <dgm:prSet custT="1"/>
      <dgm:spPr>
        <a:solidFill>
          <a:srgbClr val="BC249C"/>
        </a:solidFill>
      </dgm:spPr>
      <dgm:t>
        <a:bodyPr/>
        <a:lstStyle/>
        <a:p>
          <a:r>
            <a:rPr lang="en-US" sz="2100" b="1" dirty="0">
              <a:solidFill>
                <a:schemeClr val="bg1"/>
              </a:solidFill>
            </a:rPr>
            <a:t>H - </a:t>
          </a:r>
          <a:r>
            <a:rPr lang="en-US" sz="2100" b="0" dirty="0">
              <a:solidFill>
                <a:schemeClr val="bg1"/>
              </a:solidFill>
            </a:rPr>
            <a:t>H</a:t>
          </a:r>
          <a:r>
            <a:rPr lang="en-US" sz="2100" dirty="0">
              <a:solidFill>
                <a:schemeClr val="bg1"/>
              </a:solidFill>
            </a:rPr>
            <a:t>IGHTLIGHT positive experiences with vaccines (personal or in your practice) to reinforce the benefits of flu and Tdap vaccinations during pregnancy and strengthen her confidence in vaccination</a:t>
          </a:r>
          <a:r>
            <a:rPr lang="en-US" sz="1900" dirty="0">
              <a:solidFill>
                <a:schemeClr val="bg1"/>
              </a:solidFill>
            </a:rPr>
            <a:t>.</a:t>
          </a:r>
        </a:p>
      </dgm:t>
    </dgm:pt>
    <dgm:pt modelId="{45452A87-432F-4BFE-9AC5-44C3E672C7EF}" type="parTrans" cxnId="{6B70CF1E-4AA1-4F41-84E2-918FF1B68901}">
      <dgm:prSet/>
      <dgm:spPr/>
      <dgm:t>
        <a:bodyPr/>
        <a:lstStyle/>
        <a:p>
          <a:endParaRPr lang="en-US"/>
        </a:p>
      </dgm:t>
    </dgm:pt>
    <dgm:pt modelId="{6268F8D4-C083-4FEF-93BF-3DC3549F0D20}" type="sibTrans" cxnId="{6B70CF1E-4AA1-4F41-84E2-918FF1B68901}">
      <dgm:prSet/>
      <dgm:spPr/>
      <dgm:t>
        <a:bodyPr/>
        <a:lstStyle/>
        <a:p>
          <a:endParaRPr lang="en-US"/>
        </a:p>
      </dgm:t>
    </dgm:pt>
    <dgm:pt modelId="{35B91E31-AE51-41B8-BB18-25E8CC5252ED}">
      <dgm:prSet custT="1"/>
      <dgm:spPr>
        <a:solidFill>
          <a:srgbClr val="BC249C"/>
        </a:solidFill>
      </dgm:spPr>
      <dgm:t>
        <a:bodyPr/>
        <a:lstStyle/>
        <a:p>
          <a:r>
            <a:rPr lang="en-US" sz="2100" b="1" dirty="0">
              <a:solidFill>
                <a:schemeClr val="bg1"/>
              </a:solidFill>
            </a:rPr>
            <a:t>A - </a:t>
          </a:r>
          <a:r>
            <a:rPr lang="en-US" sz="2100" b="0" dirty="0">
              <a:solidFill>
                <a:schemeClr val="bg1"/>
              </a:solidFill>
            </a:rPr>
            <a:t>A</a:t>
          </a:r>
          <a:r>
            <a:rPr lang="en-US" sz="2100" dirty="0">
              <a:solidFill>
                <a:schemeClr val="bg1"/>
              </a:solidFill>
            </a:rPr>
            <a:t>DDRESS her questions and any concerns about the flu and Tdap vaccinations, including possible side effects, safety, and vaccine effectiveness in plain and understandable language. </a:t>
          </a:r>
        </a:p>
      </dgm:t>
    </dgm:pt>
    <dgm:pt modelId="{9C1D8C17-CB35-492D-A6D1-E03E79F5A14A}" type="parTrans" cxnId="{2F9280D3-2A92-4DEA-9D55-985617C2885A}">
      <dgm:prSet/>
      <dgm:spPr/>
      <dgm:t>
        <a:bodyPr/>
        <a:lstStyle/>
        <a:p>
          <a:endParaRPr lang="en-US"/>
        </a:p>
      </dgm:t>
    </dgm:pt>
    <dgm:pt modelId="{0683A52C-E322-4705-B262-AC4EEA2F2DB9}" type="sibTrans" cxnId="{2F9280D3-2A92-4DEA-9D55-985617C2885A}">
      <dgm:prSet/>
      <dgm:spPr/>
      <dgm:t>
        <a:bodyPr/>
        <a:lstStyle/>
        <a:p>
          <a:endParaRPr lang="en-US"/>
        </a:p>
      </dgm:t>
    </dgm:pt>
    <dgm:pt modelId="{96DA1AE0-296F-4EA8-AF2E-36DACB084C40}">
      <dgm:prSet custT="1"/>
      <dgm:spPr>
        <a:solidFill>
          <a:srgbClr val="BC249C"/>
        </a:solidFill>
      </dgm:spPr>
      <dgm:t>
        <a:bodyPr/>
        <a:lstStyle/>
        <a:p>
          <a:r>
            <a:rPr lang="en-US" sz="2100" b="1" dirty="0">
              <a:solidFill>
                <a:schemeClr val="bg1"/>
              </a:solidFill>
            </a:rPr>
            <a:t>E - </a:t>
          </a:r>
          <a:r>
            <a:rPr lang="en-US" sz="2100" b="0" i="0" dirty="0">
              <a:solidFill>
                <a:schemeClr val="bg1"/>
              </a:solidFill>
            </a:rPr>
            <a:t>E</a:t>
          </a:r>
          <a:r>
            <a:rPr lang="en-US" sz="2100" dirty="0">
              <a:solidFill>
                <a:schemeClr val="bg1"/>
              </a:solidFill>
            </a:rPr>
            <a:t>XPLAIN the potential costs of getting flu and pertussis, especially for babies. </a:t>
          </a:r>
        </a:p>
      </dgm:t>
    </dgm:pt>
    <dgm:pt modelId="{D67FC4B4-FB66-4000-9C8C-450F99BD36AA}" type="parTrans" cxnId="{C7D4D42A-594A-4506-A567-1C7CE1392534}">
      <dgm:prSet/>
      <dgm:spPr/>
      <dgm:t>
        <a:bodyPr/>
        <a:lstStyle/>
        <a:p>
          <a:endParaRPr lang="en-US"/>
        </a:p>
      </dgm:t>
    </dgm:pt>
    <dgm:pt modelId="{3B5C2E81-4CE3-4D55-A024-99E37467EF45}" type="sibTrans" cxnId="{C7D4D42A-594A-4506-A567-1C7CE1392534}">
      <dgm:prSet/>
      <dgm:spPr/>
      <dgm:t>
        <a:bodyPr/>
        <a:lstStyle/>
        <a:p>
          <a:endParaRPr lang="en-US"/>
        </a:p>
      </dgm:t>
    </dgm:pt>
    <dgm:pt modelId="{79057F9F-2EF8-425C-8B7D-92708FA887AA}">
      <dgm:prSet custT="1"/>
      <dgm:spPr>
        <a:solidFill>
          <a:srgbClr val="BC249C"/>
        </a:solidFill>
      </dgm:spPr>
      <dgm:t>
        <a:bodyPr/>
        <a:lstStyle/>
        <a:p>
          <a:r>
            <a:rPr lang="en-US" sz="2100" b="1" dirty="0">
              <a:solidFill>
                <a:schemeClr val="bg1"/>
              </a:solidFill>
            </a:rPr>
            <a:t>R - R</a:t>
          </a:r>
          <a:r>
            <a:rPr lang="en-US" sz="2100" dirty="0">
              <a:solidFill>
                <a:schemeClr val="bg1"/>
              </a:solidFill>
            </a:rPr>
            <a:t>EMIND her that vaccinating during every pregnancy protects both protect her and her baby from serious diseases like flu and pertussis.</a:t>
          </a:r>
        </a:p>
      </dgm:t>
    </dgm:pt>
    <dgm:pt modelId="{1A878810-D080-450C-9971-B82F620A2E8E}" type="sibTrans" cxnId="{BC5EFAA9-F17F-48E6-9FFE-4B6DF59EC980}">
      <dgm:prSet/>
      <dgm:spPr/>
      <dgm:t>
        <a:bodyPr/>
        <a:lstStyle/>
        <a:p>
          <a:endParaRPr lang="en-US"/>
        </a:p>
      </dgm:t>
    </dgm:pt>
    <dgm:pt modelId="{AE9FF3DC-CAB3-4595-886C-86D69B67622E}" type="parTrans" cxnId="{BC5EFAA9-F17F-48E6-9FFE-4B6DF59EC980}">
      <dgm:prSet/>
      <dgm:spPr/>
      <dgm:t>
        <a:bodyPr/>
        <a:lstStyle/>
        <a:p>
          <a:endParaRPr lang="en-US"/>
        </a:p>
      </dgm:t>
    </dgm:pt>
    <dgm:pt modelId="{7B9EB974-737D-4964-BFEC-A364924D0CB5}">
      <dgm:prSet custT="1"/>
      <dgm:spPr>
        <a:solidFill>
          <a:srgbClr val="BC249C"/>
        </a:solidFill>
      </dgm:spPr>
      <dgm:t>
        <a:bodyPr/>
        <a:lstStyle/>
        <a:p>
          <a:r>
            <a:rPr lang="en-US" sz="2100" b="1" dirty="0">
              <a:solidFill>
                <a:schemeClr val="bg1"/>
              </a:solidFill>
            </a:rPr>
            <a:t>S - </a:t>
          </a:r>
          <a:r>
            <a:rPr lang="en-US" sz="2100" b="0" dirty="0">
              <a:solidFill>
                <a:schemeClr val="bg1"/>
              </a:solidFill>
            </a:rPr>
            <a:t>S</a:t>
          </a:r>
          <a:r>
            <a:rPr lang="en-US" sz="2100" dirty="0">
              <a:solidFill>
                <a:schemeClr val="bg1"/>
              </a:solidFill>
            </a:rPr>
            <a:t>HARE specific reasons why the flu and Tdap vaccines are right for her as a pregnant women.</a:t>
          </a:r>
        </a:p>
      </dgm:t>
    </dgm:pt>
    <dgm:pt modelId="{3A82DC16-B9DA-462F-9B39-63D63ABECC53}" type="sibTrans" cxnId="{EFA25BF3-2D58-4AF2-BF47-503E7431CF4B}">
      <dgm:prSet/>
      <dgm:spPr/>
      <dgm:t>
        <a:bodyPr/>
        <a:lstStyle/>
        <a:p>
          <a:endParaRPr lang="en-US"/>
        </a:p>
      </dgm:t>
    </dgm:pt>
    <dgm:pt modelId="{BB4B4E77-44BB-4ECD-9D22-1014EE0A6AC8}" type="parTrans" cxnId="{EFA25BF3-2D58-4AF2-BF47-503E7431CF4B}">
      <dgm:prSet/>
      <dgm:spPr/>
      <dgm:t>
        <a:bodyPr/>
        <a:lstStyle/>
        <a:p>
          <a:endParaRPr lang="en-US"/>
        </a:p>
      </dgm:t>
    </dgm:pt>
    <dgm:pt modelId="{0A0DB910-A941-4191-801B-6D76CEEAFFE0}" type="pres">
      <dgm:prSet presAssocID="{DF4C53FA-B0ED-4D1D-A43E-115DF88F7D03}" presName="linear" presStyleCnt="0">
        <dgm:presLayoutVars>
          <dgm:animLvl val="lvl"/>
          <dgm:resizeHandles val="exact"/>
        </dgm:presLayoutVars>
      </dgm:prSet>
      <dgm:spPr/>
    </dgm:pt>
    <dgm:pt modelId="{BED847E0-DC09-48F6-AA7E-60F9CC7F674F}" type="pres">
      <dgm:prSet presAssocID="{7B9EB974-737D-4964-BFEC-A364924D0CB5}" presName="parentText" presStyleLbl="node1" presStyleIdx="0" presStyleCnt="5">
        <dgm:presLayoutVars>
          <dgm:chMax val="0"/>
          <dgm:bulletEnabled val="1"/>
        </dgm:presLayoutVars>
      </dgm:prSet>
      <dgm:spPr/>
    </dgm:pt>
    <dgm:pt modelId="{B3EC015F-5CA6-4A48-B5FB-F6384DB751E0}" type="pres">
      <dgm:prSet presAssocID="{3A82DC16-B9DA-462F-9B39-63D63ABECC53}" presName="spacer" presStyleCnt="0"/>
      <dgm:spPr/>
    </dgm:pt>
    <dgm:pt modelId="{1DE807DD-FE05-4D26-A237-7879A96EE587}" type="pres">
      <dgm:prSet presAssocID="{A40B9C34-3FCA-458B-A9D0-EE0F8D18D155}" presName="parentText" presStyleLbl="node1" presStyleIdx="1" presStyleCnt="5">
        <dgm:presLayoutVars>
          <dgm:chMax val="0"/>
          <dgm:bulletEnabled val="1"/>
        </dgm:presLayoutVars>
      </dgm:prSet>
      <dgm:spPr/>
    </dgm:pt>
    <dgm:pt modelId="{A8A9D2A5-012A-4ABA-A061-AC748BF54B58}" type="pres">
      <dgm:prSet presAssocID="{6268F8D4-C083-4FEF-93BF-3DC3549F0D20}" presName="spacer" presStyleCnt="0"/>
      <dgm:spPr/>
    </dgm:pt>
    <dgm:pt modelId="{030BC0D3-DF5A-4E49-8A90-BA719A83A50E}" type="pres">
      <dgm:prSet presAssocID="{35B91E31-AE51-41B8-BB18-25E8CC5252ED}" presName="parentText" presStyleLbl="node1" presStyleIdx="2" presStyleCnt="5">
        <dgm:presLayoutVars>
          <dgm:chMax val="0"/>
          <dgm:bulletEnabled val="1"/>
        </dgm:presLayoutVars>
      </dgm:prSet>
      <dgm:spPr/>
    </dgm:pt>
    <dgm:pt modelId="{AE8E8944-207A-4330-9132-BE220F0223D2}" type="pres">
      <dgm:prSet presAssocID="{0683A52C-E322-4705-B262-AC4EEA2F2DB9}" presName="spacer" presStyleCnt="0"/>
      <dgm:spPr/>
    </dgm:pt>
    <dgm:pt modelId="{C1601642-6926-4261-8F49-50A6002155FA}" type="pres">
      <dgm:prSet presAssocID="{79057F9F-2EF8-425C-8B7D-92708FA887AA}" presName="parentText" presStyleLbl="node1" presStyleIdx="3" presStyleCnt="5" custLinFactNeighborY="-17590">
        <dgm:presLayoutVars>
          <dgm:chMax val="0"/>
          <dgm:bulletEnabled val="1"/>
        </dgm:presLayoutVars>
      </dgm:prSet>
      <dgm:spPr/>
    </dgm:pt>
    <dgm:pt modelId="{2E1A99BF-F5BD-4D0C-8FB8-8A68D7AA9650}" type="pres">
      <dgm:prSet presAssocID="{1A878810-D080-450C-9971-B82F620A2E8E}" presName="spacer" presStyleCnt="0"/>
      <dgm:spPr/>
    </dgm:pt>
    <dgm:pt modelId="{168D84DE-CE13-4715-8F59-48AE5415D7AE}" type="pres">
      <dgm:prSet presAssocID="{96DA1AE0-296F-4EA8-AF2E-36DACB084C40}" presName="parentText" presStyleLbl="node1" presStyleIdx="4" presStyleCnt="5">
        <dgm:presLayoutVars>
          <dgm:chMax val="0"/>
          <dgm:bulletEnabled val="1"/>
        </dgm:presLayoutVars>
      </dgm:prSet>
      <dgm:spPr/>
    </dgm:pt>
  </dgm:ptLst>
  <dgm:cxnLst>
    <dgm:cxn modelId="{417FBF1E-9402-4831-A775-56C8CA4580F9}" type="presOf" srcId="{7B9EB974-737D-4964-BFEC-A364924D0CB5}" destId="{BED847E0-DC09-48F6-AA7E-60F9CC7F674F}" srcOrd="0" destOrd="0" presId="urn:microsoft.com/office/officeart/2005/8/layout/vList2"/>
    <dgm:cxn modelId="{6B70CF1E-4AA1-4F41-84E2-918FF1B68901}" srcId="{DF4C53FA-B0ED-4D1D-A43E-115DF88F7D03}" destId="{A40B9C34-3FCA-458B-A9D0-EE0F8D18D155}" srcOrd="1" destOrd="0" parTransId="{45452A87-432F-4BFE-9AC5-44C3E672C7EF}" sibTransId="{6268F8D4-C083-4FEF-93BF-3DC3549F0D20}"/>
    <dgm:cxn modelId="{C7D4D42A-594A-4506-A567-1C7CE1392534}" srcId="{DF4C53FA-B0ED-4D1D-A43E-115DF88F7D03}" destId="{96DA1AE0-296F-4EA8-AF2E-36DACB084C40}" srcOrd="4" destOrd="0" parTransId="{D67FC4B4-FB66-4000-9C8C-450F99BD36AA}" sibTransId="{3B5C2E81-4CE3-4D55-A024-99E37467EF45}"/>
    <dgm:cxn modelId="{77FC1666-9651-411B-A8F3-4D291694300E}" type="presOf" srcId="{DF4C53FA-B0ED-4D1D-A43E-115DF88F7D03}" destId="{0A0DB910-A941-4191-801B-6D76CEEAFFE0}" srcOrd="0" destOrd="0" presId="urn:microsoft.com/office/officeart/2005/8/layout/vList2"/>
    <dgm:cxn modelId="{402D0B6F-6782-4285-A38D-E19344310B7B}" type="presOf" srcId="{79057F9F-2EF8-425C-8B7D-92708FA887AA}" destId="{C1601642-6926-4261-8F49-50A6002155FA}" srcOrd="0" destOrd="0" presId="urn:microsoft.com/office/officeart/2005/8/layout/vList2"/>
    <dgm:cxn modelId="{BC5EFAA9-F17F-48E6-9FFE-4B6DF59EC980}" srcId="{DF4C53FA-B0ED-4D1D-A43E-115DF88F7D03}" destId="{79057F9F-2EF8-425C-8B7D-92708FA887AA}" srcOrd="3" destOrd="0" parTransId="{AE9FF3DC-CAB3-4595-886C-86D69B67622E}" sibTransId="{1A878810-D080-450C-9971-B82F620A2E8E}"/>
    <dgm:cxn modelId="{5FA4C6AB-BD75-426E-85EA-0CCCBC66F7B0}" type="presOf" srcId="{35B91E31-AE51-41B8-BB18-25E8CC5252ED}" destId="{030BC0D3-DF5A-4E49-8A90-BA719A83A50E}" srcOrd="0" destOrd="0" presId="urn:microsoft.com/office/officeart/2005/8/layout/vList2"/>
    <dgm:cxn modelId="{2F9280D3-2A92-4DEA-9D55-985617C2885A}" srcId="{DF4C53FA-B0ED-4D1D-A43E-115DF88F7D03}" destId="{35B91E31-AE51-41B8-BB18-25E8CC5252ED}" srcOrd="2" destOrd="0" parTransId="{9C1D8C17-CB35-492D-A6D1-E03E79F5A14A}" sibTransId="{0683A52C-E322-4705-B262-AC4EEA2F2DB9}"/>
    <dgm:cxn modelId="{665691DA-C223-4D22-AC38-10689638C755}" type="presOf" srcId="{A40B9C34-3FCA-458B-A9D0-EE0F8D18D155}" destId="{1DE807DD-FE05-4D26-A237-7879A96EE587}" srcOrd="0" destOrd="0" presId="urn:microsoft.com/office/officeart/2005/8/layout/vList2"/>
    <dgm:cxn modelId="{799645DC-177B-4F53-930D-D4BF2CD9E2F9}" type="presOf" srcId="{96DA1AE0-296F-4EA8-AF2E-36DACB084C40}" destId="{168D84DE-CE13-4715-8F59-48AE5415D7AE}" srcOrd="0" destOrd="0" presId="urn:microsoft.com/office/officeart/2005/8/layout/vList2"/>
    <dgm:cxn modelId="{EFA25BF3-2D58-4AF2-BF47-503E7431CF4B}" srcId="{DF4C53FA-B0ED-4D1D-A43E-115DF88F7D03}" destId="{7B9EB974-737D-4964-BFEC-A364924D0CB5}" srcOrd="0" destOrd="0" parTransId="{BB4B4E77-44BB-4ECD-9D22-1014EE0A6AC8}" sibTransId="{3A82DC16-B9DA-462F-9B39-63D63ABECC53}"/>
    <dgm:cxn modelId="{05B85EF3-5419-4B3D-93FA-6ECE7EBF7365}" type="presParOf" srcId="{0A0DB910-A941-4191-801B-6D76CEEAFFE0}" destId="{BED847E0-DC09-48F6-AA7E-60F9CC7F674F}" srcOrd="0" destOrd="0" presId="urn:microsoft.com/office/officeart/2005/8/layout/vList2"/>
    <dgm:cxn modelId="{19160E2A-5824-4771-B044-320F1CDE292F}" type="presParOf" srcId="{0A0DB910-A941-4191-801B-6D76CEEAFFE0}" destId="{B3EC015F-5CA6-4A48-B5FB-F6384DB751E0}" srcOrd="1" destOrd="0" presId="urn:microsoft.com/office/officeart/2005/8/layout/vList2"/>
    <dgm:cxn modelId="{67781194-041A-4AEE-A25A-2E4344541A8E}" type="presParOf" srcId="{0A0DB910-A941-4191-801B-6D76CEEAFFE0}" destId="{1DE807DD-FE05-4D26-A237-7879A96EE587}" srcOrd="2" destOrd="0" presId="urn:microsoft.com/office/officeart/2005/8/layout/vList2"/>
    <dgm:cxn modelId="{9B3E9FBC-520B-4DDE-9D84-905B7CA912EF}" type="presParOf" srcId="{0A0DB910-A941-4191-801B-6D76CEEAFFE0}" destId="{A8A9D2A5-012A-4ABA-A061-AC748BF54B58}" srcOrd="3" destOrd="0" presId="urn:microsoft.com/office/officeart/2005/8/layout/vList2"/>
    <dgm:cxn modelId="{6C95C4E3-BFCC-42C1-ADAA-D3A61B5EFE17}" type="presParOf" srcId="{0A0DB910-A941-4191-801B-6D76CEEAFFE0}" destId="{030BC0D3-DF5A-4E49-8A90-BA719A83A50E}" srcOrd="4" destOrd="0" presId="urn:microsoft.com/office/officeart/2005/8/layout/vList2"/>
    <dgm:cxn modelId="{E886CC79-2C07-44AB-9282-C7719B3FD17E}" type="presParOf" srcId="{0A0DB910-A941-4191-801B-6D76CEEAFFE0}" destId="{AE8E8944-207A-4330-9132-BE220F0223D2}" srcOrd="5" destOrd="0" presId="urn:microsoft.com/office/officeart/2005/8/layout/vList2"/>
    <dgm:cxn modelId="{AB38006E-585A-48DB-92CC-6072BDC1EAD7}" type="presParOf" srcId="{0A0DB910-A941-4191-801B-6D76CEEAFFE0}" destId="{C1601642-6926-4261-8F49-50A6002155FA}" srcOrd="6" destOrd="0" presId="urn:microsoft.com/office/officeart/2005/8/layout/vList2"/>
    <dgm:cxn modelId="{20C4172B-2B69-4282-930A-50A1AF185CBC}" type="presParOf" srcId="{0A0DB910-A941-4191-801B-6D76CEEAFFE0}" destId="{2E1A99BF-F5BD-4D0C-8FB8-8A68D7AA9650}" srcOrd="7" destOrd="0" presId="urn:microsoft.com/office/officeart/2005/8/layout/vList2"/>
    <dgm:cxn modelId="{3D9EF9A6-4420-4476-81E1-6812F2992103}" type="presParOf" srcId="{0A0DB910-A941-4191-801B-6D76CEEAFFE0}" destId="{168D84DE-CE13-4715-8F59-48AE5415D7A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CB84F40-D3B0-42C3-80E8-0EEF391009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30A743-91BA-405E-83BD-D07BE495A137}">
      <dgm:prSet custT="1"/>
      <dgm:spPr>
        <a:solidFill>
          <a:srgbClr val="00B0F0"/>
        </a:solidFill>
      </dgm:spPr>
      <dgm:t>
        <a:bodyPr/>
        <a:lstStyle/>
        <a:p>
          <a:r>
            <a:rPr lang="en-US" sz="2200" b="1" i="0" u="none" strike="noStrike" baseline="0" dirty="0">
              <a:solidFill>
                <a:schemeClr val="bg1"/>
              </a:solidFill>
              <a:latin typeface="+mn-lt"/>
            </a:rPr>
            <a:t>Offer flu and Tdap vaccines to pregnant women or provide referrals to other vaccination providers.</a:t>
          </a:r>
        </a:p>
      </dgm:t>
    </dgm:pt>
    <dgm:pt modelId="{E58FD22C-C3FF-4C19-A7C2-A6BF55F37686}" type="parTrans" cxnId="{F49AFB15-2269-4297-AB52-59A669D5C9C9}">
      <dgm:prSet/>
      <dgm:spPr/>
      <dgm:t>
        <a:bodyPr/>
        <a:lstStyle/>
        <a:p>
          <a:endParaRPr lang="en-US"/>
        </a:p>
      </dgm:t>
    </dgm:pt>
    <dgm:pt modelId="{C06D759F-E07F-4CB9-85A8-74CCD51A769A}" type="sibTrans" cxnId="{F49AFB15-2269-4297-AB52-59A669D5C9C9}">
      <dgm:prSet/>
      <dgm:spPr/>
      <dgm:t>
        <a:bodyPr/>
        <a:lstStyle/>
        <a:p>
          <a:endParaRPr lang="en-US"/>
        </a:p>
      </dgm:t>
    </dgm:pt>
    <dgm:pt modelId="{6B878358-1239-4CFE-8B76-145F9EED252A}">
      <dgm:prSet custT="1"/>
      <dgm:spPr>
        <a:noFill/>
      </dgm:spPr>
      <dgm:t>
        <a:bodyPr/>
        <a:lstStyle/>
        <a:p>
          <a:r>
            <a:rPr lang="en-US" sz="1600" b="1" i="0" u="none" strike="noStrike" baseline="0" dirty="0">
              <a:solidFill>
                <a:schemeClr val="tx1"/>
              </a:solidFill>
              <a:latin typeface="+mn-lt"/>
            </a:rPr>
            <a:t>Use electronic medical record (EMR) or Immunization Information System (IIS) prompts to identify patients for which vaccines are recommended.</a:t>
          </a:r>
        </a:p>
      </dgm:t>
    </dgm:pt>
    <dgm:pt modelId="{266718D0-F739-437C-A2E1-185741C7E362}" type="parTrans" cxnId="{4A25E738-0253-4741-9749-E61847ABDA7B}">
      <dgm:prSet/>
      <dgm:spPr/>
      <dgm:t>
        <a:bodyPr/>
        <a:lstStyle/>
        <a:p>
          <a:endParaRPr lang="en-US"/>
        </a:p>
      </dgm:t>
    </dgm:pt>
    <dgm:pt modelId="{056F2AC6-1809-40BC-A34A-1A622ABB96C1}" type="sibTrans" cxnId="{4A25E738-0253-4741-9749-E61847ABDA7B}">
      <dgm:prSet/>
      <dgm:spPr/>
      <dgm:t>
        <a:bodyPr/>
        <a:lstStyle/>
        <a:p>
          <a:endParaRPr lang="en-US"/>
        </a:p>
      </dgm:t>
    </dgm:pt>
    <dgm:pt modelId="{B1E0584E-933A-4B6B-9C65-1A7F4A6C3440}">
      <dgm:prSet custT="1"/>
      <dgm:spPr>
        <a:noFill/>
      </dgm:spPr>
      <dgm:t>
        <a:bodyPr/>
        <a:lstStyle/>
        <a:p>
          <a:r>
            <a:rPr lang="en-US" sz="1600" b="1" i="0" u="none" strike="noStrike" baseline="0" dirty="0">
              <a:solidFill>
                <a:schemeClr val="tx1"/>
              </a:solidFill>
              <a:latin typeface="+mn-lt"/>
            </a:rPr>
            <a:t>Consider using standing orders to avoid missed opportunities.</a:t>
          </a:r>
        </a:p>
      </dgm:t>
    </dgm:pt>
    <dgm:pt modelId="{BCB6CBD3-F2B2-47E6-B190-3B3EEF969360}" type="parTrans" cxnId="{A804AA3B-5F33-4722-97DB-F0B8C99C29F9}">
      <dgm:prSet/>
      <dgm:spPr/>
      <dgm:t>
        <a:bodyPr/>
        <a:lstStyle/>
        <a:p>
          <a:endParaRPr lang="en-US"/>
        </a:p>
      </dgm:t>
    </dgm:pt>
    <dgm:pt modelId="{43D5488E-C2C7-4034-AC47-16375A7C0AB1}" type="sibTrans" cxnId="{A804AA3B-5F33-4722-97DB-F0B8C99C29F9}">
      <dgm:prSet/>
      <dgm:spPr/>
      <dgm:t>
        <a:bodyPr/>
        <a:lstStyle/>
        <a:p>
          <a:endParaRPr lang="en-US"/>
        </a:p>
      </dgm:t>
    </dgm:pt>
    <dgm:pt modelId="{843F8E65-92E6-4CA4-912D-212CCB5EBFA1}">
      <dgm:prSet custT="1"/>
      <dgm:spPr>
        <a:solidFill>
          <a:srgbClr val="BC249C"/>
        </a:solidFill>
      </dgm:spPr>
      <dgm:t>
        <a:bodyPr/>
        <a:lstStyle/>
        <a:p>
          <a:r>
            <a:rPr lang="en-US" sz="2200" b="1" i="0" u="none" strike="noStrike" baseline="0" dirty="0">
              <a:solidFill>
                <a:schemeClr val="bg1"/>
              </a:solidFill>
              <a:latin typeface="+mn-lt"/>
            </a:rPr>
            <a:t>If a pregnant woman declines vaccination, inquire about her reasons; reintroduce the discussion and offer the immunization(s) at the next office visit. </a:t>
          </a:r>
          <a:endParaRPr lang="en-US" sz="2000" b="0" i="0" u="none" strike="noStrike" baseline="0" dirty="0">
            <a:solidFill>
              <a:schemeClr val="tx1"/>
            </a:solidFill>
            <a:latin typeface="+mn-lt"/>
          </a:endParaRPr>
        </a:p>
      </dgm:t>
    </dgm:pt>
    <dgm:pt modelId="{64A63B09-C6B6-41E2-AF52-A6FD8E0CDD46}" type="parTrans" cxnId="{F43AAEAD-A08E-411D-9234-8D9A46F788A4}">
      <dgm:prSet/>
      <dgm:spPr/>
      <dgm:t>
        <a:bodyPr/>
        <a:lstStyle/>
        <a:p>
          <a:endParaRPr lang="en-US"/>
        </a:p>
      </dgm:t>
    </dgm:pt>
    <dgm:pt modelId="{D11530C1-1A1C-4FEB-A858-F5A8D9C9600B}" type="sibTrans" cxnId="{F43AAEAD-A08E-411D-9234-8D9A46F788A4}">
      <dgm:prSet/>
      <dgm:spPr/>
      <dgm:t>
        <a:bodyPr/>
        <a:lstStyle/>
        <a:p>
          <a:endParaRPr lang="en-US"/>
        </a:p>
      </dgm:t>
    </dgm:pt>
    <dgm:pt modelId="{43D7B49E-85AF-4E13-A7B4-AA57D6181D89}">
      <dgm:prSet custT="1"/>
      <dgm:spPr>
        <a:solidFill>
          <a:srgbClr val="0D9992"/>
        </a:solidFill>
      </dgm:spPr>
      <dgm:t>
        <a:bodyPr/>
        <a:lstStyle/>
        <a:p>
          <a:r>
            <a:rPr lang="en-US" sz="2200" b="1" i="0" u="none" strike="noStrike" baseline="0" dirty="0">
              <a:solidFill>
                <a:schemeClr val="bg1"/>
              </a:solidFill>
              <a:latin typeface="+mn-lt"/>
            </a:rPr>
            <a:t>Become educated on the safety and efficacy of vaccines during pregnancy and be comfortable communicating this information thoroughly to patients.</a:t>
          </a:r>
          <a:endParaRPr lang="en-US" sz="2000" b="0" i="0" u="none" strike="noStrike" baseline="0" dirty="0">
            <a:solidFill>
              <a:schemeClr val="tx1"/>
            </a:solidFill>
            <a:latin typeface="+mn-lt"/>
          </a:endParaRPr>
        </a:p>
      </dgm:t>
    </dgm:pt>
    <dgm:pt modelId="{00688329-9B5D-4324-B1EE-EE120402CDF6}" type="parTrans" cxnId="{C0D75A09-D7E1-43F6-935C-DFB787117B25}">
      <dgm:prSet/>
      <dgm:spPr/>
      <dgm:t>
        <a:bodyPr/>
        <a:lstStyle/>
        <a:p>
          <a:endParaRPr lang="en-US"/>
        </a:p>
      </dgm:t>
    </dgm:pt>
    <dgm:pt modelId="{AAEB96EE-EF62-4E81-BDF6-317AF1DE9E75}" type="sibTrans" cxnId="{C0D75A09-D7E1-43F6-935C-DFB787117B25}">
      <dgm:prSet/>
      <dgm:spPr/>
      <dgm:t>
        <a:bodyPr/>
        <a:lstStyle/>
        <a:p>
          <a:endParaRPr lang="en-US"/>
        </a:p>
      </dgm:t>
    </dgm:pt>
    <dgm:pt modelId="{8952ECDC-A739-4AD4-B9A1-2D0DE2FB0EA8}">
      <dgm:prSet custT="1"/>
      <dgm:spPr>
        <a:noFill/>
      </dgm:spPr>
      <dgm:t>
        <a:bodyPr/>
        <a:lstStyle/>
        <a:p>
          <a:r>
            <a:rPr lang="en-US" sz="1600" b="1" i="0" u="none" strike="noStrike" baseline="0" dirty="0">
              <a:solidFill>
                <a:schemeClr val="tx1"/>
              </a:solidFill>
              <a:latin typeface="+mn-lt"/>
            </a:rPr>
            <a:t>If you do refer your patient to an outside vaccination provider, make sure to follow up with your patient and document in their medical record and IIS, if applicable.</a:t>
          </a:r>
        </a:p>
      </dgm:t>
    </dgm:pt>
    <dgm:pt modelId="{55FAD435-9A82-4638-8998-C23A536987C0}" type="parTrans" cxnId="{5F7B53FE-685B-40CA-AC5A-751A1BE95723}">
      <dgm:prSet/>
      <dgm:spPr/>
      <dgm:t>
        <a:bodyPr/>
        <a:lstStyle/>
        <a:p>
          <a:endParaRPr lang="en-US"/>
        </a:p>
      </dgm:t>
    </dgm:pt>
    <dgm:pt modelId="{47CEAACB-B739-4C92-A322-9090169CDDCE}" type="sibTrans" cxnId="{5F7B53FE-685B-40CA-AC5A-751A1BE95723}">
      <dgm:prSet/>
      <dgm:spPr/>
      <dgm:t>
        <a:bodyPr/>
        <a:lstStyle/>
        <a:p>
          <a:endParaRPr lang="en-US"/>
        </a:p>
      </dgm:t>
    </dgm:pt>
    <dgm:pt modelId="{09E84ED1-FF3B-4AE2-BAC0-A14D0CE1B5F8}" type="pres">
      <dgm:prSet presAssocID="{7CB84F40-D3B0-42C3-80E8-0EEF3910090B}" presName="linear" presStyleCnt="0">
        <dgm:presLayoutVars>
          <dgm:animLvl val="lvl"/>
          <dgm:resizeHandles val="exact"/>
        </dgm:presLayoutVars>
      </dgm:prSet>
      <dgm:spPr/>
    </dgm:pt>
    <dgm:pt modelId="{D4E9FD77-12C8-4E16-8D89-FA4D563D7B37}" type="pres">
      <dgm:prSet presAssocID="{FC30A743-91BA-405E-83BD-D07BE495A137}" presName="parentText" presStyleLbl="node1" presStyleIdx="0" presStyleCnt="3" custScaleY="71932" custLinFactNeighborY="5733">
        <dgm:presLayoutVars>
          <dgm:chMax val="0"/>
          <dgm:bulletEnabled val="1"/>
        </dgm:presLayoutVars>
      </dgm:prSet>
      <dgm:spPr/>
    </dgm:pt>
    <dgm:pt modelId="{8A18DEAB-4211-4C4D-85CC-5BD2BB42C843}" type="pres">
      <dgm:prSet presAssocID="{FC30A743-91BA-405E-83BD-D07BE495A137}" presName="childText" presStyleLbl="revTx" presStyleIdx="0" presStyleCnt="1" custScaleY="112937" custLinFactNeighborX="180" custLinFactNeighborY="5979">
        <dgm:presLayoutVars>
          <dgm:bulletEnabled val="1"/>
        </dgm:presLayoutVars>
      </dgm:prSet>
      <dgm:spPr/>
    </dgm:pt>
    <dgm:pt modelId="{04A49405-FB59-4342-A5A8-D1EC986981B8}" type="pres">
      <dgm:prSet presAssocID="{843F8E65-92E6-4CA4-912D-212CCB5EBFA1}" presName="parentText" presStyleLbl="node1" presStyleIdx="1" presStyleCnt="3" custLinFactNeighborY="81448">
        <dgm:presLayoutVars>
          <dgm:chMax val="0"/>
          <dgm:bulletEnabled val="1"/>
        </dgm:presLayoutVars>
      </dgm:prSet>
      <dgm:spPr/>
    </dgm:pt>
    <dgm:pt modelId="{103A9BEF-D917-4F93-9E88-B1E22208F665}" type="pres">
      <dgm:prSet presAssocID="{D11530C1-1A1C-4FEB-A858-F5A8D9C9600B}" presName="spacer" presStyleCnt="0"/>
      <dgm:spPr/>
    </dgm:pt>
    <dgm:pt modelId="{7A284602-0A0E-483D-80D8-C19B99BD460E}" type="pres">
      <dgm:prSet presAssocID="{43D7B49E-85AF-4E13-A7B4-AA57D6181D89}" presName="parentText" presStyleLbl="node1" presStyleIdx="2" presStyleCnt="3" custScaleY="90811">
        <dgm:presLayoutVars>
          <dgm:chMax val="0"/>
          <dgm:bulletEnabled val="1"/>
        </dgm:presLayoutVars>
      </dgm:prSet>
      <dgm:spPr/>
    </dgm:pt>
  </dgm:ptLst>
  <dgm:cxnLst>
    <dgm:cxn modelId="{C0D75A09-D7E1-43F6-935C-DFB787117B25}" srcId="{7CB84F40-D3B0-42C3-80E8-0EEF3910090B}" destId="{43D7B49E-85AF-4E13-A7B4-AA57D6181D89}" srcOrd="2" destOrd="0" parTransId="{00688329-9B5D-4324-B1EE-EE120402CDF6}" sibTransId="{AAEB96EE-EF62-4E81-BDF6-317AF1DE9E75}"/>
    <dgm:cxn modelId="{F49AFB15-2269-4297-AB52-59A669D5C9C9}" srcId="{7CB84F40-D3B0-42C3-80E8-0EEF3910090B}" destId="{FC30A743-91BA-405E-83BD-D07BE495A137}" srcOrd="0" destOrd="0" parTransId="{E58FD22C-C3FF-4C19-A7C2-A6BF55F37686}" sibTransId="{C06D759F-E07F-4CB9-85A8-74CCD51A769A}"/>
    <dgm:cxn modelId="{4A25E738-0253-4741-9749-E61847ABDA7B}" srcId="{FC30A743-91BA-405E-83BD-D07BE495A137}" destId="{6B878358-1239-4CFE-8B76-145F9EED252A}" srcOrd="0" destOrd="0" parTransId="{266718D0-F739-437C-A2E1-185741C7E362}" sibTransId="{056F2AC6-1809-40BC-A34A-1A622ABB96C1}"/>
    <dgm:cxn modelId="{A804AA3B-5F33-4722-97DB-F0B8C99C29F9}" srcId="{FC30A743-91BA-405E-83BD-D07BE495A137}" destId="{B1E0584E-933A-4B6B-9C65-1A7F4A6C3440}" srcOrd="1" destOrd="0" parTransId="{BCB6CBD3-F2B2-47E6-B190-3B3EEF969360}" sibTransId="{43D5488E-C2C7-4034-AC47-16375A7C0AB1}"/>
    <dgm:cxn modelId="{D21F4645-8C49-4095-9F4A-0AF1A42B00EA}" type="presOf" srcId="{B1E0584E-933A-4B6B-9C65-1A7F4A6C3440}" destId="{8A18DEAB-4211-4C4D-85CC-5BD2BB42C843}" srcOrd="0" destOrd="1" presId="urn:microsoft.com/office/officeart/2005/8/layout/vList2"/>
    <dgm:cxn modelId="{FA0DFC66-D81A-4EC4-9E48-B3685159BDF8}" type="presOf" srcId="{8952ECDC-A739-4AD4-B9A1-2D0DE2FB0EA8}" destId="{8A18DEAB-4211-4C4D-85CC-5BD2BB42C843}" srcOrd="0" destOrd="2" presId="urn:microsoft.com/office/officeart/2005/8/layout/vList2"/>
    <dgm:cxn modelId="{E783B472-83C5-470B-B582-AC66A86D98C4}" type="presOf" srcId="{843F8E65-92E6-4CA4-912D-212CCB5EBFA1}" destId="{04A49405-FB59-4342-A5A8-D1EC986981B8}" srcOrd="0" destOrd="0" presId="urn:microsoft.com/office/officeart/2005/8/layout/vList2"/>
    <dgm:cxn modelId="{544DED55-494D-4C75-83C0-32E2CB093EC0}" type="presOf" srcId="{43D7B49E-85AF-4E13-A7B4-AA57D6181D89}" destId="{7A284602-0A0E-483D-80D8-C19B99BD460E}" srcOrd="0" destOrd="0" presId="urn:microsoft.com/office/officeart/2005/8/layout/vList2"/>
    <dgm:cxn modelId="{04C7DD58-1874-4B58-8EA7-629EDF1B7332}" type="presOf" srcId="{7CB84F40-D3B0-42C3-80E8-0EEF3910090B}" destId="{09E84ED1-FF3B-4AE2-BAC0-A14D0CE1B5F8}" srcOrd="0" destOrd="0" presId="urn:microsoft.com/office/officeart/2005/8/layout/vList2"/>
    <dgm:cxn modelId="{A25B7C8A-743E-4296-AE47-4F141667519F}" type="presOf" srcId="{6B878358-1239-4CFE-8B76-145F9EED252A}" destId="{8A18DEAB-4211-4C4D-85CC-5BD2BB42C843}" srcOrd="0" destOrd="0" presId="urn:microsoft.com/office/officeart/2005/8/layout/vList2"/>
    <dgm:cxn modelId="{F43AAEAD-A08E-411D-9234-8D9A46F788A4}" srcId="{7CB84F40-D3B0-42C3-80E8-0EEF3910090B}" destId="{843F8E65-92E6-4CA4-912D-212CCB5EBFA1}" srcOrd="1" destOrd="0" parTransId="{64A63B09-C6B6-41E2-AF52-A6FD8E0CDD46}" sibTransId="{D11530C1-1A1C-4FEB-A858-F5A8D9C9600B}"/>
    <dgm:cxn modelId="{5D0429FB-99FD-4260-8AC3-B55B6DBBEEBD}" type="presOf" srcId="{FC30A743-91BA-405E-83BD-D07BE495A137}" destId="{D4E9FD77-12C8-4E16-8D89-FA4D563D7B37}" srcOrd="0" destOrd="0" presId="urn:microsoft.com/office/officeart/2005/8/layout/vList2"/>
    <dgm:cxn modelId="{5F7B53FE-685B-40CA-AC5A-751A1BE95723}" srcId="{FC30A743-91BA-405E-83BD-D07BE495A137}" destId="{8952ECDC-A739-4AD4-B9A1-2D0DE2FB0EA8}" srcOrd="2" destOrd="0" parTransId="{55FAD435-9A82-4638-8998-C23A536987C0}" sibTransId="{47CEAACB-B739-4C92-A322-9090169CDDCE}"/>
    <dgm:cxn modelId="{F7CDA77A-5AC1-4893-9C65-368ED0BF0E71}" type="presParOf" srcId="{09E84ED1-FF3B-4AE2-BAC0-A14D0CE1B5F8}" destId="{D4E9FD77-12C8-4E16-8D89-FA4D563D7B37}" srcOrd="0" destOrd="0" presId="urn:microsoft.com/office/officeart/2005/8/layout/vList2"/>
    <dgm:cxn modelId="{0338722C-E5CB-4BC2-B2DB-A4048C6CC0C1}" type="presParOf" srcId="{09E84ED1-FF3B-4AE2-BAC0-A14D0CE1B5F8}" destId="{8A18DEAB-4211-4C4D-85CC-5BD2BB42C843}" srcOrd="1" destOrd="0" presId="urn:microsoft.com/office/officeart/2005/8/layout/vList2"/>
    <dgm:cxn modelId="{C1324D2B-238B-46B8-ACB2-9CF4A366181C}" type="presParOf" srcId="{09E84ED1-FF3B-4AE2-BAC0-A14D0CE1B5F8}" destId="{04A49405-FB59-4342-A5A8-D1EC986981B8}" srcOrd="2" destOrd="0" presId="urn:microsoft.com/office/officeart/2005/8/layout/vList2"/>
    <dgm:cxn modelId="{E241AEF8-563C-434B-8536-5F1DD47F3ED2}" type="presParOf" srcId="{09E84ED1-FF3B-4AE2-BAC0-A14D0CE1B5F8}" destId="{103A9BEF-D917-4F93-9E88-B1E22208F665}" srcOrd="3" destOrd="0" presId="urn:microsoft.com/office/officeart/2005/8/layout/vList2"/>
    <dgm:cxn modelId="{2F6D7159-68B5-4DBA-B55A-4B33B54AF12F}" type="presParOf" srcId="{09E84ED1-FF3B-4AE2-BAC0-A14D0CE1B5F8}" destId="{7A284602-0A0E-483D-80D8-C19B99BD460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272C8D0-53FC-4B2F-8EF9-546524504DB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93A680-A4CB-472F-9FAE-1013633E3AA0}">
      <dgm:prSet custT="1"/>
      <dgm:spPr>
        <a:noFill/>
      </dgm:spPr>
      <dgm:t>
        <a:bodyPr/>
        <a:lstStyle/>
        <a:p>
          <a:r>
            <a:rPr lang="en-US" sz="1600" b="1" dirty="0"/>
            <a:t>Flu shots have been given to millions of pregnant women over many years and continue to have a good safety record.</a:t>
          </a:r>
        </a:p>
      </dgm:t>
    </dgm:pt>
    <dgm:pt modelId="{EB0AE92A-E235-443D-B934-E351535415B4}" type="parTrans" cxnId="{1D32E806-5126-4E16-90F6-7B1D0FF1D4DE}">
      <dgm:prSet/>
      <dgm:spPr/>
      <dgm:t>
        <a:bodyPr/>
        <a:lstStyle/>
        <a:p>
          <a:endParaRPr lang="en-US"/>
        </a:p>
      </dgm:t>
    </dgm:pt>
    <dgm:pt modelId="{BAA7C38D-0CD0-41BF-9315-773BEFB0B661}" type="sibTrans" cxnId="{1D32E806-5126-4E16-90F6-7B1D0FF1D4DE}">
      <dgm:prSet/>
      <dgm:spPr/>
      <dgm:t>
        <a:bodyPr/>
        <a:lstStyle/>
        <a:p>
          <a:endParaRPr lang="en-US"/>
        </a:p>
      </dgm:t>
    </dgm:pt>
    <dgm:pt modelId="{72E30076-A60C-45FB-8E2E-31204F858400}">
      <dgm:prSet custT="1"/>
      <dgm:spPr>
        <a:noFill/>
      </dgm:spPr>
      <dgm:t>
        <a:bodyPr/>
        <a:lstStyle/>
        <a:p>
          <a:r>
            <a:rPr lang="en-US" sz="1600" b="1" dirty="0"/>
            <a:t>Getting a flu while pregnant Does NOT increase the risk of miscarriage.</a:t>
          </a:r>
        </a:p>
      </dgm:t>
    </dgm:pt>
    <dgm:pt modelId="{A626CFA5-EB3B-4C53-9A62-6E3CAD3DFA2D}" type="parTrans" cxnId="{B9A8AFB8-C042-492C-B0C5-CB2FD017C7A9}">
      <dgm:prSet/>
      <dgm:spPr/>
      <dgm:t>
        <a:bodyPr/>
        <a:lstStyle/>
        <a:p>
          <a:endParaRPr lang="en-US"/>
        </a:p>
      </dgm:t>
    </dgm:pt>
    <dgm:pt modelId="{F7AB1609-58F0-4B9A-B14C-08F99A4AB46E}" type="sibTrans" cxnId="{B9A8AFB8-C042-492C-B0C5-CB2FD017C7A9}">
      <dgm:prSet/>
      <dgm:spPr/>
      <dgm:t>
        <a:bodyPr/>
        <a:lstStyle/>
        <a:p>
          <a:endParaRPr lang="en-US"/>
        </a:p>
      </dgm:t>
    </dgm:pt>
    <dgm:pt modelId="{4FBE3D30-66D4-40A8-917E-D2E7E07436FC}">
      <dgm:prSet custT="1"/>
      <dgm:spPr>
        <a:solidFill>
          <a:srgbClr val="BC249C"/>
        </a:solidFill>
      </dgm:spPr>
      <dgm:t>
        <a:bodyPr/>
        <a:lstStyle/>
        <a:p>
          <a:r>
            <a:rPr lang="en-US" sz="2200" b="1" dirty="0"/>
            <a:t>Studies show that flu vaccines during pregnancy are safe and effective for pregnant women and their babies.</a:t>
          </a:r>
        </a:p>
        <a:p>
          <a:endParaRPr lang="en-US" sz="2200" b="1" dirty="0"/>
        </a:p>
      </dgm:t>
    </dgm:pt>
    <dgm:pt modelId="{73264812-0E9B-42C6-9BA0-7C90A1434900}" type="parTrans" cxnId="{4ABE4AB5-5AEF-4FD1-BBBD-A9794EE4C9DC}">
      <dgm:prSet/>
      <dgm:spPr/>
      <dgm:t>
        <a:bodyPr/>
        <a:lstStyle/>
        <a:p>
          <a:endParaRPr lang="en-US"/>
        </a:p>
      </dgm:t>
    </dgm:pt>
    <dgm:pt modelId="{EB1480F7-BD6C-420C-9747-E1ADC6436A34}" type="sibTrans" cxnId="{4ABE4AB5-5AEF-4FD1-BBBD-A9794EE4C9DC}">
      <dgm:prSet/>
      <dgm:spPr/>
      <dgm:t>
        <a:bodyPr/>
        <a:lstStyle/>
        <a:p>
          <a:endParaRPr lang="en-US"/>
        </a:p>
      </dgm:t>
    </dgm:pt>
    <dgm:pt modelId="{85898700-8A17-438D-B359-9B0949C520B4}">
      <dgm:prSet custT="1"/>
      <dgm:spPr>
        <a:noFill/>
      </dgm:spPr>
      <dgm:t>
        <a:bodyPr/>
        <a:lstStyle/>
        <a:p>
          <a:r>
            <a:rPr lang="en-US" sz="1600" b="1" dirty="0"/>
            <a:t>CDC and FDA monitor flu vaccine safety during pregnancy during each flu season using VAERS and VSD</a:t>
          </a:r>
          <a:r>
            <a:rPr lang="en-US" sz="1600" b="0" dirty="0"/>
            <a:t>. </a:t>
          </a:r>
        </a:p>
      </dgm:t>
    </dgm:pt>
    <dgm:pt modelId="{E4E218A2-7C39-47F7-91D0-87AC1F1B2F0C}" type="parTrans" cxnId="{A4CFA89F-423B-4A2F-8A85-17FB43ABAF69}">
      <dgm:prSet/>
      <dgm:spPr/>
      <dgm:t>
        <a:bodyPr/>
        <a:lstStyle/>
        <a:p>
          <a:endParaRPr lang="en-US"/>
        </a:p>
      </dgm:t>
    </dgm:pt>
    <dgm:pt modelId="{9582BAAE-6978-4478-9035-311692CDFD51}" type="sibTrans" cxnId="{A4CFA89F-423B-4A2F-8A85-17FB43ABAF69}">
      <dgm:prSet/>
      <dgm:spPr/>
      <dgm:t>
        <a:bodyPr/>
        <a:lstStyle/>
        <a:p>
          <a:endParaRPr lang="en-US"/>
        </a:p>
      </dgm:t>
    </dgm:pt>
    <dgm:pt modelId="{24396E28-ACC8-4AA0-BFDA-E556AB434E45}">
      <dgm:prSet custT="1"/>
      <dgm:spPr>
        <a:noFill/>
      </dgm:spPr>
      <dgm:t>
        <a:bodyPr/>
        <a:lstStyle/>
        <a:p>
          <a:r>
            <a:rPr lang="en-US" sz="1600" b="1" dirty="0"/>
            <a:t>Babies of women who received the flu shot during their first trimester had no increased risk of having children with major birth defects.</a:t>
          </a:r>
        </a:p>
      </dgm:t>
    </dgm:pt>
    <dgm:pt modelId="{DB30151C-97AF-4574-B82A-887DE1CA87CB}" type="parTrans" cxnId="{3A2647D3-862F-466C-9F28-97B273E0FCAB}">
      <dgm:prSet/>
      <dgm:spPr/>
      <dgm:t>
        <a:bodyPr/>
        <a:lstStyle/>
        <a:p>
          <a:endParaRPr lang="en-US"/>
        </a:p>
      </dgm:t>
    </dgm:pt>
    <dgm:pt modelId="{E43C09CC-28F2-4B3F-927E-C7542509E085}" type="sibTrans" cxnId="{3A2647D3-862F-466C-9F28-97B273E0FCAB}">
      <dgm:prSet/>
      <dgm:spPr/>
      <dgm:t>
        <a:bodyPr/>
        <a:lstStyle/>
        <a:p>
          <a:endParaRPr lang="en-US"/>
        </a:p>
      </dgm:t>
    </dgm:pt>
    <dgm:pt modelId="{D143236F-E30D-4601-8D39-388ABDD1DB77}">
      <dgm:prSet custT="1"/>
      <dgm:spPr/>
      <dgm:t>
        <a:bodyPr/>
        <a:lstStyle/>
        <a:p>
          <a:r>
            <a:rPr lang="en-US" sz="1600" b="1" dirty="0"/>
            <a:t>Pregnant women can safely get the flu and the Tdap vaccines at the same time.</a:t>
          </a:r>
        </a:p>
      </dgm:t>
    </dgm:pt>
    <dgm:pt modelId="{4FDF92D2-2069-47A8-BE72-5E5FF7D7ED69}" type="parTrans" cxnId="{C2CAC9A2-FD56-4816-AE6D-4766CCF1E391}">
      <dgm:prSet/>
      <dgm:spPr/>
      <dgm:t>
        <a:bodyPr/>
        <a:lstStyle/>
        <a:p>
          <a:endParaRPr lang="en-US"/>
        </a:p>
      </dgm:t>
    </dgm:pt>
    <dgm:pt modelId="{879394E8-B958-418D-A50E-809C0A20161B}" type="sibTrans" cxnId="{C2CAC9A2-FD56-4816-AE6D-4766CCF1E391}">
      <dgm:prSet/>
      <dgm:spPr/>
      <dgm:t>
        <a:bodyPr/>
        <a:lstStyle/>
        <a:p>
          <a:endParaRPr lang="en-US"/>
        </a:p>
      </dgm:t>
    </dgm:pt>
    <dgm:pt modelId="{06630F6B-748F-4F03-9847-A1CFE107E67D}">
      <dgm:prSet custT="1"/>
      <dgm:spPr>
        <a:noFill/>
      </dgm:spPr>
      <dgm:t>
        <a:bodyPr/>
        <a:lstStyle/>
        <a:p>
          <a:r>
            <a:rPr lang="en-US" sz="1600" b="1" dirty="0"/>
            <a:t>Flu shots cannot cause you or your baby to get the flu.</a:t>
          </a:r>
        </a:p>
      </dgm:t>
    </dgm:pt>
    <dgm:pt modelId="{3A97FDB4-F590-4C87-9F51-D2D81F5C6DCA}" type="parTrans" cxnId="{F96A8184-0C4C-4402-9423-1B71546E50CB}">
      <dgm:prSet/>
      <dgm:spPr/>
      <dgm:t>
        <a:bodyPr/>
        <a:lstStyle/>
        <a:p>
          <a:endParaRPr lang="en-US"/>
        </a:p>
      </dgm:t>
    </dgm:pt>
    <dgm:pt modelId="{CE52B1C0-12E8-4809-89CD-998EC0C8534E}" type="sibTrans" cxnId="{F96A8184-0C4C-4402-9423-1B71546E50CB}">
      <dgm:prSet/>
      <dgm:spPr/>
      <dgm:t>
        <a:bodyPr/>
        <a:lstStyle/>
        <a:p>
          <a:endParaRPr lang="en-US"/>
        </a:p>
      </dgm:t>
    </dgm:pt>
    <dgm:pt modelId="{41BB89E3-D9A8-4B16-9F7A-CB62340755E0}" type="pres">
      <dgm:prSet presAssocID="{9272C8D0-53FC-4B2F-8EF9-546524504DB9}" presName="Name0" presStyleCnt="0">
        <dgm:presLayoutVars>
          <dgm:dir/>
          <dgm:animLvl val="lvl"/>
          <dgm:resizeHandles val="exact"/>
        </dgm:presLayoutVars>
      </dgm:prSet>
      <dgm:spPr/>
    </dgm:pt>
    <dgm:pt modelId="{CB7DB2C8-D118-4905-B42E-FE533945AFC0}" type="pres">
      <dgm:prSet presAssocID="{4FBE3D30-66D4-40A8-917E-D2E7E07436FC}" presName="linNode" presStyleCnt="0"/>
      <dgm:spPr/>
    </dgm:pt>
    <dgm:pt modelId="{3675CCCD-543F-44D1-AA54-244EEE0D0110}" type="pres">
      <dgm:prSet presAssocID="{4FBE3D30-66D4-40A8-917E-D2E7E07436FC}" presName="parentText" presStyleLbl="node1" presStyleIdx="0" presStyleCnt="1" custScaleY="82202" custLinFactNeighborX="0" custLinFactNeighborY="-5442">
        <dgm:presLayoutVars>
          <dgm:chMax val="1"/>
          <dgm:bulletEnabled val="1"/>
        </dgm:presLayoutVars>
      </dgm:prSet>
      <dgm:spPr/>
    </dgm:pt>
    <dgm:pt modelId="{4735F74B-CE03-41AF-80FA-C751CE7FD039}" type="pres">
      <dgm:prSet presAssocID="{4FBE3D30-66D4-40A8-917E-D2E7E07436FC}" presName="descendantText" presStyleLbl="alignAccFollowNode1" presStyleIdx="0" presStyleCnt="1" custScaleY="89392" custLinFactNeighborX="-776" custLinFactNeighborY="-7079">
        <dgm:presLayoutVars>
          <dgm:bulletEnabled val="1"/>
        </dgm:presLayoutVars>
      </dgm:prSet>
      <dgm:spPr/>
    </dgm:pt>
  </dgm:ptLst>
  <dgm:cxnLst>
    <dgm:cxn modelId="{1D32E806-5126-4E16-90F6-7B1D0FF1D4DE}" srcId="{4FBE3D30-66D4-40A8-917E-D2E7E07436FC}" destId="{2593A680-A4CB-472F-9FAE-1013633E3AA0}" srcOrd="0" destOrd="0" parTransId="{EB0AE92A-E235-443D-B934-E351535415B4}" sibTransId="{BAA7C38D-0CD0-41BF-9315-773BEFB0B661}"/>
    <dgm:cxn modelId="{6CE7A816-7E99-49E4-9BD8-56B3E65CA577}" type="presOf" srcId="{D143236F-E30D-4601-8D39-388ABDD1DB77}" destId="{4735F74B-CE03-41AF-80FA-C751CE7FD039}" srcOrd="0" destOrd="3" presId="urn:microsoft.com/office/officeart/2005/8/layout/vList5"/>
    <dgm:cxn modelId="{F63B4D24-C300-4741-B44D-6EE573C4D2B4}" type="presOf" srcId="{4FBE3D30-66D4-40A8-917E-D2E7E07436FC}" destId="{3675CCCD-543F-44D1-AA54-244EEE0D0110}" srcOrd="0" destOrd="0" presId="urn:microsoft.com/office/officeart/2005/8/layout/vList5"/>
    <dgm:cxn modelId="{E0FD5B44-C5C9-40A6-80D9-F123CE2E0999}" type="presOf" srcId="{2593A680-A4CB-472F-9FAE-1013633E3AA0}" destId="{4735F74B-CE03-41AF-80FA-C751CE7FD039}" srcOrd="0" destOrd="0" presId="urn:microsoft.com/office/officeart/2005/8/layout/vList5"/>
    <dgm:cxn modelId="{2DF0AE66-D2DE-45A3-968E-52684B8688D7}" type="presOf" srcId="{85898700-8A17-438D-B359-9B0949C520B4}" destId="{4735F74B-CE03-41AF-80FA-C751CE7FD039}" srcOrd="0" destOrd="5" presId="urn:microsoft.com/office/officeart/2005/8/layout/vList5"/>
    <dgm:cxn modelId="{F2B5764C-8376-4A02-A6FC-AAD5A851D951}" type="presOf" srcId="{72E30076-A60C-45FB-8E2E-31204F858400}" destId="{4735F74B-CE03-41AF-80FA-C751CE7FD039}" srcOrd="0" destOrd="4" presId="urn:microsoft.com/office/officeart/2005/8/layout/vList5"/>
    <dgm:cxn modelId="{32D7EB81-3383-407C-8726-1D858E736957}" type="presOf" srcId="{06630F6B-748F-4F03-9847-A1CFE107E67D}" destId="{4735F74B-CE03-41AF-80FA-C751CE7FD039}" srcOrd="0" destOrd="1" presId="urn:microsoft.com/office/officeart/2005/8/layout/vList5"/>
    <dgm:cxn modelId="{F96A8184-0C4C-4402-9423-1B71546E50CB}" srcId="{4FBE3D30-66D4-40A8-917E-D2E7E07436FC}" destId="{06630F6B-748F-4F03-9847-A1CFE107E67D}" srcOrd="1" destOrd="0" parTransId="{3A97FDB4-F590-4C87-9F51-D2D81F5C6DCA}" sibTransId="{CE52B1C0-12E8-4809-89CD-998EC0C8534E}"/>
    <dgm:cxn modelId="{A4CFA89F-423B-4A2F-8A85-17FB43ABAF69}" srcId="{4FBE3D30-66D4-40A8-917E-D2E7E07436FC}" destId="{85898700-8A17-438D-B359-9B0949C520B4}" srcOrd="5" destOrd="0" parTransId="{E4E218A2-7C39-47F7-91D0-87AC1F1B2F0C}" sibTransId="{9582BAAE-6978-4478-9035-311692CDFD51}"/>
    <dgm:cxn modelId="{C2CAC9A2-FD56-4816-AE6D-4766CCF1E391}" srcId="{4FBE3D30-66D4-40A8-917E-D2E7E07436FC}" destId="{D143236F-E30D-4601-8D39-388ABDD1DB77}" srcOrd="3" destOrd="0" parTransId="{4FDF92D2-2069-47A8-BE72-5E5FF7D7ED69}" sibTransId="{879394E8-B958-418D-A50E-809C0A20161B}"/>
    <dgm:cxn modelId="{7BF7B6A8-8B49-4C1D-90A9-64D0DE281998}" type="presOf" srcId="{9272C8D0-53FC-4B2F-8EF9-546524504DB9}" destId="{41BB89E3-D9A8-4B16-9F7A-CB62340755E0}" srcOrd="0" destOrd="0" presId="urn:microsoft.com/office/officeart/2005/8/layout/vList5"/>
    <dgm:cxn modelId="{4ABE4AB5-5AEF-4FD1-BBBD-A9794EE4C9DC}" srcId="{9272C8D0-53FC-4B2F-8EF9-546524504DB9}" destId="{4FBE3D30-66D4-40A8-917E-D2E7E07436FC}" srcOrd="0" destOrd="0" parTransId="{73264812-0E9B-42C6-9BA0-7C90A1434900}" sibTransId="{EB1480F7-BD6C-420C-9747-E1ADC6436A34}"/>
    <dgm:cxn modelId="{B9A8AFB8-C042-492C-B0C5-CB2FD017C7A9}" srcId="{4FBE3D30-66D4-40A8-917E-D2E7E07436FC}" destId="{72E30076-A60C-45FB-8E2E-31204F858400}" srcOrd="4" destOrd="0" parTransId="{A626CFA5-EB3B-4C53-9A62-6E3CAD3DFA2D}" sibTransId="{F7AB1609-58F0-4B9A-B14C-08F99A4AB46E}"/>
    <dgm:cxn modelId="{574927C0-5EDF-4C1E-82E3-F76B8D4CEAF4}" type="presOf" srcId="{24396E28-ACC8-4AA0-BFDA-E556AB434E45}" destId="{4735F74B-CE03-41AF-80FA-C751CE7FD039}" srcOrd="0" destOrd="2" presId="urn:microsoft.com/office/officeart/2005/8/layout/vList5"/>
    <dgm:cxn modelId="{3A2647D3-862F-466C-9F28-97B273E0FCAB}" srcId="{4FBE3D30-66D4-40A8-917E-D2E7E07436FC}" destId="{24396E28-ACC8-4AA0-BFDA-E556AB434E45}" srcOrd="2" destOrd="0" parTransId="{DB30151C-97AF-4574-B82A-887DE1CA87CB}" sibTransId="{E43C09CC-28F2-4B3F-927E-C7542509E085}"/>
    <dgm:cxn modelId="{6303AEDC-6164-454A-A972-BE2A6F706696}" type="presParOf" srcId="{41BB89E3-D9A8-4B16-9F7A-CB62340755E0}" destId="{CB7DB2C8-D118-4905-B42E-FE533945AFC0}" srcOrd="0" destOrd="0" presId="urn:microsoft.com/office/officeart/2005/8/layout/vList5"/>
    <dgm:cxn modelId="{02AC2698-B71F-47A0-B412-D41A94E4C0EF}" type="presParOf" srcId="{CB7DB2C8-D118-4905-B42E-FE533945AFC0}" destId="{3675CCCD-543F-44D1-AA54-244EEE0D0110}" srcOrd="0" destOrd="0" presId="urn:microsoft.com/office/officeart/2005/8/layout/vList5"/>
    <dgm:cxn modelId="{CADCF9FD-ED7B-4541-B04D-1F4007640A7A}" type="presParOf" srcId="{CB7DB2C8-D118-4905-B42E-FE533945AFC0}" destId="{4735F74B-CE03-41AF-80FA-C751CE7FD03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272C8D0-53FC-4B2F-8EF9-546524504DB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FBE3D30-66D4-40A8-917E-D2E7E07436FC}">
      <dgm:prSet custT="1"/>
      <dgm:spPr>
        <a:solidFill>
          <a:srgbClr val="BC249C"/>
        </a:solidFill>
      </dgm:spPr>
      <dgm:t>
        <a:bodyPr/>
        <a:lstStyle/>
        <a:p>
          <a:r>
            <a:rPr lang="en-US" sz="2200" b="1" dirty="0"/>
            <a:t>Studies show that flu vaccines during pregnancy are safe and effective for pregnant women and their babies.</a:t>
          </a:r>
        </a:p>
      </dgm:t>
    </dgm:pt>
    <dgm:pt modelId="{73264812-0E9B-42C6-9BA0-7C90A1434900}" type="parTrans" cxnId="{4ABE4AB5-5AEF-4FD1-BBBD-A9794EE4C9DC}">
      <dgm:prSet/>
      <dgm:spPr/>
      <dgm:t>
        <a:bodyPr/>
        <a:lstStyle/>
        <a:p>
          <a:endParaRPr lang="en-US"/>
        </a:p>
      </dgm:t>
    </dgm:pt>
    <dgm:pt modelId="{EB1480F7-BD6C-420C-9747-E1ADC6436A34}" type="sibTrans" cxnId="{4ABE4AB5-5AEF-4FD1-BBBD-A9794EE4C9DC}">
      <dgm:prSet/>
      <dgm:spPr/>
      <dgm:t>
        <a:bodyPr/>
        <a:lstStyle/>
        <a:p>
          <a:endParaRPr lang="en-US"/>
        </a:p>
      </dgm:t>
    </dgm:pt>
    <dgm:pt modelId="{A8AE2035-1D3A-4CEB-BA43-FD5616CF73F8}">
      <dgm:prSet custT="1"/>
      <dgm:spPr>
        <a:noFill/>
      </dgm:spPr>
      <dgm:t>
        <a:bodyPr/>
        <a:lstStyle/>
        <a:p>
          <a:r>
            <a:rPr lang="en-US" sz="1600" b="1" dirty="0"/>
            <a:t>Flu vaccination offers significant protection against flu illness and flu-related complications.</a:t>
          </a:r>
        </a:p>
      </dgm:t>
    </dgm:pt>
    <dgm:pt modelId="{684B0991-3149-424E-A55C-51A37FC7E147}" type="parTrans" cxnId="{15B28BB3-D681-46AF-BEA7-BB0B278E5DB2}">
      <dgm:prSet/>
      <dgm:spPr/>
      <dgm:t>
        <a:bodyPr/>
        <a:lstStyle/>
        <a:p>
          <a:endParaRPr lang="en-US"/>
        </a:p>
      </dgm:t>
    </dgm:pt>
    <dgm:pt modelId="{74221862-5A87-4D27-8264-92B20A979AD5}" type="sibTrans" cxnId="{15B28BB3-D681-46AF-BEA7-BB0B278E5DB2}">
      <dgm:prSet/>
      <dgm:spPr/>
      <dgm:t>
        <a:bodyPr/>
        <a:lstStyle/>
        <a:p>
          <a:endParaRPr lang="en-US"/>
        </a:p>
      </dgm:t>
    </dgm:pt>
    <dgm:pt modelId="{31B615C1-E702-47AF-80AA-B64BB2ACECA5}">
      <dgm:prSet custT="1"/>
      <dgm:spPr>
        <a:noFill/>
      </dgm:spPr>
      <dgm:t>
        <a:bodyPr/>
        <a:lstStyle/>
        <a:p>
          <a:r>
            <a:rPr lang="en-US" sz="1600" b="1" dirty="0"/>
            <a:t>A study during the 2012–2013 influenza season demonstrated that pregnant women who were vaccinated had significantly fewer hospitalizations than those who were not,</a:t>
          </a:r>
        </a:p>
      </dgm:t>
    </dgm:pt>
    <dgm:pt modelId="{FCB906C9-E57F-4FD1-993B-5002D3475D23}" type="parTrans" cxnId="{9F5CF77E-76A5-4E58-97DD-292814AC038A}">
      <dgm:prSet/>
      <dgm:spPr/>
      <dgm:t>
        <a:bodyPr/>
        <a:lstStyle/>
        <a:p>
          <a:endParaRPr lang="en-US"/>
        </a:p>
      </dgm:t>
    </dgm:pt>
    <dgm:pt modelId="{9401FB9E-5528-4CAB-9464-E0E348C670F5}" type="sibTrans" cxnId="{9F5CF77E-76A5-4E58-97DD-292814AC038A}">
      <dgm:prSet/>
      <dgm:spPr/>
      <dgm:t>
        <a:bodyPr/>
        <a:lstStyle/>
        <a:p>
          <a:endParaRPr lang="en-US"/>
        </a:p>
      </dgm:t>
    </dgm:pt>
    <dgm:pt modelId="{CD451724-84E5-4DCA-BDA6-A4C4D5E3B853}">
      <dgm:prSet custT="1"/>
      <dgm:spPr>
        <a:noFill/>
      </dgm:spPr>
      <dgm:t>
        <a:bodyPr/>
        <a:lstStyle/>
        <a:p>
          <a:r>
            <a:rPr lang="en-US" sz="1600" b="1" dirty="0"/>
            <a:t>Four large-scale, randomized controlled trials and numerous observational studies have shown neonatal protection from maternal flu vaccination. </a:t>
          </a:r>
        </a:p>
      </dgm:t>
    </dgm:pt>
    <dgm:pt modelId="{54BBF948-68AA-4AC1-8428-85C5C6ABD6C4}" type="parTrans" cxnId="{03B55A40-8E35-4FD6-A528-B9822FD51B41}">
      <dgm:prSet/>
      <dgm:spPr/>
      <dgm:t>
        <a:bodyPr/>
        <a:lstStyle/>
        <a:p>
          <a:endParaRPr lang="en-US"/>
        </a:p>
      </dgm:t>
    </dgm:pt>
    <dgm:pt modelId="{E187B9AE-11AD-4043-88EC-70B78DBE54A1}" type="sibTrans" cxnId="{03B55A40-8E35-4FD6-A528-B9822FD51B41}">
      <dgm:prSet/>
      <dgm:spPr/>
      <dgm:t>
        <a:bodyPr/>
        <a:lstStyle/>
        <a:p>
          <a:endParaRPr lang="en-US"/>
        </a:p>
      </dgm:t>
    </dgm:pt>
    <dgm:pt modelId="{43C4D71E-8817-4A74-9A32-B8F1289BFC53}">
      <dgm:prSet custT="1"/>
      <dgm:spPr>
        <a:noFill/>
      </dgm:spPr>
      <dgm:t>
        <a:bodyPr/>
        <a:lstStyle/>
        <a:p>
          <a:r>
            <a:rPr lang="en-US" sz="1600" b="1" dirty="0"/>
            <a:t>Studies also have demonstrated a reduction in flu-related hospitalizations among infants born to women who received the vaccine during pregnancy.</a:t>
          </a:r>
        </a:p>
      </dgm:t>
    </dgm:pt>
    <dgm:pt modelId="{CB76E789-7B7C-45E8-9594-871AC46CD467}" type="parTrans" cxnId="{F2E5FD03-99FE-4C00-A902-C56B8A5CA23D}">
      <dgm:prSet/>
      <dgm:spPr/>
      <dgm:t>
        <a:bodyPr/>
        <a:lstStyle/>
        <a:p>
          <a:endParaRPr lang="en-US"/>
        </a:p>
      </dgm:t>
    </dgm:pt>
    <dgm:pt modelId="{CE71792C-E4D4-40CF-A3E2-79CFB09D7F0B}" type="sibTrans" cxnId="{F2E5FD03-99FE-4C00-A902-C56B8A5CA23D}">
      <dgm:prSet/>
      <dgm:spPr/>
      <dgm:t>
        <a:bodyPr/>
        <a:lstStyle/>
        <a:p>
          <a:endParaRPr lang="en-US"/>
        </a:p>
      </dgm:t>
    </dgm:pt>
    <dgm:pt modelId="{41BB89E3-D9A8-4B16-9F7A-CB62340755E0}" type="pres">
      <dgm:prSet presAssocID="{9272C8D0-53FC-4B2F-8EF9-546524504DB9}" presName="Name0" presStyleCnt="0">
        <dgm:presLayoutVars>
          <dgm:dir/>
          <dgm:animLvl val="lvl"/>
          <dgm:resizeHandles val="exact"/>
        </dgm:presLayoutVars>
      </dgm:prSet>
      <dgm:spPr/>
    </dgm:pt>
    <dgm:pt modelId="{CB7DB2C8-D118-4905-B42E-FE533945AFC0}" type="pres">
      <dgm:prSet presAssocID="{4FBE3D30-66D4-40A8-917E-D2E7E07436FC}" presName="linNode" presStyleCnt="0"/>
      <dgm:spPr/>
    </dgm:pt>
    <dgm:pt modelId="{3675CCCD-543F-44D1-AA54-244EEE0D0110}" type="pres">
      <dgm:prSet presAssocID="{4FBE3D30-66D4-40A8-917E-D2E7E07436FC}" presName="parentText" presStyleLbl="node1" presStyleIdx="0" presStyleCnt="1" custLinFactNeighborX="0" custLinFactNeighborY="-5442">
        <dgm:presLayoutVars>
          <dgm:chMax val="1"/>
          <dgm:bulletEnabled val="1"/>
        </dgm:presLayoutVars>
      </dgm:prSet>
      <dgm:spPr/>
    </dgm:pt>
    <dgm:pt modelId="{A9DE263D-A87A-4E8B-92CB-4128918768A7}" type="pres">
      <dgm:prSet presAssocID="{4FBE3D30-66D4-40A8-917E-D2E7E07436FC}" presName="descendantText" presStyleLbl="alignAccFollowNode1" presStyleIdx="0" presStyleCnt="1" custLinFactNeighborX="2386" custLinFactNeighborY="1277">
        <dgm:presLayoutVars>
          <dgm:bulletEnabled val="1"/>
        </dgm:presLayoutVars>
      </dgm:prSet>
      <dgm:spPr/>
    </dgm:pt>
  </dgm:ptLst>
  <dgm:cxnLst>
    <dgm:cxn modelId="{F2E5FD03-99FE-4C00-A902-C56B8A5CA23D}" srcId="{4FBE3D30-66D4-40A8-917E-D2E7E07436FC}" destId="{43C4D71E-8817-4A74-9A32-B8F1289BFC53}" srcOrd="3" destOrd="0" parTransId="{CB76E789-7B7C-45E8-9594-871AC46CD467}" sibTransId="{CE71792C-E4D4-40CF-A3E2-79CFB09D7F0B}"/>
    <dgm:cxn modelId="{B9847E13-8C37-4B06-A6CC-E2E37A8B1ED0}" type="presOf" srcId="{31B615C1-E702-47AF-80AA-B64BB2ACECA5}" destId="{A9DE263D-A87A-4E8B-92CB-4128918768A7}" srcOrd="0" destOrd="1" presId="urn:microsoft.com/office/officeart/2005/8/layout/vList5"/>
    <dgm:cxn modelId="{F63B4D24-C300-4741-B44D-6EE573C4D2B4}" type="presOf" srcId="{4FBE3D30-66D4-40A8-917E-D2E7E07436FC}" destId="{3675CCCD-543F-44D1-AA54-244EEE0D0110}" srcOrd="0" destOrd="0" presId="urn:microsoft.com/office/officeart/2005/8/layout/vList5"/>
    <dgm:cxn modelId="{03B55A40-8E35-4FD6-A528-B9822FD51B41}" srcId="{4FBE3D30-66D4-40A8-917E-D2E7E07436FC}" destId="{CD451724-84E5-4DCA-BDA6-A4C4D5E3B853}" srcOrd="2" destOrd="0" parTransId="{54BBF948-68AA-4AC1-8428-85C5C6ABD6C4}" sibTransId="{E187B9AE-11AD-4043-88EC-70B78DBE54A1}"/>
    <dgm:cxn modelId="{1835EB75-01E7-4F4E-8334-8DBBF8D4291E}" type="presOf" srcId="{43C4D71E-8817-4A74-9A32-B8F1289BFC53}" destId="{A9DE263D-A87A-4E8B-92CB-4128918768A7}" srcOrd="0" destOrd="3" presId="urn:microsoft.com/office/officeart/2005/8/layout/vList5"/>
    <dgm:cxn modelId="{9F5CF77E-76A5-4E58-97DD-292814AC038A}" srcId="{4FBE3D30-66D4-40A8-917E-D2E7E07436FC}" destId="{31B615C1-E702-47AF-80AA-B64BB2ACECA5}" srcOrd="1" destOrd="0" parTransId="{FCB906C9-E57F-4FD1-993B-5002D3475D23}" sibTransId="{9401FB9E-5528-4CAB-9464-E0E348C670F5}"/>
    <dgm:cxn modelId="{F150DB99-D75B-4F60-9E5E-88A44EFCDC03}" type="presOf" srcId="{CD451724-84E5-4DCA-BDA6-A4C4D5E3B853}" destId="{A9DE263D-A87A-4E8B-92CB-4128918768A7}" srcOrd="0" destOrd="2" presId="urn:microsoft.com/office/officeart/2005/8/layout/vList5"/>
    <dgm:cxn modelId="{7BF7B6A8-8B49-4C1D-90A9-64D0DE281998}" type="presOf" srcId="{9272C8D0-53FC-4B2F-8EF9-546524504DB9}" destId="{41BB89E3-D9A8-4B16-9F7A-CB62340755E0}" srcOrd="0" destOrd="0" presId="urn:microsoft.com/office/officeart/2005/8/layout/vList5"/>
    <dgm:cxn modelId="{15B28BB3-D681-46AF-BEA7-BB0B278E5DB2}" srcId="{4FBE3D30-66D4-40A8-917E-D2E7E07436FC}" destId="{A8AE2035-1D3A-4CEB-BA43-FD5616CF73F8}" srcOrd="0" destOrd="0" parTransId="{684B0991-3149-424E-A55C-51A37FC7E147}" sibTransId="{74221862-5A87-4D27-8264-92B20A979AD5}"/>
    <dgm:cxn modelId="{4ABE4AB5-5AEF-4FD1-BBBD-A9794EE4C9DC}" srcId="{9272C8D0-53FC-4B2F-8EF9-546524504DB9}" destId="{4FBE3D30-66D4-40A8-917E-D2E7E07436FC}" srcOrd="0" destOrd="0" parTransId="{73264812-0E9B-42C6-9BA0-7C90A1434900}" sibTransId="{EB1480F7-BD6C-420C-9747-E1ADC6436A34}"/>
    <dgm:cxn modelId="{14C684BE-0380-42EC-9A89-BEB83A9ECC9C}" type="presOf" srcId="{A8AE2035-1D3A-4CEB-BA43-FD5616CF73F8}" destId="{A9DE263D-A87A-4E8B-92CB-4128918768A7}" srcOrd="0" destOrd="0" presId="urn:microsoft.com/office/officeart/2005/8/layout/vList5"/>
    <dgm:cxn modelId="{6303AEDC-6164-454A-A972-BE2A6F706696}" type="presParOf" srcId="{41BB89E3-D9A8-4B16-9F7A-CB62340755E0}" destId="{CB7DB2C8-D118-4905-B42E-FE533945AFC0}" srcOrd="0" destOrd="0" presId="urn:microsoft.com/office/officeart/2005/8/layout/vList5"/>
    <dgm:cxn modelId="{02AC2698-B71F-47A0-B412-D41A94E4C0EF}" type="presParOf" srcId="{CB7DB2C8-D118-4905-B42E-FE533945AFC0}" destId="{3675CCCD-543F-44D1-AA54-244EEE0D0110}" srcOrd="0" destOrd="0" presId="urn:microsoft.com/office/officeart/2005/8/layout/vList5"/>
    <dgm:cxn modelId="{F79A100D-EC27-464A-9467-3286F06553C1}" type="presParOf" srcId="{CB7DB2C8-D118-4905-B42E-FE533945AFC0}" destId="{A9DE263D-A87A-4E8B-92CB-4128918768A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272C8D0-53FC-4B2F-8EF9-546524504DB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3C61A25-771D-41AD-9328-520FD93D7A00}">
      <dgm:prSet custT="1"/>
      <dgm:spPr>
        <a:noFill/>
      </dgm:spPr>
      <dgm:t>
        <a:bodyPr/>
        <a:lstStyle/>
        <a:p>
          <a:r>
            <a:rPr lang="en-US" sz="1600" b="1" dirty="0"/>
            <a:t>Pregnant women can safely get the Tdap vaccine even if they recently got a tetanus-containing shot (Td or Tdap).</a:t>
          </a:r>
        </a:p>
      </dgm:t>
    </dgm:pt>
    <dgm:pt modelId="{0424000A-D606-4AD1-9FB0-EAD793C0E3F9}" type="parTrans" cxnId="{780D9179-B3A7-4D87-B042-305B642A155E}">
      <dgm:prSet/>
      <dgm:spPr/>
      <dgm:t>
        <a:bodyPr/>
        <a:lstStyle/>
        <a:p>
          <a:endParaRPr lang="en-US"/>
        </a:p>
      </dgm:t>
    </dgm:pt>
    <dgm:pt modelId="{4BD92CC8-AEA4-4898-8BAC-D19A2C0F8711}" type="sibTrans" cxnId="{780D9179-B3A7-4D87-B042-305B642A155E}">
      <dgm:prSet/>
      <dgm:spPr/>
      <dgm:t>
        <a:bodyPr/>
        <a:lstStyle/>
        <a:p>
          <a:endParaRPr lang="en-US"/>
        </a:p>
      </dgm:t>
    </dgm:pt>
    <dgm:pt modelId="{9B9AFFFA-6B2E-44D8-A4F0-9760D7F91DF7}">
      <dgm:prSet custT="1"/>
      <dgm:spPr>
        <a:solidFill>
          <a:srgbClr val="BC249C"/>
        </a:solidFill>
      </dgm:spPr>
      <dgm:t>
        <a:bodyPr/>
        <a:lstStyle/>
        <a:p>
          <a:r>
            <a:rPr lang="en-US" sz="2200" b="1" dirty="0"/>
            <a:t>Studies show that the Tdap vaccine it is safe and effective for pregnant women and their babies.</a:t>
          </a:r>
        </a:p>
      </dgm:t>
    </dgm:pt>
    <dgm:pt modelId="{F75D16B0-44EA-403C-B070-7AB232F4051A}" type="parTrans" cxnId="{6A4BF31C-1C3F-404B-9C28-7E6CB999EC32}">
      <dgm:prSet/>
      <dgm:spPr/>
      <dgm:t>
        <a:bodyPr/>
        <a:lstStyle/>
        <a:p>
          <a:endParaRPr lang="en-US"/>
        </a:p>
      </dgm:t>
    </dgm:pt>
    <dgm:pt modelId="{8E938B83-214E-4648-AD5F-955C0CB79BAD}" type="sibTrans" cxnId="{6A4BF31C-1C3F-404B-9C28-7E6CB999EC32}">
      <dgm:prSet/>
      <dgm:spPr/>
      <dgm:t>
        <a:bodyPr/>
        <a:lstStyle/>
        <a:p>
          <a:endParaRPr lang="en-US"/>
        </a:p>
      </dgm:t>
    </dgm:pt>
    <dgm:pt modelId="{D148599F-261A-46D5-AF0B-354A1C659EB4}">
      <dgm:prSet custT="1"/>
      <dgm:spPr>
        <a:noFill/>
      </dgm:spPr>
      <dgm:t>
        <a:bodyPr/>
        <a:lstStyle/>
        <a:p>
          <a:r>
            <a:rPr lang="en-US" sz="1600" b="1" dirty="0"/>
            <a:t>There is a low risk of severe side effects from multiple Tdap vaccinations.</a:t>
          </a:r>
        </a:p>
      </dgm:t>
    </dgm:pt>
    <dgm:pt modelId="{82B26CFA-5DD1-491D-9E53-1CB1C6E10E1C}" type="parTrans" cxnId="{05803BD9-AD03-4744-AC35-F9938FD5D8CE}">
      <dgm:prSet/>
      <dgm:spPr/>
      <dgm:t>
        <a:bodyPr/>
        <a:lstStyle/>
        <a:p>
          <a:endParaRPr lang="en-US"/>
        </a:p>
      </dgm:t>
    </dgm:pt>
    <dgm:pt modelId="{A006455F-C794-48BD-830D-9B202BED7125}" type="sibTrans" cxnId="{05803BD9-AD03-4744-AC35-F9938FD5D8CE}">
      <dgm:prSet/>
      <dgm:spPr/>
      <dgm:t>
        <a:bodyPr/>
        <a:lstStyle/>
        <a:p>
          <a:endParaRPr lang="en-US"/>
        </a:p>
      </dgm:t>
    </dgm:pt>
    <dgm:pt modelId="{7C186BE7-0B4E-4BD7-92EC-41DB3DABBE2A}">
      <dgm:prSet custT="1"/>
      <dgm:spPr>
        <a:noFill/>
      </dgm:spPr>
      <dgm:t>
        <a:bodyPr/>
        <a:lstStyle/>
        <a:p>
          <a:r>
            <a:rPr lang="en-US" sz="1600" b="1" dirty="0"/>
            <a:t>Tdap vaccines cannot cause pregnant women or their babies to get pertussis (whooping cough).</a:t>
          </a:r>
        </a:p>
      </dgm:t>
    </dgm:pt>
    <dgm:pt modelId="{C6846386-2999-4FA2-A99E-4A3F563EBFCB}" type="parTrans" cxnId="{506282A8-B61A-4710-B7FD-287900E0CCE8}">
      <dgm:prSet/>
      <dgm:spPr/>
      <dgm:t>
        <a:bodyPr/>
        <a:lstStyle/>
        <a:p>
          <a:endParaRPr lang="en-US"/>
        </a:p>
      </dgm:t>
    </dgm:pt>
    <dgm:pt modelId="{F899FD79-3348-4824-860B-AD2037415F88}" type="sibTrans" cxnId="{506282A8-B61A-4710-B7FD-287900E0CCE8}">
      <dgm:prSet/>
      <dgm:spPr/>
      <dgm:t>
        <a:bodyPr/>
        <a:lstStyle/>
        <a:p>
          <a:endParaRPr lang="en-US"/>
        </a:p>
      </dgm:t>
    </dgm:pt>
    <dgm:pt modelId="{2FC67C2A-9069-4182-B6ED-78D77B8D165A}">
      <dgm:prSet custT="1"/>
      <dgm:spPr>
        <a:noFill/>
      </dgm:spPr>
      <dgm:t>
        <a:bodyPr/>
        <a:lstStyle/>
        <a:p>
          <a:r>
            <a:rPr lang="en-US" sz="1600" b="1" dirty="0"/>
            <a:t>Tdap vaccines are inactivated, which means they are made by inactivating or killing the germ during the process of making the vaccine.</a:t>
          </a:r>
        </a:p>
      </dgm:t>
    </dgm:pt>
    <dgm:pt modelId="{CA6F9E6C-80E5-4E24-9C38-06948F4D76E9}" type="parTrans" cxnId="{6EDC7136-6DF6-4A22-8730-8DC35AEE01EA}">
      <dgm:prSet/>
      <dgm:spPr/>
      <dgm:t>
        <a:bodyPr/>
        <a:lstStyle/>
        <a:p>
          <a:endParaRPr lang="en-US"/>
        </a:p>
      </dgm:t>
    </dgm:pt>
    <dgm:pt modelId="{BEEEDD45-F7A6-41C6-853C-3ED7AA096804}" type="sibTrans" cxnId="{6EDC7136-6DF6-4A22-8730-8DC35AEE01EA}">
      <dgm:prSet/>
      <dgm:spPr/>
      <dgm:t>
        <a:bodyPr/>
        <a:lstStyle/>
        <a:p>
          <a:endParaRPr lang="en-US"/>
        </a:p>
      </dgm:t>
    </dgm:pt>
    <dgm:pt modelId="{60B374D8-C1D7-49BE-85B6-CC4DC272FF7E}">
      <dgm:prSet custT="1"/>
      <dgm:spPr>
        <a:noFill/>
      </dgm:spPr>
      <dgm:t>
        <a:bodyPr/>
        <a:lstStyle/>
        <a:p>
          <a:r>
            <a:rPr lang="en-US" sz="1600" b="1" dirty="0"/>
            <a:t>CDC and FDA monitor Tdap vaccine safety during pregnancy using VAERS.</a:t>
          </a:r>
        </a:p>
      </dgm:t>
    </dgm:pt>
    <dgm:pt modelId="{4790FEA6-F708-4783-B995-0C4FBCCC0ECF}" type="parTrans" cxnId="{43904B44-76AE-4906-A091-BFD7D1B960D0}">
      <dgm:prSet/>
      <dgm:spPr/>
      <dgm:t>
        <a:bodyPr/>
        <a:lstStyle/>
        <a:p>
          <a:endParaRPr lang="en-US"/>
        </a:p>
      </dgm:t>
    </dgm:pt>
    <dgm:pt modelId="{1FC8BA76-B32C-451D-841D-97E5B1ABAECC}" type="sibTrans" cxnId="{43904B44-76AE-4906-A091-BFD7D1B960D0}">
      <dgm:prSet/>
      <dgm:spPr/>
      <dgm:t>
        <a:bodyPr/>
        <a:lstStyle/>
        <a:p>
          <a:endParaRPr lang="en-US"/>
        </a:p>
      </dgm:t>
    </dgm:pt>
    <dgm:pt modelId="{103D0460-3D3C-4CA5-8BD8-D915E48A4AE0}">
      <dgm:prSet custT="1"/>
      <dgm:spPr>
        <a:noFill/>
      </dgm:spPr>
      <dgm:t>
        <a:bodyPr/>
        <a:lstStyle/>
        <a:p>
          <a:endParaRPr lang="en-US" sz="1600" b="1" dirty="0"/>
        </a:p>
      </dgm:t>
    </dgm:pt>
    <dgm:pt modelId="{A1338538-A0E6-490C-B22B-08A620CC193D}" type="parTrans" cxnId="{821938BF-4211-42AC-BCA7-726FEA446955}">
      <dgm:prSet/>
      <dgm:spPr/>
      <dgm:t>
        <a:bodyPr/>
        <a:lstStyle/>
        <a:p>
          <a:endParaRPr lang="en-US"/>
        </a:p>
      </dgm:t>
    </dgm:pt>
    <dgm:pt modelId="{AE3A8329-91E2-48E2-AEC8-12D74A9C1E4F}" type="sibTrans" cxnId="{821938BF-4211-42AC-BCA7-726FEA446955}">
      <dgm:prSet/>
      <dgm:spPr/>
      <dgm:t>
        <a:bodyPr/>
        <a:lstStyle/>
        <a:p>
          <a:endParaRPr lang="en-US"/>
        </a:p>
      </dgm:t>
    </dgm:pt>
    <dgm:pt modelId="{763C98C3-3260-4B1B-824D-7454AD24F7A4}">
      <dgm:prSet custT="1"/>
      <dgm:spPr>
        <a:noFill/>
      </dgm:spPr>
      <dgm:t>
        <a:bodyPr/>
        <a:lstStyle/>
        <a:p>
          <a:r>
            <a:rPr lang="en-US" sz="1600" b="1" dirty="0"/>
            <a:t>Both manufacturers of Tdap vaccine created pregnancy registries to collect information from pregnant women who got Tdap vaccine. No safety concerns reported.</a:t>
          </a:r>
        </a:p>
      </dgm:t>
    </dgm:pt>
    <dgm:pt modelId="{1CE946A3-C09E-4E9C-B488-EA9E61789BE5}" type="parTrans" cxnId="{8886348F-E823-460F-86F3-142D70E4A892}">
      <dgm:prSet/>
      <dgm:spPr/>
      <dgm:t>
        <a:bodyPr/>
        <a:lstStyle/>
        <a:p>
          <a:endParaRPr lang="en-US"/>
        </a:p>
      </dgm:t>
    </dgm:pt>
    <dgm:pt modelId="{F54C82B2-0FBE-4FC0-BE5B-F93E56DD982D}" type="sibTrans" cxnId="{8886348F-E823-460F-86F3-142D70E4A892}">
      <dgm:prSet/>
      <dgm:spPr/>
      <dgm:t>
        <a:bodyPr/>
        <a:lstStyle/>
        <a:p>
          <a:endParaRPr lang="en-US"/>
        </a:p>
      </dgm:t>
    </dgm:pt>
    <dgm:pt modelId="{79B5E3ED-1D5E-4939-BA29-8D44CE75DAD9}">
      <dgm:prSet custT="1"/>
      <dgm:spPr>
        <a:noFill/>
      </dgm:spPr>
      <dgm:t>
        <a:bodyPr/>
        <a:lstStyle/>
        <a:p>
          <a:r>
            <a:rPr lang="en-US" sz="1600" b="1" dirty="0"/>
            <a:t>Breastfeeding is safe after getting the Tdap vaccine.</a:t>
          </a:r>
          <a:br>
            <a:rPr lang="en-US" sz="1600" b="1" dirty="0"/>
          </a:br>
          <a:br>
            <a:rPr lang="en-US" sz="1600" dirty="0"/>
          </a:br>
          <a:endParaRPr lang="en-US" sz="1600" b="1" dirty="0"/>
        </a:p>
      </dgm:t>
    </dgm:pt>
    <dgm:pt modelId="{CAA96F89-67E0-485B-B1E8-7AE79A5C40FD}" type="parTrans" cxnId="{54BB9970-ED0E-4585-9C4A-67E575F8DEFB}">
      <dgm:prSet/>
      <dgm:spPr/>
      <dgm:t>
        <a:bodyPr/>
        <a:lstStyle/>
        <a:p>
          <a:endParaRPr lang="en-US"/>
        </a:p>
      </dgm:t>
    </dgm:pt>
    <dgm:pt modelId="{B9DAD0B1-306C-494F-A9B1-A1F83FB06CAC}" type="sibTrans" cxnId="{54BB9970-ED0E-4585-9C4A-67E575F8DEFB}">
      <dgm:prSet/>
      <dgm:spPr/>
      <dgm:t>
        <a:bodyPr/>
        <a:lstStyle/>
        <a:p>
          <a:endParaRPr lang="en-US"/>
        </a:p>
      </dgm:t>
    </dgm:pt>
    <dgm:pt modelId="{29B918A3-9B24-458A-B368-C5C0C2D89B3F}" type="pres">
      <dgm:prSet presAssocID="{9272C8D0-53FC-4B2F-8EF9-546524504DB9}" presName="Name0" presStyleCnt="0">
        <dgm:presLayoutVars>
          <dgm:dir/>
          <dgm:animLvl val="lvl"/>
          <dgm:resizeHandles val="exact"/>
        </dgm:presLayoutVars>
      </dgm:prSet>
      <dgm:spPr/>
    </dgm:pt>
    <dgm:pt modelId="{E4C84590-DF98-4822-BD6E-76FA4F2A160B}" type="pres">
      <dgm:prSet presAssocID="{9B9AFFFA-6B2E-44D8-A4F0-9760D7F91DF7}" presName="linNode" presStyleCnt="0"/>
      <dgm:spPr/>
    </dgm:pt>
    <dgm:pt modelId="{8139D030-6177-4597-9B60-A27AB9C1C635}" type="pres">
      <dgm:prSet presAssocID="{9B9AFFFA-6B2E-44D8-A4F0-9760D7F91DF7}" presName="parentText" presStyleLbl="node1" presStyleIdx="0" presStyleCnt="1">
        <dgm:presLayoutVars>
          <dgm:chMax val="1"/>
          <dgm:bulletEnabled val="1"/>
        </dgm:presLayoutVars>
      </dgm:prSet>
      <dgm:spPr/>
    </dgm:pt>
    <dgm:pt modelId="{330BEC7C-2516-4283-9196-9C7011225299}" type="pres">
      <dgm:prSet presAssocID="{9B9AFFFA-6B2E-44D8-A4F0-9760D7F91DF7}" presName="descendantText" presStyleLbl="alignAccFollowNode1" presStyleIdx="0" presStyleCnt="1" custScaleX="98935" custScaleY="125122" custLinFactNeighborX="522" custLinFactNeighborY="-13798">
        <dgm:presLayoutVars>
          <dgm:bulletEnabled val="1"/>
        </dgm:presLayoutVars>
      </dgm:prSet>
      <dgm:spPr/>
    </dgm:pt>
  </dgm:ptLst>
  <dgm:cxnLst>
    <dgm:cxn modelId="{6A4BF31C-1C3F-404B-9C28-7E6CB999EC32}" srcId="{9272C8D0-53FC-4B2F-8EF9-546524504DB9}" destId="{9B9AFFFA-6B2E-44D8-A4F0-9760D7F91DF7}" srcOrd="0" destOrd="0" parTransId="{F75D16B0-44EA-403C-B070-7AB232F4051A}" sibTransId="{8E938B83-214E-4648-AD5F-955C0CB79BAD}"/>
    <dgm:cxn modelId="{BF24C01F-EF9B-49BF-9ADE-6BD1C725F5E1}" type="presOf" srcId="{F3C61A25-771D-41AD-9328-520FD93D7A00}" destId="{330BEC7C-2516-4283-9196-9C7011225299}" srcOrd="0" destOrd="1" presId="urn:microsoft.com/office/officeart/2005/8/layout/vList5"/>
    <dgm:cxn modelId="{6669B02D-5467-4EF2-B7A7-6F2002679852}" type="presOf" srcId="{763C98C3-3260-4B1B-824D-7454AD24F7A4}" destId="{330BEC7C-2516-4283-9196-9C7011225299}" srcOrd="0" destOrd="5" presId="urn:microsoft.com/office/officeart/2005/8/layout/vList5"/>
    <dgm:cxn modelId="{6EDC7136-6DF6-4A22-8730-8DC35AEE01EA}" srcId="{7C186BE7-0B4E-4BD7-92EC-41DB3DABBE2A}" destId="{2FC67C2A-9069-4182-B6ED-78D77B8D165A}" srcOrd="0" destOrd="0" parTransId="{CA6F9E6C-80E5-4E24-9C38-06948F4D76E9}" sibTransId="{BEEEDD45-F7A6-41C6-853C-3ED7AA096804}"/>
    <dgm:cxn modelId="{EE8B7236-655B-499D-9505-56BDFC2A9D1E}" type="presOf" srcId="{7C186BE7-0B4E-4BD7-92EC-41DB3DABBE2A}" destId="{330BEC7C-2516-4283-9196-9C7011225299}" srcOrd="0" destOrd="2" presId="urn:microsoft.com/office/officeart/2005/8/layout/vList5"/>
    <dgm:cxn modelId="{43904B44-76AE-4906-A091-BFD7D1B960D0}" srcId="{9B9AFFFA-6B2E-44D8-A4F0-9760D7F91DF7}" destId="{60B374D8-C1D7-49BE-85B6-CC4DC272FF7E}" srcOrd="3" destOrd="0" parTransId="{4790FEA6-F708-4783-B995-0C4FBCCC0ECF}" sibTransId="{1FC8BA76-B32C-451D-841D-97E5B1ABAECC}"/>
    <dgm:cxn modelId="{24217349-9855-48D1-A715-FEBF8F738B15}" type="presOf" srcId="{103D0460-3D3C-4CA5-8BD8-D915E48A4AE0}" destId="{330BEC7C-2516-4283-9196-9C7011225299}" srcOrd="0" destOrd="7" presId="urn:microsoft.com/office/officeart/2005/8/layout/vList5"/>
    <dgm:cxn modelId="{54BB9970-ED0E-4585-9C4A-67E575F8DEFB}" srcId="{9B9AFFFA-6B2E-44D8-A4F0-9760D7F91DF7}" destId="{79B5E3ED-1D5E-4939-BA29-8D44CE75DAD9}" srcOrd="5" destOrd="0" parTransId="{CAA96F89-67E0-485B-B1E8-7AE79A5C40FD}" sibTransId="{B9DAD0B1-306C-494F-A9B1-A1F83FB06CAC}"/>
    <dgm:cxn modelId="{780D9179-B3A7-4D87-B042-305B642A155E}" srcId="{9B9AFFFA-6B2E-44D8-A4F0-9760D7F91DF7}" destId="{F3C61A25-771D-41AD-9328-520FD93D7A00}" srcOrd="1" destOrd="0" parTransId="{0424000A-D606-4AD1-9FB0-EAD793C0E3F9}" sibTransId="{4BD92CC8-AEA4-4898-8BAC-D19A2C0F8711}"/>
    <dgm:cxn modelId="{03128F82-8D68-47FD-B154-BEB9CBABA1D3}" type="presOf" srcId="{D148599F-261A-46D5-AF0B-354A1C659EB4}" destId="{330BEC7C-2516-4283-9196-9C7011225299}" srcOrd="0" destOrd="0" presId="urn:microsoft.com/office/officeart/2005/8/layout/vList5"/>
    <dgm:cxn modelId="{8886348F-E823-460F-86F3-142D70E4A892}" srcId="{9B9AFFFA-6B2E-44D8-A4F0-9760D7F91DF7}" destId="{763C98C3-3260-4B1B-824D-7454AD24F7A4}" srcOrd="4" destOrd="0" parTransId="{1CE946A3-C09E-4E9C-B488-EA9E61789BE5}" sibTransId="{F54C82B2-0FBE-4FC0-BE5B-F93E56DD982D}"/>
    <dgm:cxn modelId="{62086F9A-9FC2-4338-926F-A8607C5E8412}" type="presOf" srcId="{9B9AFFFA-6B2E-44D8-A4F0-9760D7F91DF7}" destId="{8139D030-6177-4597-9B60-A27AB9C1C635}" srcOrd="0" destOrd="0" presId="urn:microsoft.com/office/officeart/2005/8/layout/vList5"/>
    <dgm:cxn modelId="{A1F801A4-018A-45A6-8387-2B6EDF313DBF}" type="presOf" srcId="{2FC67C2A-9069-4182-B6ED-78D77B8D165A}" destId="{330BEC7C-2516-4283-9196-9C7011225299}" srcOrd="0" destOrd="3" presId="urn:microsoft.com/office/officeart/2005/8/layout/vList5"/>
    <dgm:cxn modelId="{506282A8-B61A-4710-B7FD-287900E0CCE8}" srcId="{9B9AFFFA-6B2E-44D8-A4F0-9760D7F91DF7}" destId="{7C186BE7-0B4E-4BD7-92EC-41DB3DABBE2A}" srcOrd="2" destOrd="0" parTransId="{C6846386-2999-4FA2-A99E-4A3F563EBFCB}" sibTransId="{F899FD79-3348-4824-860B-AD2037415F88}"/>
    <dgm:cxn modelId="{821938BF-4211-42AC-BCA7-726FEA446955}" srcId="{9B9AFFFA-6B2E-44D8-A4F0-9760D7F91DF7}" destId="{103D0460-3D3C-4CA5-8BD8-D915E48A4AE0}" srcOrd="6" destOrd="0" parTransId="{A1338538-A0E6-490C-B22B-08A620CC193D}" sibTransId="{AE3A8329-91E2-48E2-AEC8-12D74A9C1E4F}"/>
    <dgm:cxn modelId="{E83712CC-945B-4357-A3C4-1D5171DF4074}" type="presOf" srcId="{60B374D8-C1D7-49BE-85B6-CC4DC272FF7E}" destId="{330BEC7C-2516-4283-9196-9C7011225299}" srcOrd="0" destOrd="4" presId="urn:microsoft.com/office/officeart/2005/8/layout/vList5"/>
    <dgm:cxn modelId="{72E24ED4-4064-4B98-98D2-E1C95F37C67E}" type="presOf" srcId="{9272C8D0-53FC-4B2F-8EF9-546524504DB9}" destId="{29B918A3-9B24-458A-B368-C5C0C2D89B3F}" srcOrd="0" destOrd="0" presId="urn:microsoft.com/office/officeart/2005/8/layout/vList5"/>
    <dgm:cxn modelId="{05803BD9-AD03-4744-AC35-F9938FD5D8CE}" srcId="{9B9AFFFA-6B2E-44D8-A4F0-9760D7F91DF7}" destId="{D148599F-261A-46D5-AF0B-354A1C659EB4}" srcOrd="0" destOrd="0" parTransId="{82B26CFA-5DD1-491D-9E53-1CB1C6E10E1C}" sibTransId="{A006455F-C794-48BD-830D-9B202BED7125}"/>
    <dgm:cxn modelId="{E6994DEB-85F0-4BD2-90F5-1DB5E2DADD77}" type="presOf" srcId="{79B5E3ED-1D5E-4939-BA29-8D44CE75DAD9}" destId="{330BEC7C-2516-4283-9196-9C7011225299}" srcOrd="0" destOrd="6" presId="urn:microsoft.com/office/officeart/2005/8/layout/vList5"/>
    <dgm:cxn modelId="{29E72615-96A7-431F-B625-572B4EC8BE56}" type="presParOf" srcId="{29B918A3-9B24-458A-B368-C5C0C2D89B3F}" destId="{E4C84590-DF98-4822-BD6E-76FA4F2A160B}" srcOrd="0" destOrd="0" presId="urn:microsoft.com/office/officeart/2005/8/layout/vList5"/>
    <dgm:cxn modelId="{E136D3BD-3606-4FC2-9EF0-0C8AC714D90D}" type="presParOf" srcId="{E4C84590-DF98-4822-BD6E-76FA4F2A160B}" destId="{8139D030-6177-4597-9B60-A27AB9C1C635}" srcOrd="0" destOrd="0" presId="urn:microsoft.com/office/officeart/2005/8/layout/vList5"/>
    <dgm:cxn modelId="{0CB6F30C-B0BB-4048-89F8-952716F6BF50}" type="presParOf" srcId="{E4C84590-DF98-4822-BD6E-76FA4F2A160B}" destId="{330BEC7C-2516-4283-9196-9C701122529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66981C-156E-43ED-8F68-83A9E9EDE4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8F5EA6-09D0-4A89-A429-24A482656DB2}" type="pres">
      <dgm:prSet presAssocID="{D766981C-156E-43ED-8F68-83A9E9EDE4F8}" presName="linear" presStyleCnt="0">
        <dgm:presLayoutVars>
          <dgm:animLvl val="lvl"/>
          <dgm:resizeHandles val="exact"/>
        </dgm:presLayoutVars>
      </dgm:prSet>
      <dgm:spPr/>
    </dgm:pt>
  </dgm:ptLst>
  <dgm:cxnLst>
    <dgm:cxn modelId="{1B87217B-3882-4752-AC69-D4DD3494503E}" type="presOf" srcId="{D766981C-156E-43ED-8F68-83A9E9EDE4F8}" destId="{828F5EA6-09D0-4A89-A429-24A482656DB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D227DC-F1FF-426A-A76B-6EBEA386BE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095E2DA-847D-46E5-940E-ACB7EB58904A}">
      <dgm:prSet/>
      <dgm:spPr>
        <a:solidFill>
          <a:srgbClr val="0D9992"/>
        </a:solidFill>
      </dgm:spPr>
      <dgm:t>
        <a:bodyPr/>
        <a:lstStyle/>
        <a:p>
          <a:r>
            <a:rPr lang="en-US" dirty="0"/>
            <a:t>Keep providers and public health partners up-to-date on the latest immunization information and </a:t>
          </a:r>
          <a:r>
            <a:rPr lang="en-US" b="1" dirty="0"/>
            <a:t>assist</a:t>
          </a:r>
          <a:r>
            <a:rPr lang="en-US" dirty="0"/>
            <a:t> vaccine advocates in their educational efforts.</a:t>
          </a:r>
        </a:p>
      </dgm:t>
    </dgm:pt>
    <dgm:pt modelId="{331C7A46-4BDC-490F-B432-F4A3B5F79D55}" type="parTrans" cxnId="{5C697673-5702-4061-A70F-A62A797AD399}">
      <dgm:prSet/>
      <dgm:spPr/>
      <dgm:t>
        <a:bodyPr/>
        <a:lstStyle/>
        <a:p>
          <a:endParaRPr lang="en-US"/>
        </a:p>
      </dgm:t>
    </dgm:pt>
    <dgm:pt modelId="{D8A4E473-3D4B-4CEA-88A6-EFA66B310FC7}" type="sibTrans" cxnId="{5C697673-5702-4061-A70F-A62A797AD399}">
      <dgm:prSet/>
      <dgm:spPr/>
      <dgm:t>
        <a:bodyPr/>
        <a:lstStyle/>
        <a:p>
          <a:endParaRPr lang="en-US"/>
        </a:p>
      </dgm:t>
    </dgm:pt>
    <dgm:pt modelId="{CE238857-C18B-4530-8B7D-31BC4BEE6D9D}" type="pres">
      <dgm:prSet presAssocID="{DBD227DC-F1FF-426A-A76B-6EBEA386BE13}" presName="linear" presStyleCnt="0">
        <dgm:presLayoutVars>
          <dgm:animLvl val="lvl"/>
          <dgm:resizeHandles val="exact"/>
        </dgm:presLayoutVars>
      </dgm:prSet>
      <dgm:spPr/>
    </dgm:pt>
    <dgm:pt modelId="{7812CF3B-3C7C-439E-92F2-49605753BB01}" type="pres">
      <dgm:prSet presAssocID="{3095E2DA-847D-46E5-940E-ACB7EB58904A}" presName="parentText" presStyleLbl="node1" presStyleIdx="0" presStyleCnt="1">
        <dgm:presLayoutVars>
          <dgm:chMax val="0"/>
          <dgm:bulletEnabled val="1"/>
        </dgm:presLayoutVars>
      </dgm:prSet>
      <dgm:spPr/>
    </dgm:pt>
  </dgm:ptLst>
  <dgm:cxnLst>
    <dgm:cxn modelId="{4003EE32-CFEF-4BF4-956A-894F3D350900}" type="presOf" srcId="{3095E2DA-847D-46E5-940E-ACB7EB58904A}" destId="{7812CF3B-3C7C-439E-92F2-49605753BB01}" srcOrd="0" destOrd="0" presId="urn:microsoft.com/office/officeart/2005/8/layout/vList2"/>
    <dgm:cxn modelId="{A3C15169-24D0-4D50-825E-FCD3671E701E}" type="presOf" srcId="{DBD227DC-F1FF-426A-A76B-6EBEA386BE13}" destId="{CE238857-C18B-4530-8B7D-31BC4BEE6D9D}" srcOrd="0" destOrd="0" presId="urn:microsoft.com/office/officeart/2005/8/layout/vList2"/>
    <dgm:cxn modelId="{5C697673-5702-4061-A70F-A62A797AD399}" srcId="{DBD227DC-F1FF-426A-A76B-6EBEA386BE13}" destId="{3095E2DA-847D-46E5-940E-ACB7EB58904A}" srcOrd="0" destOrd="0" parTransId="{331C7A46-4BDC-490F-B432-F4A3B5F79D55}" sibTransId="{D8A4E473-3D4B-4CEA-88A6-EFA66B310FC7}"/>
    <dgm:cxn modelId="{1F1A1E54-A0EF-46BA-8700-A82B0703516A}" type="presParOf" srcId="{CE238857-C18B-4530-8B7D-31BC4BEE6D9D}" destId="{7812CF3B-3C7C-439E-92F2-49605753BB01}"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295E81A-20E4-4F45-B857-052A939A46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DCE353-2E65-4366-8E52-BB4883C588F2}" type="pres">
      <dgm:prSet presAssocID="{1295E81A-20E4-4F45-B857-052A939A465E}" presName="linear" presStyleCnt="0">
        <dgm:presLayoutVars>
          <dgm:animLvl val="lvl"/>
          <dgm:resizeHandles val="exact"/>
        </dgm:presLayoutVars>
      </dgm:prSet>
      <dgm:spPr/>
    </dgm:pt>
  </dgm:ptLst>
  <dgm:cxnLst>
    <dgm:cxn modelId="{FBB49CFC-4231-4862-8B8D-87B9002D5967}" type="presOf" srcId="{1295E81A-20E4-4F45-B857-052A939A465E}" destId="{11DCE353-2E65-4366-8E52-BB4883C588F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9613B5F-1C0D-43D9-8AFA-C2604C6E64E5}" type="doc">
      <dgm:prSet loTypeId="urn:microsoft.com/office/officeart/2005/8/layout/pList2" loCatId="list" qsTypeId="urn:microsoft.com/office/officeart/2005/8/quickstyle/simple1" qsCatId="simple" csTypeId="urn:microsoft.com/office/officeart/2005/8/colors/accent1_2" csCatId="accent1" phldr="1"/>
      <dgm:spPr/>
    </dgm:pt>
    <dgm:pt modelId="{281E8125-00B8-47A3-8211-CC128C6079B5}" type="pres">
      <dgm:prSet presAssocID="{69613B5F-1C0D-43D9-8AFA-C2604C6E64E5}" presName="Name0" presStyleCnt="0">
        <dgm:presLayoutVars>
          <dgm:dir/>
          <dgm:resizeHandles val="exact"/>
        </dgm:presLayoutVars>
      </dgm:prSet>
      <dgm:spPr/>
    </dgm:pt>
  </dgm:ptLst>
  <dgm:cxnLst>
    <dgm:cxn modelId="{989414CB-EA1D-4669-AF27-CB47E6D9525B}" type="presOf" srcId="{69613B5F-1C0D-43D9-8AFA-C2604C6E64E5}" destId="{281E8125-00B8-47A3-8211-CC128C6079B5}" srcOrd="0"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C759622-7F80-45D1-A922-373D891840B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D4B1A19-F03E-4DC2-AD32-9E3545F0FD32}">
      <dgm:prSet phldrT="[Text]"/>
      <dgm:spPr>
        <a:solidFill>
          <a:srgbClr val="BC249C"/>
        </a:solidFill>
        <a:ln>
          <a:solidFill>
            <a:schemeClr val="accent1"/>
          </a:solidFill>
        </a:ln>
      </dgm:spPr>
      <dgm:t>
        <a:bodyPr/>
        <a:lstStyle/>
        <a:p>
          <a:r>
            <a:rPr lang="en-US" b="1" i="1" dirty="0"/>
            <a:t>Immunization Resources for Parents and Parents-to-Be </a:t>
          </a:r>
          <a:r>
            <a:rPr lang="en-US" b="1" dirty="0"/>
            <a:t>(English and Spanish) and </a:t>
          </a:r>
          <a:r>
            <a:rPr lang="en-US" b="1" i="1" dirty="0"/>
            <a:t>Vaccines 101: Information for WIC Staff </a:t>
          </a:r>
          <a:r>
            <a:rPr lang="en-US" b="1" dirty="0"/>
            <a:t>(Available for </a:t>
          </a:r>
          <a:r>
            <a:rPr lang="en-US" b="0" dirty="0"/>
            <a:t>download in Resources section of Vaccinate Your Family website).</a:t>
          </a:r>
        </a:p>
      </dgm:t>
    </dgm:pt>
    <dgm:pt modelId="{497647B6-25DA-4952-8BF7-A257E183C038}" type="parTrans" cxnId="{6E8FEAC7-30E9-442A-BEF9-8C62F6DDEEED}">
      <dgm:prSet/>
      <dgm:spPr/>
      <dgm:t>
        <a:bodyPr/>
        <a:lstStyle/>
        <a:p>
          <a:endParaRPr lang="en-US"/>
        </a:p>
      </dgm:t>
    </dgm:pt>
    <dgm:pt modelId="{D550705E-D48B-457B-9A7C-999AADF89833}" type="sibTrans" cxnId="{6E8FEAC7-30E9-442A-BEF9-8C62F6DDEEED}">
      <dgm:prSet/>
      <dgm:spPr/>
      <dgm:t>
        <a:bodyPr/>
        <a:lstStyle/>
        <a:p>
          <a:endParaRPr lang="en-US"/>
        </a:p>
      </dgm:t>
    </dgm:pt>
    <dgm:pt modelId="{F630DCD8-3D8D-4EC5-955F-D7C13CB243EF}">
      <dgm:prSet/>
      <dgm:spPr>
        <a:solidFill>
          <a:srgbClr val="47617D"/>
        </a:solidFill>
      </dgm:spPr>
      <dgm:t>
        <a:bodyPr/>
        <a:lstStyle/>
        <a:p>
          <a:r>
            <a:rPr lang="en-US" b="1" dirty="0"/>
            <a:t>Vaccination lesson (English and Spanish) to educate WIC participants (pregnant women and mothers of children through 5 y.o.) on WICHealth.org.</a:t>
          </a:r>
          <a:endParaRPr lang="en-US" dirty="0"/>
        </a:p>
      </dgm:t>
    </dgm:pt>
    <dgm:pt modelId="{ACCE59E4-9866-4138-8A8B-D15E8FACF701}" type="parTrans" cxnId="{581CE272-2D0B-4886-A99B-910ABB012FD8}">
      <dgm:prSet/>
      <dgm:spPr/>
      <dgm:t>
        <a:bodyPr/>
        <a:lstStyle/>
        <a:p>
          <a:endParaRPr lang="en-US"/>
        </a:p>
      </dgm:t>
    </dgm:pt>
    <dgm:pt modelId="{17BC0E01-D9B1-4298-84E6-8AD460D8A9C7}" type="sibTrans" cxnId="{581CE272-2D0B-4886-A99B-910ABB012FD8}">
      <dgm:prSet/>
      <dgm:spPr/>
      <dgm:t>
        <a:bodyPr/>
        <a:lstStyle/>
        <a:p>
          <a:endParaRPr lang="en-US"/>
        </a:p>
      </dgm:t>
    </dgm:pt>
    <dgm:pt modelId="{8B3C4BF6-FC32-44AE-9371-37BA631650F9}">
      <dgm:prSet/>
      <dgm:spPr>
        <a:solidFill>
          <a:srgbClr val="00B0F0"/>
        </a:solidFill>
      </dgm:spPr>
      <dgm:t>
        <a:bodyPr/>
        <a:lstStyle/>
        <a:p>
          <a:r>
            <a:rPr lang="en-US" b="1" dirty="0"/>
            <a:t>Annual Immunization Webinar for WIC Staff (Archived webinar available to view in Resources section of Vaccinate Your Family website)</a:t>
          </a:r>
          <a:endParaRPr lang="en-US" dirty="0"/>
        </a:p>
      </dgm:t>
    </dgm:pt>
    <dgm:pt modelId="{ECE8DFF7-54A7-4FB1-8FFC-57EC7A21F826}" type="sibTrans" cxnId="{E067290D-A14A-4614-953C-709C2EA1D9CB}">
      <dgm:prSet/>
      <dgm:spPr/>
      <dgm:t>
        <a:bodyPr/>
        <a:lstStyle/>
        <a:p>
          <a:endParaRPr lang="en-US"/>
        </a:p>
      </dgm:t>
    </dgm:pt>
    <dgm:pt modelId="{F6A77F0B-21AB-4A93-8CC9-A04553122B63}" type="parTrans" cxnId="{E067290D-A14A-4614-953C-709C2EA1D9CB}">
      <dgm:prSet/>
      <dgm:spPr/>
      <dgm:t>
        <a:bodyPr/>
        <a:lstStyle/>
        <a:p>
          <a:endParaRPr lang="en-US"/>
        </a:p>
      </dgm:t>
    </dgm:pt>
    <dgm:pt modelId="{E750E330-1119-4B50-BA0F-6D1FC4076E4F}">
      <dgm:prSet/>
      <dgm:spPr/>
      <dgm:t>
        <a:bodyPr/>
        <a:lstStyle/>
        <a:p>
          <a:r>
            <a:rPr lang="en-US" dirty="0"/>
            <a:t>Vaccinateyourfamily.org/vaccine-resources/</a:t>
          </a:r>
        </a:p>
      </dgm:t>
    </dgm:pt>
    <dgm:pt modelId="{E7D7E595-F30C-4898-AD9E-411A59A5D3A0}" type="parTrans" cxnId="{30531D32-0128-468D-85F3-98F991440551}">
      <dgm:prSet/>
      <dgm:spPr/>
      <dgm:t>
        <a:bodyPr/>
        <a:lstStyle/>
        <a:p>
          <a:endParaRPr lang="en-US"/>
        </a:p>
      </dgm:t>
    </dgm:pt>
    <dgm:pt modelId="{856751AA-8F52-4718-916B-2D328E682DAF}" type="sibTrans" cxnId="{30531D32-0128-468D-85F3-98F991440551}">
      <dgm:prSet/>
      <dgm:spPr/>
      <dgm:t>
        <a:bodyPr/>
        <a:lstStyle/>
        <a:p>
          <a:endParaRPr lang="en-US"/>
        </a:p>
      </dgm:t>
    </dgm:pt>
    <dgm:pt modelId="{8533D974-79CE-486D-8895-AF141AADB391}">
      <dgm:prSet phldrT="[Text]"/>
      <dgm:spPr>
        <a:solidFill>
          <a:srgbClr val="BC249C"/>
        </a:solidFill>
        <a:ln>
          <a:solidFill>
            <a:schemeClr val="accent1"/>
          </a:solidFill>
        </a:ln>
      </dgm:spPr>
      <dgm:t>
        <a:bodyPr/>
        <a:lstStyle/>
        <a:p>
          <a:r>
            <a:rPr lang="en-US" b="0" dirty="0"/>
            <a:t>Vaccinateyourfamily.org/vaccine-resources/ </a:t>
          </a:r>
        </a:p>
        <a:p>
          <a:r>
            <a:rPr lang="en-US" b="1" dirty="0"/>
            <a:t>	</a:t>
          </a:r>
          <a:endParaRPr lang="en-US" dirty="0"/>
        </a:p>
      </dgm:t>
    </dgm:pt>
    <dgm:pt modelId="{99C49FED-D17B-4BE8-8FAD-E1A8008F3193}" type="parTrans" cxnId="{B691F428-1A06-43AB-8CC8-13F8566ED7D4}">
      <dgm:prSet/>
      <dgm:spPr/>
      <dgm:t>
        <a:bodyPr/>
        <a:lstStyle/>
        <a:p>
          <a:endParaRPr lang="en-US"/>
        </a:p>
      </dgm:t>
    </dgm:pt>
    <dgm:pt modelId="{F1527D77-3037-4144-BD09-068F1BFE1B8A}" type="sibTrans" cxnId="{B691F428-1A06-43AB-8CC8-13F8566ED7D4}">
      <dgm:prSet/>
      <dgm:spPr/>
      <dgm:t>
        <a:bodyPr/>
        <a:lstStyle/>
        <a:p>
          <a:endParaRPr lang="en-US"/>
        </a:p>
      </dgm:t>
    </dgm:pt>
    <dgm:pt modelId="{07DAA182-FBFD-4B79-8939-0304B6A96BE8}">
      <dgm:prSet/>
      <dgm:spPr>
        <a:solidFill>
          <a:srgbClr val="47617D"/>
        </a:solidFill>
      </dgm:spPr>
      <dgm:t>
        <a:bodyPr/>
        <a:lstStyle/>
        <a:p>
          <a:r>
            <a:rPr lang="en-US" dirty="0"/>
            <a:t>Launched in March 2020</a:t>
          </a:r>
        </a:p>
      </dgm:t>
    </dgm:pt>
    <dgm:pt modelId="{86B0C34C-E95B-4382-B65D-7E96CC37BC12}" type="parTrans" cxnId="{D68D0BEE-E880-498A-9834-B59F74606E7F}">
      <dgm:prSet/>
      <dgm:spPr/>
      <dgm:t>
        <a:bodyPr/>
        <a:lstStyle/>
        <a:p>
          <a:endParaRPr lang="en-US"/>
        </a:p>
      </dgm:t>
    </dgm:pt>
    <dgm:pt modelId="{B4D80816-0D48-4F8A-B392-051C26DBF963}" type="sibTrans" cxnId="{D68D0BEE-E880-498A-9834-B59F74606E7F}">
      <dgm:prSet/>
      <dgm:spPr/>
      <dgm:t>
        <a:bodyPr/>
        <a:lstStyle/>
        <a:p>
          <a:endParaRPr lang="en-US"/>
        </a:p>
      </dgm:t>
    </dgm:pt>
    <dgm:pt modelId="{29041CFA-A1F3-4657-9174-9649BCE66C86}">
      <dgm:prSet/>
      <dgm:spPr>
        <a:solidFill>
          <a:srgbClr val="47617D"/>
        </a:solidFill>
      </dgm:spPr>
      <dgm:t>
        <a:bodyPr/>
        <a:lstStyle/>
        <a:p>
          <a:r>
            <a:rPr lang="en-US" dirty="0"/>
            <a:t>Contact Jennifer Zavolinsky at VYF if you are interested  in having this vaccine lesson available for your state’s WIC participants </a:t>
          </a:r>
        </a:p>
      </dgm:t>
    </dgm:pt>
    <dgm:pt modelId="{CDBDC2F6-66BD-42CC-B4FF-8B1EC9B198D9}" type="parTrans" cxnId="{975FDC9B-4D33-4480-8656-0A7358B1EA30}">
      <dgm:prSet/>
      <dgm:spPr/>
      <dgm:t>
        <a:bodyPr/>
        <a:lstStyle/>
        <a:p>
          <a:endParaRPr lang="en-US"/>
        </a:p>
      </dgm:t>
    </dgm:pt>
    <dgm:pt modelId="{B22CE71C-8061-4613-9D7F-8A32AA634484}" type="sibTrans" cxnId="{975FDC9B-4D33-4480-8656-0A7358B1EA30}">
      <dgm:prSet/>
      <dgm:spPr/>
      <dgm:t>
        <a:bodyPr/>
        <a:lstStyle/>
        <a:p>
          <a:endParaRPr lang="en-US"/>
        </a:p>
      </dgm:t>
    </dgm:pt>
    <dgm:pt modelId="{23BEB0C6-2FA7-4E7F-B80C-9FE579C8904B}">
      <dgm:prSet/>
      <dgm:spPr>
        <a:solidFill>
          <a:srgbClr val="47617D"/>
        </a:solidFill>
      </dgm:spPr>
      <dgm:t>
        <a:bodyPr/>
        <a:lstStyle/>
        <a:p>
          <a:r>
            <a:rPr lang="en-US" dirty="0"/>
            <a:t>Through August 31 – 4,583 lessons have been completed (3,848 English; 176 Spanish)</a:t>
          </a:r>
        </a:p>
      </dgm:t>
    </dgm:pt>
    <dgm:pt modelId="{7ADC071F-8953-419B-9529-9BB36B2CDB9E}" type="parTrans" cxnId="{38954EBF-4067-4679-8BDC-9712E2EFDD9B}">
      <dgm:prSet/>
      <dgm:spPr/>
      <dgm:t>
        <a:bodyPr/>
        <a:lstStyle/>
        <a:p>
          <a:endParaRPr lang="en-US"/>
        </a:p>
      </dgm:t>
    </dgm:pt>
    <dgm:pt modelId="{4BEDB899-2B45-4E58-8C40-D6FD24886001}" type="sibTrans" cxnId="{38954EBF-4067-4679-8BDC-9712E2EFDD9B}">
      <dgm:prSet/>
      <dgm:spPr/>
      <dgm:t>
        <a:bodyPr/>
        <a:lstStyle/>
        <a:p>
          <a:endParaRPr lang="en-US"/>
        </a:p>
      </dgm:t>
    </dgm:pt>
    <dgm:pt modelId="{55F4A307-C19B-4295-AA1E-4D16A9D0E681}" type="pres">
      <dgm:prSet presAssocID="{6C759622-7F80-45D1-A922-373D891840B9}" presName="linear" presStyleCnt="0">
        <dgm:presLayoutVars>
          <dgm:dir/>
          <dgm:resizeHandles val="exact"/>
        </dgm:presLayoutVars>
      </dgm:prSet>
      <dgm:spPr/>
    </dgm:pt>
    <dgm:pt modelId="{254735CD-FC2F-4E33-9B69-59DCAD1A5397}" type="pres">
      <dgm:prSet presAssocID="{8B3C4BF6-FC32-44AE-9371-37BA631650F9}" presName="comp" presStyleCnt="0"/>
      <dgm:spPr/>
    </dgm:pt>
    <dgm:pt modelId="{16ACA349-18FC-43CC-95CE-E48FB306A9AF}" type="pres">
      <dgm:prSet presAssocID="{8B3C4BF6-FC32-44AE-9371-37BA631650F9}" presName="box" presStyleLbl="node1" presStyleIdx="0" presStyleCnt="3" custLinFactNeighborX="16662" custLinFactNeighborY="-2042"/>
      <dgm:spPr/>
    </dgm:pt>
    <dgm:pt modelId="{044DDA11-2800-48E6-BF83-DB96066CA915}" type="pres">
      <dgm:prSet presAssocID="{8B3C4BF6-FC32-44AE-9371-37BA631650F9}"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dgm:spPr>
    </dgm:pt>
    <dgm:pt modelId="{F09DB1ED-FE03-41A8-811E-66B573172F03}" type="pres">
      <dgm:prSet presAssocID="{8B3C4BF6-FC32-44AE-9371-37BA631650F9}" presName="text" presStyleLbl="node1" presStyleIdx="0" presStyleCnt="3">
        <dgm:presLayoutVars>
          <dgm:bulletEnabled val="1"/>
        </dgm:presLayoutVars>
      </dgm:prSet>
      <dgm:spPr/>
    </dgm:pt>
    <dgm:pt modelId="{5DDBA48C-5311-4BCF-A8B1-C65F795326B8}" type="pres">
      <dgm:prSet presAssocID="{ECE8DFF7-54A7-4FB1-8FFC-57EC7A21F826}" presName="spacer" presStyleCnt="0"/>
      <dgm:spPr/>
    </dgm:pt>
    <dgm:pt modelId="{99A78DBA-F1A0-4715-8134-BEF7CEA60972}" type="pres">
      <dgm:prSet presAssocID="{1D4B1A19-F03E-4DC2-AD32-9E3545F0FD32}" presName="comp" presStyleCnt="0"/>
      <dgm:spPr/>
    </dgm:pt>
    <dgm:pt modelId="{786D7929-E54D-46DA-BB13-8B5D8C5EFB8A}" type="pres">
      <dgm:prSet presAssocID="{1D4B1A19-F03E-4DC2-AD32-9E3545F0FD32}" presName="box" presStyleLbl="node1" presStyleIdx="1" presStyleCnt="3"/>
      <dgm:spPr/>
    </dgm:pt>
    <dgm:pt modelId="{D812102E-9649-4B3A-A670-3466D19DF6D5}" type="pres">
      <dgm:prSet presAssocID="{1D4B1A19-F03E-4DC2-AD32-9E3545F0FD32}"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dgm:spPr>
    </dgm:pt>
    <dgm:pt modelId="{2770718C-D5C0-47B4-8DEA-0B71D254B0BD}" type="pres">
      <dgm:prSet presAssocID="{1D4B1A19-F03E-4DC2-AD32-9E3545F0FD32}" presName="text" presStyleLbl="node1" presStyleIdx="1" presStyleCnt="3">
        <dgm:presLayoutVars>
          <dgm:bulletEnabled val="1"/>
        </dgm:presLayoutVars>
      </dgm:prSet>
      <dgm:spPr/>
    </dgm:pt>
    <dgm:pt modelId="{97216857-8525-4994-BD0C-492C85309E2D}" type="pres">
      <dgm:prSet presAssocID="{D550705E-D48B-457B-9A7C-999AADF89833}" presName="spacer" presStyleCnt="0"/>
      <dgm:spPr/>
    </dgm:pt>
    <dgm:pt modelId="{6C58C2FE-DD9B-4FB4-9AC4-5CAA77F8D433}" type="pres">
      <dgm:prSet presAssocID="{F630DCD8-3D8D-4EC5-955F-D7C13CB243EF}" presName="comp" presStyleCnt="0"/>
      <dgm:spPr/>
    </dgm:pt>
    <dgm:pt modelId="{9E7ABD5A-6C65-4667-8A03-0EB6EA3A1632}" type="pres">
      <dgm:prSet presAssocID="{F630DCD8-3D8D-4EC5-955F-D7C13CB243EF}" presName="box" presStyleLbl="node1" presStyleIdx="2" presStyleCnt="3" custLinFactY="21986" custLinFactNeighborX="-775" custLinFactNeighborY="100000"/>
      <dgm:spPr/>
    </dgm:pt>
    <dgm:pt modelId="{2A385C79-8972-4CE7-B7F9-5FF9AF395799}" type="pres">
      <dgm:prSet presAssocID="{F630DCD8-3D8D-4EC5-955F-D7C13CB243EF}" presName="img" presStyleLbl="fgImgPlace1" presStyleIdx="2" presStyleCnt="3" custLinFactNeighborX="-2368" custLinFactNeighborY="-195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pt>
    <dgm:pt modelId="{8E5FA7B6-F264-4A74-BFB2-AC96B7569739}" type="pres">
      <dgm:prSet presAssocID="{F630DCD8-3D8D-4EC5-955F-D7C13CB243EF}" presName="text" presStyleLbl="node1" presStyleIdx="2" presStyleCnt="3">
        <dgm:presLayoutVars>
          <dgm:bulletEnabled val="1"/>
        </dgm:presLayoutVars>
      </dgm:prSet>
      <dgm:spPr/>
    </dgm:pt>
  </dgm:ptLst>
  <dgm:cxnLst>
    <dgm:cxn modelId="{E067290D-A14A-4614-953C-709C2EA1D9CB}" srcId="{6C759622-7F80-45D1-A922-373D891840B9}" destId="{8B3C4BF6-FC32-44AE-9371-37BA631650F9}" srcOrd="0" destOrd="0" parTransId="{F6A77F0B-21AB-4A93-8CC9-A04553122B63}" sibTransId="{ECE8DFF7-54A7-4FB1-8FFC-57EC7A21F826}"/>
    <dgm:cxn modelId="{9846AF1C-77A1-4AD7-A0F6-072BF75F0C00}" type="presOf" srcId="{F630DCD8-3D8D-4EC5-955F-D7C13CB243EF}" destId="{9E7ABD5A-6C65-4667-8A03-0EB6EA3A1632}" srcOrd="0" destOrd="0" presId="urn:microsoft.com/office/officeart/2005/8/layout/vList4"/>
    <dgm:cxn modelId="{C9026827-0656-479A-BCC5-F335D88D7B8A}" type="presOf" srcId="{07DAA182-FBFD-4B79-8939-0304B6A96BE8}" destId="{8E5FA7B6-F264-4A74-BFB2-AC96B7569739}" srcOrd="1" destOrd="1" presId="urn:microsoft.com/office/officeart/2005/8/layout/vList4"/>
    <dgm:cxn modelId="{B691F428-1A06-43AB-8CC8-13F8566ED7D4}" srcId="{1D4B1A19-F03E-4DC2-AD32-9E3545F0FD32}" destId="{8533D974-79CE-486D-8895-AF141AADB391}" srcOrd="0" destOrd="0" parTransId="{99C49FED-D17B-4BE8-8FAD-E1A8008F3193}" sibTransId="{F1527D77-3037-4144-BD09-068F1BFE1B8A}"/>
    <dgm:cxn modelId="{30531D32-0128-468D-85F3-98F991440551}" srcId="{8B3C4BF6-FC32-44AE-9371-37BA631650F9}" destId="{E750E330-1119-4B50-BA0F-6D1FC4076E4F}" srcOrd="0" destOrd="0" parTransId="{E7D7E595-F30C-4898-AD9E-411A59A5D3A0}" sibTransId="{856751AA-8F52-4718-916B-2D328E682DAF}"/>
    <dgm:cxn modelId="{A6F67242-7939-44C8-9E98-2EAE9FD6BE9F}" type="presOf" srcId="{E750E330-1119-4B50-BA0F-6D1FC4076E4F}" destId="{F09DB1ED-FE03-41A8-811E-66B573172F03}" srcOrd="1" destOrd="1" presId="urn:microsoft.com/office/officeart/2005/8/layout/vList4"/>
    <dgm:cxn modelId="{5314C56A-AE09-43A8-A736-3E477660D8AB}" type="presOf" srcId="{29041CFA-A1F3-4657-9174-9649BCE66C86}" destId="{9E7ABD5A-6C65-4667-8A03-0EB6EA3A1632}" srcOrd="0" destOrd="3" presId="urn:microsoft.com/office/officeart/2005/8/layout/vList4"/>
    <dgm:cxn modelId="{581CE272-2D0B-4886-A99B-910ABB012FD8}" srcId="{6C759622-7F80-45D1-A922-373D891840B9}" destId="{F630DCD8-3D8D-4EC5-955F-D7C13CB243EF}" srcOrd="2" destOrd="0" parTransId="{ACCE59E4-9866-4138-8A8B-D15E8FACF701}" sibTransId="{17BC0E01-D9B1-4298-84E6-8AD460D8A9C7}"/>
    <dgm:cxn modelId="{F50C4356-1CF1-46CC-BBD3-7B4F30EE0CE0}" type="presOf" srcId="{6C759622-7F80-45D1-A922-373D891840B9}" destId="{55F4A307-C19B-4295-AA1E-4D16A9D0E681}" srcOrd="0" destOrd="0" presId="urn:microsoft.com/office/officeart/2005/8/layout/vList4"/>
    <dgm:cxn modelId="{4F07AF77-E0C9-4F11-8004-5EF9673C1E06}" type="presOf" srcId="{E750E330-1119-4B50-BA0F-6D1FC4076E4F}" destId="{16ACA349-18FC-43CC-95CE-E48FB306A9AF}" srcOrd="0" destOrd="1" presId="urn:microsoft.com/office/officeart/2005/8/layout/vList4"/>
    <dgm:cxn modelId="{988BD883-CDEC-436A-AC3D-48214259E121}" type="presOf" srcId="{1D4B1A19-F03E-4DC2-AD32-9E3545F0FD32}" destId="{2770718C-D5C0-47B4-8DEA-0B71D254B0BD}" srcOrd="1" destOrd="0" presId="urn:microsoft.com/office/officeart/2005/8/layout/vList4"/>
    <dgm:cxn modelId="{98EEE384-B384-4C46-8568-E1290A44F60E}" type="presOf" srcId="{8B3C4BF6-FC32-44AE-9371-37BA631650F9}" destId="{16ACA349-18FC-43CC-95CE-E48FB306A9AF}" srcOrd="0" destOrd="0" presId="urn:microsoft.com/office/officeart/2005/8/layout/vList4"/>
    <dgm:cxn modelId="{76A6FD87-2FF7-478F-9B05-E0639A637E7D}" type="presOf" srcId="{8B3C4BF6-FC32-44AE-9371-37BA631650F9}" destId="{F09DB1ED-FE03-41A8-811E-66B573172F03}" srcOrd="1" destOrd="0" presId="urn:microsoft.com/office/officeart/2005/8/layout/vList4"/>
    <dgm:cxn modelId="{975FDC9B-4D33-4480-8656-0A7358B1EA30}" srcId="{F630DCD8-3D8D-4EC5-955F-D7C13CB243EF}" destId="{29041CFA-A1F3-4657-9174-9649BCE66C86}" srcOrd="2" destOrd="0" parTransId="{CDBDC2F6-66BD-42CC-B4FF-8B1EC9B198D9}" sibTransId="{B22CE71C-8061-4613-9D7F-8A32AA634484}"/>
    <dgm:cxn modelId="{BDC30BA7-3C59-42FB-B3CC-CCB098B3DDD1}" type="presOf" srcId="{1D4B1A19-F03E-4DC2-AD32-9E3545F0FD32}" destId="{786D7929-E54D-46DA-BB13-8B5D8C5EFB8A}" srcOrd="0" destOrd="0" presId="urn:microsoft.com/office/officeart/2005/8/layout/vList4"/>
    <dgm:cxn modelId="{8FF240AC-2B22-4015-B1AF-5194B61651DE}" type="presOf" srcId="{F630DCD8-3D8D-4EC5-955F-D7C13CB243EF}" destId="{8E5FA7B6-F264-4A74-BFB2-AC96B7569739}" srcOrd="1" destOrd="0" presId="urn:microsoft.com/office/officeart/2005/8/layout/vList4"/>
    <dgm:cxn modelId="{F9B1F0BA-A065-4DE5-9007-E8822275A58C}" type="presOf" srcId="{29041CFA-A1F3-4657-9174-9649BCE66C86}" destId="{8E5FA7B6-F264-4A74-BFB2-AC96B7569739}" srcOrd="1" destOrd="3" presId="urn:microsoft.com/office/officeart/2005/8/layout/vList4"/>
    <dgm:cxn modelId="{38954EBF-4067-4679-8BDC-9712E2EFDD9B}" srcId="{F630DCD8-3D8D-4EC5-955F-D7C13CB243EF}" destId="{23BEB0C6-2FA7-4E7F-B80C-9FE579C8904B}" srcOrd="1" destOrd="0" parTransId="{7ADC071F-8953-419B-9529-9BB36B2CDB9E}" sibTransId="{4BEDB899-2B45-4E58-8C40-D6FD24886001}"/>
    <dgm:cxn modelId="{5A96DDC0-9579-48FD-BFE5-FD0DFA6A3639}" type="presOf" srcId="{07DAA182-FBFD-4B79-8939-0304B6A96BE8}" destId="{9E7ABD5A-6C65-4667-8A03-0EB6EA3A1632}" srcOrd="0" destOrd="1" presId="urn:microsoft.com/office/officeart/2005/8/layout/vList4"/>
    <dgm:cxn modelId="{6E8FEAC7-30E9-442A-BEF9-8C62F6DDEEED}" srcId="{6C759622-7F80-45D1-A922-373D891840B9}" destId="{1D4B1A19-F03E-4DC2-AD32-9E3545F0FD32}" srcOrd="1" destOrd="0" parTransId="{497647B6-25DA-4952-8BF7-A257E183C038}" sibTransId="{D550705E-D48B-457B-9A7C-999AADF89833}"/>
    <dgm:cxn modelId="{8BF700CF-7287-43A2-8FF0-90CDF4FE80A5}" type="presOf" srcId="{23BEB0C6-2FA7-4E7F-B80C-9FE579C8904B}" destId="{9E7ABD5A-6C65-4667-8A03-0EB6EA3A1632}" srcOrd="0" destOrd="2" presId="urn:microsoft.com/office/officeart/2005/8/layout/vList4"/>
    <dgm:cxn modelId="{78B71CE8-6F10-4D4B-A334-B7BE563B20D3}" type="presOf" srcId="{8533D974-79CE-486D-8895-AF141AADB391}" destId="{2770718C-D5C0-47B4-8DEA-0B71D254B0BD}" srcOrd="1" destOrd="1" presId="urn:microsoft.com/office/officeart/2005/8/layout/vList4"/>
    <dgm:cxn modelId="{E56E72EA-D201-45B3-B191-750DABA91750}" type="presOf" srcId="{23BEB0C6-2FA7-4E7F-B80C-9FE579C8904B}" destId="{8E5FA7B6-F264-4A74-BFB2-AC96B7569739}" srcOrd="1" destOrd="2" presId="urn:microsoft.com/office/officeart/2005/8/layout/vList4"/>
    <dgm:cxn modelId="{D68D0BEE-E880-498A-9834-B59F74606E7F}" srcId="{F630DCD8-3D8D-4EC5-955F-D7C13CB243EF}" destId="{07DAA182-FBFD-4B79-8939-0304B6A96BE8}" srcOrd="0" destOrd="0" parTransId="{86B0C34C-E95B-4382-B65D-7E96CC37BC12}" sibTransId="{B4D80816-0D48-4F8A-B392-051C26DBF963}"/>
    <dgm:cxn modelId="{321C9FF7-1707-4F69-BDD1-07D167594E3A}" type="presOf" srcId="{8533D974-79CE-486D-8895-AF141AADB391}" destId="{786D7929-E54D-46DA-BB13-8B5D8C5EFB8A}" srcOrd="0" destOrd="1" presId="urn:microsoft.com/office/officeart/2005/8/layout/vList4"/>
    <dgm:cxn modelId="{139956C7-8CC5-49E3-A376-4B01E4BA85CD}" type="presParOf" srcId="{55F4A307-C19B-4295-AA1E-4D16A9D0E681}" destId="{254735CD-FC2F-4E33-9B69-59DCAD1A5397}" srcOrd="0" destOrd="0" presId="urn:microsoft.com/office/officeart/2005/8/layout/vList4"/>
    <dgm:cxn modelId="{1140768B-B450-44B5-A42D-5CB02A2FEA71}" type="presParOf" srcId="{254735CD-FC2F-4E33-9B69-59DCAD1A5397}" destId="{16ACA349-18FC-43CC-95CE-E48FB306A9AF}" srcOrd="0" destOrd="0" presId="urn:microsoft.com/office/officeart/2005/8/layout/vList4"/>
    <dgm:cxn modelId="{1E193A19-52DB-41FB-BD31-E7AAB9272AD0}" type="presParOf" srcId="{254735CD-FC2F-4E33-9B69-59DCAD1A5397}" destId="{044DDA11-2800-48E6-BF83-DB96066CA915}" srcOrd="1" destOrd="0" presId="urn:microsoft.com/office/officeart/2005/8/layout/vList4"/>
    <dgm:cxn modelId="{3F2A2C31-FD3F-46E5-8252-65C0DD7A81FD}" type="presParOf" srcId="{254735CD-FC2F-4E33-9B69-59DCAD1A5397}" destId="{F09DB1ED-FE03-41A8-811E-66B573172F03}" srcOrd="2" destOrd="0" presId="urn:microsoft.com/office/officeart/2005/8/layout/vList4"/>
    <dgm:cxn modelId="{57282F8F-93E2-467D-86A1-FFF4D68BC657}" type="presParOf" srcId="{55F4A307-C19B-4295-AA1E-4D16A9D0E681}" destId="{5DDBA48C-5311-4BCF-A8B1-C65F795326B8}" srcOrd="1" destOrd="0" presId="urn:microsoft.com/office/officeart/2005/8/layout/vList4"/>
    <dgm:cxn modelId="{84E7E0AA-3DD9-4F87-8CC7-C41BFBF5B7FE}" type="presParOf" srcId="{55F4A307-C19B-4295-AA1E-4D16A9D0E681}" destId="{99A78DBA-F1A0-4715-8134-BEF7CEA60972}" srcOrd="2" destOrd="0" presId="urn:microsoft.com/office/officeart/2005/8/layout/vList4"/>
    <dgm:cxn modelId="{2D6B712A-D20F-4EF7-BFBE-CC82466D080B}" type="presParOf" srcId="{99A78DBA-F1A0-4715-8134-BEF7CEA60972}" destId="{786D7929-E54D-46DA-BB13-8B5D8C5EFB8A}" srcOrd="0" destOrd="0" presId="urn:microsoft.com/office/officeart/2005/8/layout/vList4"/>
    <dgm:cxn modelId="{8A3B0633-FEB3-4DE1-B9C0-60EEB91B2DAD}" type="presParOf" srcId="{99A78DBA-F1A0-4715-8134-BEF7CEA60972}" destId="{D812102E-9649-4B3A-A670-3466D19DF6D5}" srcOrd="1" destOrd="0" presId="urn:microsoft.com/office/officeart/2005/8/layout/vList4"/>
    <dgm:cxn modelId="{6C0DC6C3-576C-42BE-8444-32E03B8E8B5F}" type="presParOf" srcId="{99A78DBA-F1A0-4715-8134-BEF7CEA60972}" destId="{2770718C-D5C0-47B4-8DEA-0B71D254B0BD}" srcOrd="2" destOrd="0" presId="urn:microsoft.com/office/officeart/2005/8/layout/vList4"/>
    <dgm:cxn modelId="{4E80F585-E969-4853-BED6-3C93DB063DF6}" type="presParOf" srcId="{55F4A307-C19B-4295-AA1E-4D16A9D0E681}" destId="{97216857-8525-4994-BD0C-492C85309E2D}" srcOrd="3" destOrd="0" presId="urn:microsoft.com/office/officeart/2005/8/layout/vList4"/>
    <dgm:cxn modelId="{D172C62B-C264-4524-BC31-4BDC0F60C0EB}" type="presParOf" srcId="{55F4A307-C19B-4295-AA1E-4D16A9D0E681}" destId="{6C58C2FE-DD9B-4FB4-9AC4-5CAA77F8D433}" srcOrd="4" destOrd="0" presId="urn:microsoft.com/office/officeart/2005/8/layout/vList4"/>
    <dgm:cxn modelId="{EA5B06D1-7E8C-42B1-850C-E5C99EA4C845}" type="presParOf" srcId="{6C58C2FE-DD9B-4FB4-9AC4-5CAA77F8D433}" destId="{9E7ABD5A-6C65-4667-8A03-0EB6EA3A1632}" srcOrd="0" destOrd="0" presId="urn:microsoft.com/office/officeart/2005/8/layout/vList4"/>
    <dgm:cxn modelId="{2B8BD1CE-3393-4BC0-9B44-917D2CC8ECD3}" type="presParOf" srcId="{6C58C2FE-DD9B-4FB4-9AC4-5CAA77F8D433}" destId="{2A385C79-8972-4CE7-B7F9-5FF9AF395799}" srcOrd="1" destOrd="0" presId="urn:microsoft.com/office/officeart/2005/8/layout/vList4"/>
    <dgm:cxn modelId="{3FE139CF-70B0-4DA0-BB50-A02A811DF42E}" type="presParOf" srcId="{6C58C2FE-DD9B-4FB4-9AC4-5CAA77F8D433}" destId="{8E5FA7B6-F264-4A74-BFB2-AC96B7569739}" srcOrd="2" destOrd="0" presId="urn:microsoft.com/office/officeart/2005/8/layout/vList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F7DAD86-BB5E-4060-AA41-3F733C6F30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92BFA0-1ED7-4899-8735-C22248DC346C}">
      <dgm:prSet/>
      <dgm:spPr>
        <a:solidFill>
          <a:srgbClr val="BC249C"/>
        </a:solidFill>
      </dgm:spPr>
      <dgm:t>
        <a:bodyPr/>
        <a:lstStyle/>
        <a:p>
          <a:r>
            <a:rPr lang="en-US" b="1" i="0" dirty="0"/>
            <a:t>Not sure what to buy? Make an easy decision. Get vaccinated during pregnancy to protect you &amp; your baby. Learn more now.</a:t>
          </a:r>
          <a:endParaRPr lang="en-US" dirty="0"/>
        </a:p>
      </dgm:t>
    </dgm:pt>
    <dgm:pt modelId="{CF86817F-A573-4C13-8201-AD9953C7D38B}" type="parTrans" cxnId="{E4BDB0AA-8984-4D47-970F-3F5EBE77C497}">
      <dgm:prSet/>
      <dgm:spPr/>
      <dgm:t>
        <a:bodyPr/>
        <a:lstStyle/>
        <a:p>
          <a:endParaRPr lang="en-US"/>
        </a:p>
      </dgm:t>
    </dgm:pt>
    <dgm:pt modelId="{3A1B2123-45E1-4EB0-B3BD-E70E914814E6}" type="sibTrans" cxnId="{E4BDB0AA-8984-4D47-970F-3F5EBE77C497}">
      <dgm:prSet/>
      <dgm:spPr/>
      <dgm:t>
        <a:bodyPr/>
        <a:lstStyle/>
        <a:p>
          <a:endParaRPr lang="en-US"/>
        </a:p>
      </dgm:t>
    </dgm:pt>
    <dgm:pt modelId="{55F11894-3083-4021-8290-AAC80263704A}">
      <dgm:prSet/>
      <dgm:spPr>
        <a:solidFill>
          <a:srgbClr val="00B0F0"/>
        </a:solidFill>
      </dgm:spPr>
      <dgm:t>
        <a:bodyPr/>
        <a:lstStyle/>
        <a:p>
          <a:r>
            <a:rPr lang="en-US" b="1" i="0" dirty="0"/>
            <a:t>TFW you can't decide on a car seat. Make an easy decision instead: Get vaccinated while pregnant to protect your new baby. Learn more.</a:t>
          </a:r>
          <a:endParaRPr lang="en-US" dirty="0"/>
        </a:p>
      </dgm:t>
    </dgm:pt>
    <dgm:pt modelId="{565B14A1-D802-40DB-9740-1764B3C8A184}" type="parTrans" cxnId="{9744EE91-34D7-4EAA-825A-326EAFCD20FE}">
      <dgm:prSet/>
      <dgm:spPr/>
      <dgm:t>
        <a:bodyPr/>
        <a:lstStyle/>
        <a:p>
          <a:endParaRPr lang="en-US"/>
        </a:p>
      </dgm:t>
    </dgm:pt>
    <dgm:pt modelId="{E515A946-EAB6-4F52-BD7F-168B9DBAB3D0}" type="sibTrans" cxnId="{9744EE91-34D7-4EAA-825A-326EAFCD20FE}">
      <dgm:prSet/>
      <dgm:spPr/>
      <dgm:t>
        <a:bodyPr/>
        <a:lstStyle/>
        <a:p>
          <a:endParaRPr lang="en-US"/>
        </a:p>
      </dgm:t>
    </dgm:pt>
    <dgm:pt modelId="{37F091C9-BBA7-4EC1-BF35-59F6668BBD25}">
      <dgm:prSet/>
      <dgm:spPr>
        <a:solidFill>
          <a:srgbClr val="BC249C"/>
        </a:solidFill>
      </dgm:spPr>
      <dgm:t>
        <a:bodyPr/>
        <a:lstStyle/>
        <a:p>
          <a:r>
            <a:rPr lang="en-US" b="1" i="0" dirty="0"/>
            <a:t>OB-GYNs and midwives agree. Vaccines during pregnancy are safe and effective for you and your baby. Learn which vaccines you need by tapping here.</a:t>
          </a:r>
          <a:endParaRPr lang="en-US" dirty="0"/>
        </a:p>
      </dgm:t>
    </dgm:pt>
    <dgm:pt modelId="{F12476BD-EBA4-4562-B072-9D3EF01CF823}" type="parTrans" cxnId="{671494D7-B970-4E50-9EDD-B50C34618EE7}">
      <dgm:prSet/>
      <dgm:spPr/>
      <dgm:t>
        <a:bodyPr/>
        <a:lstStyle/>
        <a:p>
          <a:endParaRPr lang="en-US"/>
        </a:p>
      </dgm:t>
    </dgm:pt>
    <dgm:pt modelId="{941B9581-CBAF-468C-81AA-3FAA8527E110}" type="sibTrans" cxnId="{671494D7-B970-4E50-9EDD-B50C34618EE7}">
      <dgm:prSet/>
      <dgm:spPr/>
      <dgm:t>
        <a:bodyPr/>
        <a:lstStyle/>
        <a:p>
          <a:endParaRPr lang="en-US"/>
        </a:p>
      </dgm:t>
    </dgm:pt>
    <dgm:pt modelId="{8F8FDE6A-4FEE-44FE-B9B6-640A75FFA723}">
      <dgm:prSet/>
      <dgm:spPr>
        <a:solidFill>
          <a:srgbClr val="00B0F0"/>
        </a:solidFill>
      </dgm:spPr>
      <dgm:t>
        <a:bodyPr/>
        <a:lstStyle/>
        <a:p>
          <a:r>
            <a:rPr lang="en-US" b="1" i="0" dirty="0"/>
            <a:t>DYK half of babies younger than one who get whooping cough end up in the hospital. Protect your new baby. Get the Tdap vaccine while pregnant. Learn more.  </a:t>
          </a:r>
          <a:endParaRPr lang="en-US" dirty="0"/>
        </a:p>
      </dgm:t>
    </dgm:pt>
    <dgm:pt modelId="{9C40DEE3-6107-4B7C-97A9-5DA0D1776806}" type="parTrans" cxnId="{F6F2B7E9-0B16-4675-BDC0-7AD97221C261}">
      <dgm:prSet/>
      <dgm:spPr/>
      <dgm:t>
        <a:bodyPr/>
        <a:lstStyle/>
        <a:p>
          <a:endParaRPr lang="en-US"/>
        </a:p>
      </dgm:t>
    </dgm:pt>
    <dgm:pt modelId="{3016756F-4BBE-4011-8934-096CE9FA3A25}" type="sibTrans" cxnId="{F6F2B7E9-0B16-4675-BDC0-7AD97221C261}">
      <dgm:prSet/>
      <dgm:spPr/>
      <dgm:t>
        <a:bodyPr/>
        <a:lstStyle/>
        <a:p>
          <a:endParaRPr lang="en-US"/>
        </a:p>
      </dgm:t>
    </dgm:pt>
    <dgm:pt modelId="{4D142D81-6F58-4E56-BA5C-91C8AFCBCDCC}">
      <dgm:prSet/>
      <dgm:spPr>
        <a:solidFill>
          <a:srgbClr val="00B0F0"/>
        </a:solidFill>
      </dgm:spPr>
      <dgm:t>
        <a:bodyPr/>
        <a:lstStyle/>
        <a:p>
          <a:r>
            <a:rPr lang="en-US" b="1" i="0" dirty="0"/>
            <a:t>The majority of whooping cough deaths occur in babies younger than three months. Don't let your child become a statistic. Get the Tdap vaccine during pregnancy.</a:t>
          </a:r>
          <a:endParaRPr lang="en-US" dirty="0"/>
        </a:p>
      </dgm:t>
    </dgm:pt>
    <dgm:pt modelId="{FA74B651-3943-434A-9468-2655BEE9C9EC}" type="parTrans" cxnId="{603E048F-1B41-4918-9E7A-FFFB155B079A}">
      <dgm:prSet/>
      <dgm:spPr/>
      <dgm:t>
        <a:bodyPr/>
        <a:lstStyle/>
        <a:p>
          <a:endParaRPr lang="en-US"/>
        </a:p>
      </dgm:t>
    </dgm:pt>
    <dgm:pt modelId="{4549B116-87DB-49DC-BF87-E22856789059}" type="sibTrans" cxnId="{603E048F-1B41-4918-9E7A-FFFB155B079A}">
      <dgm:prSet/>
      <dgm:spPr/>
      <dgm:t>
        <a:bodyPr/>
        <a:lstStyle/>
        <a:p>
          <a:endParaRPr lang="en-US"/>
        </a:p>
      </dgm:t>
    </dgm:pt>
    <dgm:pt modelId="{9ACDCC6A-9D7B-409A-A7C6-8A7DBC488DDF}">
      <dgm:prSet/>
      <dgm:spPr>
        <a:solidFill>
          <a:srgbClr val="BC249C"/>
        </a:solidFill>
      </dgm:spPr>
      <dgm:t>
        <a:bodyPr/>
        <a:lstStyle/>
        <a:p>
          <a:r>
            <a:rPr lang="en-US" b="1" i="0" dirty="0"/>
            <a:t>Getting the flu shot while pregnant will help protect your newborn from serious illness and being hospitalized. See how.   </a:t>
          </a:r>
          <a:endParaRPr lang="en-US" dirty="0"/>
        </a:p>
      </dgm:t>
    </dgm:pt>
    <dgm:pt modelId="{1BF27535-22F0-4339-B46D-82B75B12E798}" type="parTrans" cxnId="{EB1F7FE6-60F3-4091-A4C9-3517A76EEA64}">
      <dgm:prSet/>
      <dgm:spPr/>
      <dgm:t>
        <a:bodyPr/>
        <a:lstStyle/>
        <a:p>
          <a:endParaRPr lang="en-US"/>
        </a:p>
      </dgm:t>
    </dgm:pt>
    <dgm:pt modelId="{8F9C56B8-D3B8-434B-B913-98EEC6F94462}" type="sibTrans" cxnId="{EB1F7FE6-60F3-4091-A4C9-3517A76EEA64}">
      <dgm:prSet/>
      <dgm:spPr/>
      <dgm:t>
        <a:bodyPr/>
        <a:lstStyle/>
        <a:p>
          <a:endParaRPr lang="en-US"/>
        </a:p>
      </dgm:t>
    </dgm:pt>
    <dgm:pt modelId="{544315FF-4E17-4F01-BA12-39F4FAD06C6B}">
      <dgm:prSet/>
      <dgm:spPr>
        <a:solidFill>
          <a:srgbClr val="00B0F0"/>
        </a:solidFill>
      </dgm:spPr>
      <dgm:t>
        <a:bodyPr/>
        <a:lstStyle/>
        <a:p>
          <a:r>
            <a:rPr lang="en-US" b="1" i="0" dirty="0"/>
            <a:t>Getting vaccines while pregnant will help protect your newborn from serious illness and being hospitalized. Docs &amp; midwives agree: It's Safe! Learn More.</a:t>
          </a:r>
          <a:endParaRPr lang="en-US" dirty="0"/>
        </a:p>
      </dgm:t>
    </dgm:pt>
    <dgm:pt modelId="{3FAD419B-D2FA-4F34-BBCB-A09A39D8E13E}" type="parTrans" cxnId="{85DC969D-516C-4B0A-B567-143C75313129}">
      <dgm:prSet/>
      <dgm:spPr/>
      <dgm:t>
        <a:bodyPr/>
        <a:lstStyle/>
        <a:p>
          <a:endParaRPr lang="en-US"/>
        </a:p>
      </dgm:t>
    </dgm:pt>
    <dgm:pt modelId="{0B39A411-6CFE-4648-A53A-A46AA6409E61}" type="sibTrans" cxnId="{85DC969D-516C-4B0A-B567-143C75313129}">
      <dgm:prSet/>
      <dgm:spPr/>
      <dgm:t>
        <a:bodyPr/>
        <a:lstStyle/>
        <a:p>
          <a:endParaRPr lang="en-US"/>
        </a:p>
      </dgm:t>
    </dgm:pt>
    <dgm:pt modelId="{D34F7440-68FF-4FE9-BB08-8736AA042452}">
      <dgm:prSet/>
      <dgm:spPr>
        <a:solidFill>
          <a:srgbClr val="00B0F0"/>
        </a:solidFill>
      </dgm:spPr>
      <dgm:t>
        <a:bodyPr/>
        <a:lstStyle/>
        <a:p>
          <a:r>
            <a:rPr lang="en-US" b="1" i="0" dirty="0"/>
            <a:t>Getting the Tdap vaccine while pregnant will help protect your newborn from serious illness and being hospitalized. Learn more here. </a:t>
          </a:r>
          <a:endParaRPr lang="en-US" dirty="0"/>
        </a:p>
      </dgm:t>
    </dgm:pt>
    <dgm:pt modelId="{93096FA7-3AFD-4064-883F-098FF628171F}" type="parTrans" cxnId="{45FBE5C1-1E82-49C1-9A2D-042530BD8613}">
      <dgm:prSet/>
      <dgm:spPr/>
      <dgm:t>
        <a:bodyPr/>
        <a:lstStyle/>
        <a:p>
          <a:endParaRPr lang="en-US"/>
        </a:p>
      </dgm:t>
    </dgm:pt>
    <dgm:pt modelId="{0CD841DA-5C88-4710-8386-93E5FDC64AE0}" type="sibTrans" cxnId="{45FBE5C1-1E82-49C1-9A2D-042530BD8613}">
      <dgm:prSet/>
      <dgm:spPr/>
      <dgm:t>
        <a:bodyPr/>
        <a:lstStyle/>
        <a:p>
          <a:endParaRPr lang="en-US"/>
        </a:p>
      </dgm:t>
    </dgm:pt>
    <dgm:pt modelId="{A2ADF98B-BE61-4E42-BCFD-07F19FF96142}">
      <dgm:prSet/>
      <dgm:spPr>
        <a:solidFill>
          <a:srgbClr val="00B0F0"/>
        </a:solidFill>
      </dgm:spPr>
      <dgm:t>
        <a:bodyPr/>
        <a:lstStyle/>
        <a:p>
          <a:r>
            <a:rPr lang="en-US" b="1" i="0" dirty="0"/>
            <a:t>Those footie pajamas will look adorable on your baby during their two month appt. Find out which vaccines they will get. See the recommended vaccine schedule.</a:t>
          </a:r>
          <a:endParaRPr lang="en-US" dirty="0"/>
        </a:p>
      </dgm:t>
    </dgm:pt>
    <dgm:pt modelId="{A23CD1F5-8C50-4435-8E79-84131F85431D}" type="parTrans" cxnId="{EF3EECEA-7796-4E92-B6DE-DD49FDE6071E}">
      <dgm:prSet/>
      <dgm:spPr/>
      <dgm:t>
        <a:bodyPr/>
        <a:lstStyle/>
        <a:p>
          <a:endParaRPr lang="en-US"/>
        </a:p>
      </dgm:t>
    </dgm:pt>
    <dgm:pt modelId="{FB6F108A-0BEE-42C7-BE2A-6F268DD47E48}" type="sibTrans" cxnId="{EF3EECEA-7796-4E92-B6DE-DD49FDE6071E}">
      <dgm:prSet/>
      <dgm:spPr/>
      <dgm:t>
        <a:bodyPr/>
        <a:lstStyle/>
        <a:p>
          <a:endParaRPr lang="en-US"/>
        </a:p>
      </dgm:t>
    </dgm:pt>
    <dgm:pt modelId="{A9639D1F-F105-45C1-B61F-377FFA28BDE6}" type="pres">
      <dgm:prSet presAssocID="{EF7DAD86-BB5E-4060-AA41-3F733C6F302D}" presName="linear" presStyleCnt="0">
        <dgm:presLayoutVars>
          <dgm:animLvl val="lvl"/>
          <dgm:resizeHandles val="exact"/>
        </dgm:presLayoutVars>
      </dgm:prSet>
      <dgm:spPr/>
    </dgm:pt>
    <dgm:pt modelId="{D36AF27C-602A-4F89-BD8B-96F4BA6C9F12}" type="pres">
      <dgm:prSet presAssocID="{7F92BFA0-1ED7-4899-8735-C22248DC346C}" presName="parentText" presStyleLbl="node1" presStyleIdx="0" presStyleCnt="9">
        <dgm:presLayoutVars>
          <dgm:chMax val="0"/>
          <dgm:bulletEnabled val="1"/>
        </dgm:presLayoutVars>
      </dgm:prSet>
      <dgm:spPr/>
    </dgm:pt>
    <dgm:pt modelId="{5017DBC1-203B-4E6A-8EF1-B6F62877420E}" type="pres">
      <dgm:prSet presAssocID="{3A1B2123-45E1-4EB0-B3BD-E70E914814E6}" presName="spacer" presStyleCnt="0"/>
      <dgm:spPr/>
    </dgm:pt>
    <dgm:pt modelId="{8C92E963-31CB-45D8-AF00-AD3DC8BDD91B}" type="pres">
      <dgm:prSet presAssocID="{55F11894-3083-4021-8290-AAC80263704A}" presName="parentText" presStyleLbl="node1" presStyleIdx="1" presStyleCnt="9">
        <dgm:presLayoutVars>
          <dgm:chMax val="0"/>
          <dgm:bulletEnabled val="1"/>
        </dgm:presLayoutVars>
      </dgm:prSet>
      <dgm:spPr/>
    </dgm:pt>
    <dgm:pt modelId="{8D8EC550-06E8-424C-A5B4-ECC5CD06D460}" type="pres">
      <dgm:prSet presAssocID="{E515A946-EAB6-4F52-BD7F-168B9DBAB3D0}" presName="spacer" presStyleCnt="0"/>
      <dgm:spPr/>
    </dgm:pt>
    <dgm:pt modelId="{E793380E-58F9-47CD-87E6-55B64FE5F326}" type="pres">
      <dgm:prSet presAssocID="{37F091C9-BBA7-4EC1-BF35-59F6668BBD25}" presName="parentText" presStyleLbl="node1" presStyleIdx="2" presStyleCnt="9" custLinFactNeighborY="2">
        <dgm:presLayoutVars>
          <dgm:chMax val="0"/>
          <dgm:bulletEnabled val="1"/>
        </dgm:presLayoutVars>
      </dgm:prSet>
      <dgm:spPr/>
    </dgm:pt>
    <dgm:pt modelId="{30621D85-6E12-4C7C-9FBA-D2C4B2EE1B58}" type="pres">
      <dgm:prSet presAssocID="{941B9581-CBAF-468C-81AA-3FAA8527E110}" presName="spacer" presStyleCnt="0"/>
      <dgm:spPr/>
    </dgm:pt>
    <dgm:pt modelId="{336BE0F9-492E-4090-B724-74254966E49A}" type="pres">
      <dgm:prSet presAssocID="{8F8FDE6A-4FEE-44FE-B9B6-640A75FFA723}" presName="parentText" presStyleLbl="node1" presStyleIdx="3" presStyleCnt="9">
        <dgm:presLayoutVars>
          <dgm:chMax val="0"/>
          <dgm:bulletEnabled val="1"/>
        </dgm:presLayoutVars>
      </dgm:prSet>
      <dgm:spPr/>
    </dgm:pt>
    <dgm:pt modelId="{4B3F7797-9B68-4335-90D2-E408C6A6D5C9}" type="pres">
      <dgm:prSet presAssocID="{3016756F-4BBE-4011-8934-096CE9FA3A25}" presName="spacer" presStyleCnt="0"/>
      <dgm:spPr/>
    </dgm:pt>
    <dgm:pt modelId="{30664ACC-E651-44BD-AB0E-5E9E5E7ECBA4}" type="pres">
      <dgm:prSet presAssocID="{4D142D81-6F58-4E56-BA5C-91C8AFCBCDCC}" presName="parentText" presStyleLbl="node1" presStyleIdx="4" presStyleCnt="9" custLinFactNeighborX="285" custLinFactNeighborY="-78686">
        <dgm:presLayoutVars>
          <dgm:chMax val="0"/>
          <dgm:bulletEnabled val="1"/>
        </dgm:presLayoutVars>
      </dgm:prSet>
      <dgm:spPr/>
    </dgm:pt>
    <dgm:pt modelId="{755EA1C8-8FEF-4FD9-AC6D-63E9658B7C76}" type="pres">
      <dgm:prSet presAssocID="{4549B116-87DB-49DC-BF87-E22856789059}" presName="spacer" presStyleCnt="0"/>
      <dgm:spPr/>
    </dgm:pt>
    <dgm:pt modelId="{F47AE360-A8C9-4210-AAE7-8139911161C5}" type="pres">
      <dgm:prSet presAssocID="{9ACDCC6A-9D7B-409A-A7C6-8A7DBC488DDF}" presName="parentText" presStyleLbl="node1" presStyleIdx="5" presStyleCnt="9">
        <dgm:presLayoutVars>
          <dgm:chMax val="0"/>
          <dgm:bulletEnabled val="1"/>
        </dgm:presLayoutVars>
      </dgm:prSet>
      <dgm:spPr/>
    </dgm:pt>
    <dgm:pt modelId="{F7419902-AECC-46A0-9113-4A08DF248B09}" type="pres">
      <dgm:prSet presAssocID="{8F9C56B8-D3B8-434B-B913-98EEC6F94462}" presName="spacer" presStyleCnt="0"/>
      <dgm:spPr/>
    </dgm:pt>
    <dgm:pt modelId="{FD99D596-B128-4DDB-A704-1AFB9ECC98FC}" type="pres">
      <dgm:prSet presAssocID="{544315FF-4E17-4F01-BA12-39F4FAD06C6B}" presName="parentText" presStyleLbl="node1" presStyleIdx="6" presStyleCnt="9">
        <dgm:presLayoutVars>
          <dgm:chMax val="0"/>
          <dgm:bulletEnabled val="1"/>
        </dgm:presLayoutVars>
      </dgm:prSet>
      <dgm:spPr/>
    </dgm:pt>
    <dgm:pt modelId="{F27CB671-1EC3-46E5-8F5B-C9A833CE7295}" type="pres">
      <dgm:prSet presAssocID="{0B39A411-6CFE-4648-A53A-A46AA6409E61}" presName="spacer" presStyleCnt="0"/>
      <dgm:spPr/>
    </dgm:pt>
    <dgm:pt modelId="{36932D6F-F839-4E62-9BD3-1948B0BA04A1}" type="pres">
      <dgm:prSet presAssocID="{D34F7440-68FF-4FE9-BB08-8736AA042452}" presName="parentText" presStyleLbl="node1" presStyleIdx="7" presStyleCnt="9">
        <dgm:presLayoutVars>
          <dgm:chMax val="0"/>
          <dgm:bulletEnabled val="1"/>
        </dgm:presLayoutVars>
      </dgm:prSet>
      <dgm:spPr/>
    </dgm:pt>
    <dgm:pt modelId="{CACD7F5C-EEDB-43C1-968E-3A7D01E2C524}" type="pres">
      <dgm:prSet presAssocID="{0CD841DA-5C88-4710-8386-93E5FDC64AE0}" presName="spacer" presStyleCnt="0"/>
      <dgm:spPr/>
    </dgm:pt>
    <dgm:pt modelId="{B2D3C515-20B4-48A3-8375-6B93E1F23E21}" type="pres">
      <dgm:prSet presAssocID="{A2ADF98B-BE61-4E42-BCFD-07F19FF96142}" presName="parentText" presStyleLbl="node1" presStyleIdx="8" presStyleCnt="9">
        <dgm:presLayoutVars>
          <dgm:chMax val="0"/>
          <dgm:bulletEnabled val="1"/>
        </dgm:presLayoutVars>
      </dgm:prSet>
      <dgm:spPr/>
    </dgm:pt>
  </dgm:ptLst>
  <dgm:cxnLst>
    <dgm:cxn modelId="{FB2A1C0C-FA36-461D-BBA3-3FB1CAECFED5}" type="presOf" srcId="{EF7DAD86-BB5E-4060-AA41-3F733C6F302D}" destId="{A9639D1F-F105-45C1-B61F-377FFA28BDE6}" srcOrd="0" destOrd="0" presId="urn:microsoft.com/office/officeart/2005/8/layout/vList2"/>
    <dgm:cxn modelId="{F731EE73-B57D-4C03-9C49-AD5BFB28BB19}" type="presOf" srcId="{9ACDCC6A-9D7B-409A-A7C6-8A7DBC488DDF}" destId="{F47AE360-A8C9-4210-AAE7-8139911161C5}" srcOrd="0" destOrd="0" presId="urn:microsoft.com/office/officeart/2005/8/layout/vList2"/>
    <dgm:cxn modelId="{F3AADF7C-A89F-4166-9651-6C1424FFEDBF}" type="presOf" srcId="{544315FF-4E17-4F01-BA12-39F4FAD06C6B}" destId="{FD99D596-B128-4DDB-A704-1AFB9ECC98FC}" srcOrd="0" destOrd="0" presId="urn:microsoft.com/office/officeart/2005/8/layout/vList2"/>
    <dgm:cxn modelId="{603E048F-1B41-4918-9E7A-FFFB155B079A}" srcId="{EF7DAD86-BB5E-4060-AA41-3F733C6F302D}" destId="{4D142D81-6F58-4E56-BA5C-91C8AFCBCDCC}" srcOrd="4" destOrd="0" parTransId="{FA74B651-3943-434A-9468-2655BEE9C9EC}" sibTransId="{4549B116-87DB-49DC-BF87-E22856789059}"/>
    <dgm:cxn modelId="{9744EE91-34D7-4EAA-825A-326EAFCD20FE}" srcId="{EF7DAD86-BB5E-4060-AA41-3F733C6F302D}" destId="{55F11894-3083-4021-8290-AAC80263704A}" srcOrd="1" destOrd="0" parTransId="{565B14A1-D802-40DB-9740-1764B3C8A184}" sibTransId="{E515A946-EAB6-4F52-BD7F-168B9DBAB3D0}"/>
    <dgm:cxn modelId="{85DC969D-516C-4B0A-B567-143C75313129}" srcId="{EF7DAD86-BB5E-4060-AA41-3F733C6F302D}" destId="{544315FF-4E17-4F01-BA12-39F4FAD06C6B}" srcOrd="6" destOrd="0" parTransId="{3FAD419B-D2FA-4F34-BBCB-A09A39D8E13E}" sibTransId="{0B39A411-6CFE-4648-A53A-A46AA6409E61}"/>
    <dgm:cxn modelId="{3D91DA9E-7E26-4E90-BFA7-774E2F190445}" type="presOf" srcId="{A2ADF98B-BE61-4E42-BCFD-07F19FF96142}" destId="{B2D3C515-20B4-48A3-8375-6B93E1F23E21}" srcOrd="0" destOrd="0" presId="urn:microsoft.com/office/officeart/2005/8/layout/vList2"/>
    <dgm:cxn modelId="{E4BDB0AA-8984-4D47-970F-3F5EBE77C497}" srcId="{EF7DAD86-BB5E-4060-AA41-3F733C6F302D}" destId="{7F92BFA0-1ED7-4899-8735-C22248DC346C}" srcOrd="0" destOrd="0" parTransId="{CF86817F-A573-4C13-8201-AD9953C7D38B}" sibTransId="{3A1B2123-45E1-4EB0-B3BD-E70E914814E6}"/>
    <dgm:cxn modelId="{AB2EBCB5-134E-4F74-A36B-A4FBFF104B55}" type="presOf" srcId="{37F091C9-BBA7-4EC1-BF35-59F6668BBD25}" destId="{E793380E-58F9-47CD-87E6-55B64FE5F326}" srcOrd="0" destOrd="0" presId="urn:microsoft.com/office/officeart/2005/8/layout/vList2"/>
    <dgm:cxn modelId="{45FBE5C1-1E82-49C1-9A2D-042530BD8613}" srcId="{EF7DAD86-BB5E-4060-AA41-3F733C6F302D}" destId="{D34F7440-68FF-4FE9-BB08-8736AA042452}" srcOrd="7" destOrd="0" parTransId="{93096FA7-3AFD-4064-883F-098FF628171F}" sibTransId="{0CD841DA-5C88-4710-8386-93E5FDC64AE0}"/>
    <dgm:cxn modelId="{1DC414CD-C77D-49C6-B21C-E4031A935932}" type="presOf" srcId="{7F92BFA0-1ED7-4899-8735-C22248DC346C}" destId="{D36AF27C-602A-4F89-BD8B-96F4BA6C9F12}" srcOrd="0" destOrd="0" presId="urn:microsoft.com/office/officeart/2005/8/layout/vList2"/>
    <dgm:cxn modelId="{0FD3C5CE-3C1C-4A24-8694-592A7B1F709F}" type="presOf" srcId="{8F8FDE6A-4FEE-44FE-B9B6-640A75FFA723}" destId="{336BE0F9-492E-4090-B724-74254966E49A}" srcOrd="0" destOrd="0" presId="urn:microsoft.com/office/officeart/2005/8/layout/vList2"/>
    <dgm:cxn modelId="{DCC27CD0-DBF0-4566-A723-5A4C9B963830}" type="presOf" srcId="{D34F7440-68FF-4FE9-BB08-8736AA042452}" destId="{36932D6F-F839-4E62-9BD3-1948B0BA04A1}" srcOrd="0" destOrd="0" presId="urn:microsoft.com/office/officeart/2005/8/layout/vList2"/>
    <dgm:cxn modelId="{FDB313D4-7DBC-4A4D-81AD-7AC67488CEB4}" type="presOf" srcId="{55F11894-3083-4021-8290-AAC80263704A}" destId="{8C92E963-31CB-45D8-AF00-AD3DC8BDD91B}" srcOrd="0" destOrd="0" presId="urn:microsoft.com/office/officeart/2005/8/layout/vList2"/>
    <dgm:cxn modelId="{671494D7-B970-4E50-9EDD-B50C34618EE7}" srcId="{EF7DAD86-BB5E-4060-AA41-3F733C6F302D}" destId="{37F091C9-BBA7-4EC1-BF35-59F6668BBD25}" srcOrd="2" destOrd="0" parTransId="{F12476BD-EBA4-4562-B072-9D3EF01CF823}" sibTransId="{941B9581-CBAF-468C-81AA-3FAA8527E110}"/>
    <dgm:cxn modelId="{C291A0E0-E9F0-4255-88B4-DDCD63C1D4FF}" type="presOf" srcId="{4D142D81-6F58-4E56-BA5C-91C8AFCBCDCC}" destId="{30664ACC-E651-44BD-AB0E-5E9E5E7ECBA4}" srcOrd="0" destOrd="0" presId="urn:microsoft.com/office/officeart/2005/8/layout/vList2"/>
    <dgm:cxn modelId="{EB1F7FE6-60F3-4091-A4C9-3517A76EEA64}" srcId="{EF7DAD86-BB5E-4060-AA41-3F733C6F302D}" destId="{9ACDCC6A-9D7B-409A-A7C6-8A7DBC488DDF}" srcOrd="5" destOrd="0" parTransId="{1BF27535-22F0-4339-B46D-82B75B12E798}" sibTransId="{8F9C56B8-D3B8-434B-B913-98EEC6F94462}"/>
    <dgm:cxn modelId="{F6F2B7E9-0B16-4675-BDC0-7AD97221C261}" srcId="{EF7DAD86-BB5E-4060-AA41-3F733C6F302D}" destId="{8F8FDE6A-4FEE-44FE-B9B6-640A75FFA723}" srcOrd="3" destOrd="0" parTransId="{9C40DEE3-6107-4B7C-97A9-5DA0D1776806}" sibTransId="{3016756F-4BBE-4011-8934-096CE9FA3A25}"/>
    <dgm:cxn modelId="{EF3EECEA-7796-4E92-B6DE-DD49FDE6071E}" srcId="{EF7DAD86-BB5E-4060-AA41-3F733C6F302D}" destId="{A2ADF98B-BE61-4E42-BCFD-07F19FF96142}" srcOrd="8" destOrd="0" parTransId="{A23CD1F5-8C50-4435-8E79-84131F85431D}" sibTransId="{FB6F108A-0BEE-42C7-BE2A-6F268DD47E48}"/>
    <dgm:cxn modelId="{01AAE9FB-B93A-428E-81CE-68821099D7DE}" type="presParOf" srcId="{A9639D1F-F105-45C1-B61F-377FFA28BDE6}" destId="{D36AF27C-602A-4F89-BD8B-96F4BA6C9F12}" srcOrd="0" destOrd="0" presId="urn:microsoft.com/office/officeart/2005/8/layout/vList2"/>
    <dgm:cxn modelId="{72D795BA-2317-4833-9376-AD98DDF31DDE}" type="presParOf" srcId="{A9639D1F-F105-45C1-B61F-377FFA28BDE6}" destId="{5017DBC1-203B-4E6A-8EF1-B6F62877420E}" srcOrd="1" destOrd="0" presId="urn:microsoft.com/office/officeart/2005/8/layout/vList2"/>
    <dgm:cxn modelId="{EDB5E00F-87A2-42A9-A3D8-25684BE9CB42}" type="presParOf" srcId="{A9639D1F-F105-45C1-B61F-377FFA28BDE6}" destId="{8C92E963-31CB-45D8-AF00-AD3DC8BDD91B}" srcOrd="2" destOrd="0" presId="urn:microsoft.com/office/officeart/2005/8/layout/vList2"/>
    <dgm:cxn modelId="{037E804D-9841-4F6C-8FA1-86E971A33ACE}" type="presParOf" srcId="{A9639D1F-F105-45C1-B61F-377FFA28BDE6}" destId="{8D8EC550-06E8-424C-A5B4-ECC5CD06D460}" srcOrd="3" destOrd="0" presId="urn:microsoft.com/office/officeart/2005/8/layout/vList2"/>
    <dgm:cxn modelId="{CBCEFF0C-449D-4D43-A822-BBC1525F801C}" type="presParOf" srcId="{A9639D1F-F105-45C1-B61F-377FFA28BDE6}" destId="{E793380E-58F9-47CD-87E6-55B64FE5F326}" srcOrd="4" destOrd="0" presId="urn:microsoft.com/office/officeart/2005/8/layout/vList2"/>
    <dgm:cxn modelId="{221DDFDF-FF8C-49D6-893A-0572B00D1EAA}" type="presParOf" srcId="{A9639D1F-F105-45C1-B61F-377FFA28BDE6}" destId="{30621D85-6E12-4C7C-9FBA-D2C4B2EE1B58}" srcOrd="5" destOrd="0" presId="urn:microsoft.com/office/officeart/2005/8/layout/vList2"/>
    <dgm:cxn modelId="{113858FD-C953-41C6-8AAA-F9F31F69EB58}" type="presParOf" srcId="{A9639D1F-F105-45C1-B61F-377FFA28BDE6}" destId="{336BE0F9-492E-4090-B724-74254966E49A}" srcOrd="6" destOrd="0" presId="urn:microsoft.com/office/officeart/2005/8/layout/vList2"/>
    <dgm:cxn modelId="{B0E047A8-720C-429F-80E5-F6A8FD1984A1}" type="presParOf" srcId="{A9639D1F-F105-45C1-B61F-377FFA28BDE6}" destId="{4B3F7797-9B68-4335-90D2-E408C6A6D5C9}" srcOrd="7" destOrd="0" presId="urn:microsoft.com/office/officeart/2005/8/layout/vList2"/>
    <dgm:cxn modelId="{EF062BEE-3CBA-4D99-99BD-C01FEB7C8A15}" type="presParOf" srcId="{A9639D1F-F105-45C1-B61F-377FFA28BDE6}" destId="{30664ACC-E651-44BD-AB0E-5E9E5E7ECBA4}" srcOrd="8" destOrd="0" presId="urn:microsoft.com/office/officeart/2005/8/layout/vList2"/>
    <dgm:cxn modelId="{A6A2E82E-6E4B-450A-8AFB-0176A1E25D97}" type="presParOf" srcId="{A9639D1F-F105-45C1-B61F-377FFA28BDE6}" destId="{755EA1C8-8FEF-4FD9-AC6D-63E9658B7C76}" srcOrd="9" destOrd="0" presId="urn:microsoft.com/office/officeart/2005/8/layout/vList2"/>
    <dgm:cxn modelId="{429C2414-BA35-4A05-B1EE-3F09AAC4A1C9}" type="presParOf" srcId="{A9639D1F-F105-45C1-B61F-377FFA28BDE6}" destId="{F47AE360-A8C9-4210-AAE7-8139911161C5}" srcOrd="10" destOrd="0" presId="urn:microsoft.com/office/officeart/2005/8/layout/vList2"/>
    <dgm:cxn modelId="{EC40EE95-3765-4193-BB12-B5862AFDAEBA}" type="presParOf" srcId="{A9639D1F-F105-45C1-B61F-377FFA28BDE6}" destId="{F7419902-AECC-46A0-9113-4A08DF248B09}" srcOrd="11" destOrd="0" presId="urn:microsoft.com/office/officeart/2005/8/layout/vList2"/>
    <dgm:cxn modelId="{21640A1C-D5A9-4B03-BE2B-63191E5529D8}" type="presParOf" srcId="{A9639D1F-F105-45C1-B61F-377FFA28BDE6}" destId="{FD99D596-B128-4DDB-A704-1AFB9ECC98FC}" srcOrd="12" destOrd="0" presId="urn:microsoft.com/office/officeart/2005/8/layout/vList2"/>
    <dgm:cxn modelId="{33C036BB-C935-4658-A3C7-62AF27FA1329}" type="presParOf" srcId="{A9639D1F-F105-45C1-B61F-377FFA28BDE6}" destId="{F27CB671-1EC3-46E5-8F5B-C9A833CE7295}" srcOrd="13" destOrd="0" presId="urn:microsoft.com/office/officeart/2005/8/layout/vList2"/>
    <dgm:cxn modelId="{0C39E935-E322-497D-BC5A-52214BB95874}" type="presParOf" srcId="{A9639D1F-F105-45C1-B61F-377FFA28BDE6}" destId="{36932D6F-F839-4E62-9BD3-1948B0BA04A1}" srcOrd="14" destOrd="0" presId="urn:microsoft.com/office/officeart/2005/8/layout/vList2"/>
    <dgm:cxn modelId="{14EE73E0-CD18-4771-95DC-C5E0908899DB}" type="presParOf" srcId="{A9639D1F-F105-45C1-B61F-377FFA28BDE6}" destId="{CACD7F5C-EEDB-43C1-968E-3A7D01E2C524}" srcOrd="15" destOrd="0" presId="urn:microsoft.com/office/officeart/2005/8/layout/vList2"/>
    <dgm:cxn modelId="{6B47850D-A7E5-42F4-9639-791CAE01DB71}" type="presParOf" srcId="{A9639D1F-F105-45C1-B61F-377FFA28BDE6}" destId="{B2D3C515-20B4-48A3-8375-6B93E1F23E21}"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EEBF9A4-D4CC-4852-9192-3E71FEA96466}"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47FA616D-E925-417F-8059-167604AD2301}">
      <dgm:prSet phldrT="[Text]" custT="1"/>
      <dgm:spPr>
        <a:solidFill>
          <a:srgbClr val="BC1A9C"/>
        </a:solidFill>
      </dgm:spPr>
      <dgm:t>
        <a:bodyPr/>
        <a:lstStyle/>
        <a:p>
          <a:r>
            <a:rPr lang="en-US" sz="2800" dirty="0">
              <a:solidFill>
                <a:schemeClr val="bg1"/>
              </a:solidFill>
            </a:rPr>
            <a:t>ACOG</a:t>
          </a:r>
        </a:p>
      </dgm:t>
    </dgm:pt>
    <dgm:pt modelId="{200C7340-F007-44CB-A9E4-6B4FB449A401}" type="parTrans" cxnId="{DE0FB3FF-0490-48CB-915F-D62B7F77C30B}">
      <dgm:prSet/>
      <dgm:spPr/>
      <dgm:t>
        <a:bodyPr/>
        <a:lstStyle/>
        <a:p>
          <a:endParaRPr lang="en-US"/>
        </a:p>
      </dgm:t>
    </dgm:pt>
    <dgm:pt modelId="{7F201FFF-6A7A-46DE-B521-99B6C9CA8067}" type="sibTrans" cxnId="{DE0FB3FF-0490-48CB-915F-D62B7F77C30B}">
      <dgm:prSet/>
      <dgm:spPr/>
      <dgm:t>
        <a:bodyPr/>
        <a:lstStyle/>
        <a:p>
          <a:endParaRPr lang="en-US"/>
        </a:p>
      </dgm:t>
    </dgm:pt>
    <dgm:pt modelId="{7E8540F8-5A02-466A-9679-7A24C3A889FC}">
      <dgm:prSet phldrT="[Text]" custT="1"/>
      <dgm:spPr>
        <a:solidFill>
          <a:srgbClr val="BC1A9C"/>
        </a:solidFill>
      </dgm:spPr>
      <dgm:t>
        <a:bodyPr/>
        <a:lstStyle/>
        <a:p>
          <a:r>
            <a:rPr lang="en-US" sz="2800" dirty="0">
              <a:solidFill>
                <a:schemeClr val="bg1"/>
              </a:solidFill>
            </a:rPr>
            <a:t>ACNM</a:t>
          </a:r>
        </a:p>
      </dgm:t>
    </dgm:pt>
    <dgm:pt modelId="{39EF6636-0EB4-4373-BC15-B4ED3302F59F}" type="parTrans" cxnId="{340D4E1C-3B4B-4ACE-8570-C79DF3F9AFF2}">
      <dgm:prSet/>
      <dgm:spPr/>
      <dgm:t>
        <a:bodyPr/>
        <a:lstStyle/>
        <a:p>
          <a:endParaRPr lang="en-US"/>
        </a:p>
      </dgm:t>
    </dgm:pt>
    <dgm:pt modelId="{B8167968-0F0B-4019-A773-73713CDFCC41}" type="sibTrans" cxnId="{340D4E1C-3B4B-4ACE-8570-C79DF3F9AFF2}">
      <dgm:prSet/>
      <dgm:spPr/>
      <dgm:t>
        <a:bodyPr/>
        <a:lstStyle/>
        <a:p>
          <a:endParaRPr lang="en-US"/>
        </a:p>
      </dgm:t>
    </dgm:pt>
    <dgm:pt modelId="{AF81EE22-BB5C-4067-8773-C9A096D8FAE3}">
      <dgm:prSet phldrT="[Text]"/>
      <dgm:spPr/>
      <dgm:t>
        <a:bodyPr/>
        <a:lstStyle/>
        <a:p>
          <a:r>
            <a:rPr lang="en-US" b="1" dirty="0"/>
            <a:t>Immunization Resources for Providers</a:t>
          </a:r>
          <a:r>
            <a:rPr lang="en-US" b="0" dirty="0"/>
            <a:t> (</a:t>
          </a:r>
          <a:r>
            <a:rPr lang="en-US" dirty="0"/>
            <a:t>www.midwife.org/Immunization-Resources-for-Providers)</a:t>
          </a:r>
        </a:p>
      </dgm:t>
    </dgm:pt>
    <dgm:pt modelId="{15755849-93A9-4CA6-B899-A94F051CD92F}" type="parTrans" cxnId="{C35B9E36-4393-4F5A-93AD-BC3F2AEE6DD3}">
      <dgm:prSet/>
      <dgm:spPr/>
      <dgm:t>
        <a:bodyPr/>
        <a:lstStyle/>
        <a:p>
          <a:endParaRPr lang="en-US"/>
        </a:p>
      </dgm:t>
    </dgm:pt>
    <dgm:pt modelId="{450533D3-E139-42B6-BE0F-AA1BB2190E4F}" type="sibTrans" cxnId="{C35B9E36-4393-4F5A-93AD-BC3F2AEE6DD3}">
      <dgm:prSet/>
      <dgm:spPr/>
      <dgm:t>
        <a:bodyPr/>
        <a:lstStyle/>
        <a:p>
          <a:endParaRPr lang="en-US"/>
        </a:p>
      </dgm:t>
    </dgm:pt>
    <dgm:pt modelId="{A508602A-278A-47E6-BEB3-79A9C9B02615}">
      <dgm:prSet phldrT="[Text]"/>
      <dgm:spPr/>
      <dgm:t>
        <a:bodyPr/>
        <a:lstStyle/>
        <a:p>
          <a:r>
            <a:rPr lang="en-US" dirty="0"/>
            <a:t>Talking Points for CNMs/CMs about Immunization in Pregnancy and Postpartum, Letter to Providers from ACNM President, Immunization Position Statements, Patient Handouts, and </a:t>
          </a:r>
          <a:r>
            <a:rPr lang="en-US" b="0" dirty="0"/>
            <a:t>Curriculum on Immunization for midwifery students and other health care professionals</a:t>
          </a:r>
        </a:p>
      </dgm:t>
    </dgm:pt>
    <dgm:pt modelId="{7A76C075-20B8-46EA-8A50-AB4A4E250543}" type="parTrans" cxnId="{B7A06B60-A7D5-409C-94A1-C4FEB1BDE133}">
      <dgm:prSet/>
      <dgm:spPr/>
      <dgm:t>
        <a:bodyPr/>
        <a:lstStyle/>
        <a:p>
          <a:endParaRPr lang="en-US"/>
        </a:p>
      </dgm:t>
    </dgm:pt>
    <dgm:pt modelId="{331B8C20-3C6F-4639-888E-9E76EE402A99}" type="sibTrans" cxnId="{B7A06B60-A7D5-409C-94A1-C4FEB1BDE133}">
      <dgm:prSet/>
      <dgm:spPr/>
      <dgm:t>
        <a:bodyPr/>
        <a:lstStyle/>
        <a:p>
          <a:endParaRPr lang="en-US"/>
        </a:p>
      </dgm:t>
    </dgm:pt>
    <dgm:pt modelId="{2AB3EC56-A412-4038-8539-95197B6E2FF5}">
      <dgm:prSet phldrT="[Text]"/>
      <dgm:spPr/>
      <dgm:t>
        <a:bodyPr/>
        <a:lstStyle/>
        <a:p>
          <a:r>
            <a:rPr lang="en-US" b="1" dirty="0"/>
            <a:t>Immunization for Pregnant Women: A Call to Action from the Maternal Immunization Task Force </a:t>
          </a:r>
          <a:r>
            <a:rPr lang="en-US" b="0" dirty="0"/>
            <a:t>(www.acog.org/programs/immunization-for-women/activities-initiatives/immunization-for-pregnant-women-a-call-to-action)</a:t>
          </a:r>
        </a:p>
      </dgm:t>
    </dgm:pt>
    <dgm:pt modelId="{C4D9F5F7-6A3E-48E5-8778-A51AC6287480}" type="parTrans" cxnId="{B654A414-FF8E-4574-9BD0-2BD5043B841C}">
      <dgm:prSet/>
      <dgm:spPr/>
      <dgm:t>
        <a:bodyPr/>
        <a:lstStyle/>
        <a:p>
          <a:endParaRPr lang="en-US"/>
        </a:p>
      </dgm:t>
    </dgm:pt>
    <dgm:pt modelId="{77C43A27-4799-4369-846C-3C00EE9033FF}" type="sibTrans" cxnId="{B654A414-FF8E-4574-9BD0-2BD5043B841C}">
      <dgm:prSet/>
      <dgm:spPr/>
      <dgm:t>
        <a:bodyPr/>
        <a:lstStyle/>
        <a:p>
          <a:endParaRPr lang="en-US"/>
        </a:p>
      </dgm:t>
    </dgm:pt>
    <dgm:pt modelId="{D09445CA-83E6-42A3-9330-3D157A4EF1F5}">
      <dgm:prSet phldrT="[Text]"/>
      <dgm:spPr/>
      <dgm:t>
        <a:bodyPr/>
        <a:lstStyle/>
        <a:p>
          <a:r>
            <a:rPr lang="en-US" b="1" dirty="0"/>
            <a:t>Immunization for Women Website </a:t>
          </a:r>
          <a:r>
            <a:rPr lang="en-US" dirty="0"/>
            <a:t>(immunizationforwomen.org)</a:t>
          </a:r>
        </a:p>
      </dgm:t>
    </dgm:pt>
    <dgm:pt modelId="{45624251-38F6-49CE-A294-93D7A21AFE65}" type="parTrans" cxnId="{24C9985D-5D43-42E1-98B7-8F53D5B73FB3}">
      <dgm:prSet/>
      <dgm:spPr/>
      <dgm:t>
        <a:bodyPr/>
        <a:lstStyle/>
        <a:p>
          <a:endParaRPr lang="en-US"/>
        </a:p>
      </dgm:t>
    </dgm:pt>
    <dgm:pt modelId="{4C99B929-4E3F-4616-9EEC-F3416ABF9FE2}" type="sibTrans" cxnId="{24C9985D-5D43-42E1-98B7-8F53D5B73FB3}">
      <dgm:prSet/>
      <dgm:spPr/>
      <dgm:t>
        <a:bodyPr/>
        <a:lstStyle/>
        <a:p>
          <a:endParaRPr lang="en-US"/>
        </a:p>
      </dgm:t>
    </dgm:pt>
    <dgm:pt modelId="{9588898A-CB55-4F3F-A629-2FDC8AB4DE44}">
      <dgm:prSet phldrT="[Text]"/>
      <dgm:spPr/>
      <dgm:t>
        <a:bodyPr/>
        <a:lstStyle/>
        <a:p>
          <a:r>
            <a:rPr lang="en-US" dirty="0"/>
            <a:t>FAQs, Tip sheets, Downloadable infographics</a:t>
          </a:r>
        </a:p>
      </dgm:t>
    </dgm:pt>
    <dgm:pt modelId="{8AA258BB-7E5A-4CEC-BBB4-4514057E8CF4}" type="parTrans" cxnId="{FB5C8E7B-0ABB-4D55-8CEE-00EF7F1ED4AF}">
      <dgm:prSet/>
      <dgm:spPr/>
      <dgm:t>
        <a:bodyPr/>
        <a:lstStyle/>
        <a:p>
          <a:endParaRPr lang="en-US"/>
        </a:p>
      </dgm:t>
    </dgm:pt>
    <dgm:pt modelId="{31168908-A800-4C82-99C2-3D0F40717987}" type="sibTrans" cxnId="{FB5C8E7B-0ABB-4D55-8CEE-00EF7F1ED4AF}">
      <dgm:prSet/>
      <dgm:spPr/>
      <dgm:t>
        <a:bodyPr/>
        <a:lstStyle/>
        <a:p>
          <a:endParaRPr lang="en-US"/>
        </a:p>
      </dgm:t>
    </dgm:pt>
    <dgm:pt modelId="{03BE5EEA-5414-49CC-BE7B-30CD2EB16846}">
      <dgm:prSet phldrT="[Text]" custT="1"/>
      <dgm:spPr>
        <a:solidFill>
          <a:srgbClr val="BC249C"/>
        </a:solidFill>
      </dgm:spPr>
      <dgm:t>
        <a:bodyPr/>
        <a:lstStyle/>
        <a:p>
          <a:r>
            <a:rPr lang="en-US" sz="2800" b="0" dirty="0">
              <a:solidFill>
                <a:schemeClr val="bg1"/>
              </a:solidFill>
            </a:rPr>
            <a:t>AAFP</a:t>
          </a:r>
        </a:p>
      </dgm:t>
    </dgm:pt>
    <dgm:pt modelId="{A36BFC7C-8CAD-446E-80EA-354B0BB2D548}" type="parTrans" cxnId="{8C47D22F-480C-4B50-8BCE-A996F47A99A2}">
      <dgm:prSet/>
      <dgm:spPr/>
      <dgm:t>
        <a:bodyPr/>
        <a:lstStyle/>
        <a:p>
          <a:endParaRPr lang="en-US"/>
        </a:p>
      </dgm:t>
    </dgm:pt>
    <dgm:pt modelId="{E0C0D5A2-994B-41A7-8BCA-D506CDB99A6D}" type="sibTrans" cxnId="{8C47D22F-480C-4B50-8BCE-A996F47A99A2}">
      <dgm:prSet/>
      <dgm:spPr/>
      <dgm:t>
        <a:bodyPr/>
        <a:lstStyle/>
        <a:p>
          <a:endParaRPr lang="en-US"/>
        </a:p>
      </dgm:t>
    </dgm:pt>
    <dgm:pt modelId="{547D0A0E-4387-4597-BF51-DBFA45F3CDE5}">
      <dgm:prSet phldrT="[Text]"/>
      <dgm:spPr/>
      <dgm:t>
        <a:bodyPr/>
        <a:lstStyle/>
        <a:p>
          <a:r>
            <a:rPr lang="en-US" b="1" dirty="0"/>
            <a:t>Shots Immunizations APP by the American Academy of Family Physicians and Society of Teachers of Family Medicine</a:t>
          </a:r>
          <a:endParaRPr lang="en-US" b="0" dirty="0">
            <a:solidFill>
              <a:srgbClr val="BC1A9C"/>
            </a:solidFill>
          </a:endParaRPr>
        </a:p>
      </dgm:t>
    </dgm:pt>
    <dgm:pt modelId="{B7E4263D-B25F-4E9E-9EEE-2468583B744B}" type="parTrans" cxnId="{EED85109-CC23-415C-911D-639258574EF6}">
      <dgm:prSet/>
      <dgm:spPr/>
      <dgm:t>
        <a:bodyPr/>
        <a:lstStyle/>
        <a:p>
          <a:endParaRPr lang="en-US"/>
        </a:p>
      </dgm:t>
    </dgm:pt>
    <dgm:pt modelId="{B1AEC426-58CC-44F9-9E7D-08AEEEC7FC59}" type="sibTrans" cxnId="{EED85109-CC23-415C-911D-639258574EF6}">
      <dgm:prSet/>
      <dgm:spPr/>
      <dgm:t>
        <a:bodyPr/>
        <a:lstStyle/>
        <a:p>
          <a:endParaRPr lang="en-US"/>
        </a:p>
      </dgm:t>
    </dgm:pt>
    <dgm:pt modelId="{29994E29-184E-4B52-BCB1-92986772CAB4}">
      <dgm:prSet phldrT="[Text]"/>
      <dgm:spPr/>
      <dgm:t>
        <a:bodyPr/>
        <a:lstStyle/>
        <a:p>
          <a:r>
            <a:rPr lang="en-US" dirty="0"/>
            <a:t>Information for pregnant women; Factsheets</a:t>
          </a:r>
        </a:p>
      </dgm:t>
    </dgm:pt>
    <dgm:pt modelId="{31141C84-40BA-440D-AACE-884E7D9BA5FA}" type="parTrans" cxnId="{70C323DB-7223-4A4D-BC8E-2D1755E95518}">
      <dgm:prSet/>
      <dgm:spPr/>
      <dgm:t>
        <a:bodyPr/>
        <a:lstStyle/>
        <a:p>
          <a:endParaRPr lang="en-US"/>
        </a:p>
      </dgm:t>
    </dgm:pt>
    <dgm:pt modelId="{34D830CF-F44B-4E66-A423-FCD56FEB393A}" type="sibTrans" cxnId="{70C323DB-7223-4A4D-BC8E-2D1755E95518}">
      <dgm:prSet/>
      <dgm:spPr/>
      <dgm:t>
        <a:bodyPr/>
        <a:lstStyle/>
        <a:p>
          <a:endParaRPr lang="en-US"/>
        </a:p>
      </dgm:t>
    </dgm:pt>
    <dgm:pt modelId="{58576A36-DD0F-458C-B6AD-8146A480F433}">
      <dgm:prSet phldrT="[Text]" custT="1"/>
      <dgm:spPr>
        <a:solidFill>
          <a:srgbClr val="BC1A9C"/>
        </a:solidFill>
      </dgm:spPr>
      <dgm:t>
        <a:bodyPr/>
        <a:lstStyle/>
        <a:p>
          <a:r>
            <a:rPr lang="en-US" sz="2800" b="0" dirty="0">
              <a:solidFill>
                <a:schemeClr val="bg1"/>
              </a:solidFill>
            </a:rPr>
            <a:t>AWHONN</a:t>
          </a:r>
          <a:endParaRPr lang="en-US" sz="2800" b="0" dirty="0">
            <a:solidFill>
              <a:srgbClr val="BC1A9C"/>
            </a:solidFill>
          </a:endParaRPr>
        </a:p>
      </dgm:t>
    </dgm:pt>
    <dgm:pt modelId="{737BA3D5-43A5-487B-91C5-D24907CA8EED}" type="parTrans" cxnId="{070D11B1-D3C7-4352-AE73-C0F930AEE227}">
      <dgm:prSet/>
      <dgm:spPr/>
      <dgm:t>
        <a:bodyPr/>
        <a:lstStyle/>
        <a:p>
          <a:endParaRPr lang="en-US"/>
        </a:p>
      </dgm:t>
    </dgm:pt>
    <dgm:pt modelId="{99BE8956-C152-4953-ADB4-D327F98BC085}" type="sibTrans" cxnId="{070D11B1-D3C7-4352-AE73-C0F930AEE227}">
      <dgm:prSet/>
      <dgm:spPr/>
      <dgm:t>
        <a:bodyPr/>
        <a:lstStyle/>
        <a:p>
          <a:endParaRPr lang="en-US"/>
        </a:p>
      </dgm:t>
    </dgm:pt>
    <dgm:pt modelId="{4EBC21B8-0C23-45BB-B8C8-4A44CE644CB2}">
      <dgm:prSet phldrT="[Text]"/>
      <dgm:spPr>
        <a:noFill/>
      </dgm:spPr>
      <dgm:t>
        <a:bodyPr/>
        <a:lstStyle/>
        <a:p>
          <a:r>
            <a:rPr lang="en-US" b="1" dirty="0">
              <a:solidFill>
                <a:schemeClr val="tx1"/>
              </a:solidFill>
            </a:rPr>
            <a:t>Vaccination Saves Lives </a:t>
          </a:r>
          <a:r>
            <a:rPr lang="en-US" dirty="0">
              <a:solidFill>
                <a:schemeClr val="tx1"/>
              </a:solidFill>
            </a:rPr>
            <a:t>(awhonn.org/education/vaccination)</a:t>
          </a:r>
          <a:endParaRPr lang="en-US" b="0" dirty="0">
            <a:solidFill>
              <a:schemeClr val="tx1"/>
            </a:solidFill>
          </a:endParaRPr>
        </a:p>
      </dgm:t>
    </dgm:pt>
    <dgm:pt modelId="{EB8BEFE2-C3C5-4314-874C-1824DA010923}" type="parTrans" cxnId="{2245579A-6A50-4CFF-9B35-CBB68BDF8395}">
      <dgm:prSet/>
      <dgm:spPr/>
      <dgm:t>
        <a:bodyPr/>
        <a:lstStyle/>
        <a:p>
          <a:endParaRPr lang="en-US"/>
        </a:p>
      </dgm:t>
    </dgm:pt>
    <dgm:pt modelId="{94180605-A721-478F-BC62-5FEA537318BB}" type="sibTrans" cxnId="{2245579A-6A50-4CFF-9B35-CBB68BDF8395}">
      <dgm:prSet/>
      <dgm:spPr/>
      <dgm:t>
        <a:bodyPr/>
        <a:lstStyle/>
        <a:p>
          <a:endParaRPr lang="en-US"/>
        </a:p>
      </dgm:t>
    </dgm:pt>
    <dgm:pt modelId="{1E97DD03-25EC-434E-90EB-33801AA45C8D}">
      <dgm:prSet phldrT="[Text]"/>
      <dgm:spPr>
        <a:noFill/>
      </dgm:spPr>
      <dgm:t>
        <a:bodyPr/>
        <a:lstStyle/>
        <a:p>
          <a:r>
            <a:rPr lang="en-US" dirty="0">
              <a:solidFill>
                <a:schemeClr val="tx1"/>
              </a:solidFill>
            </a:rPr>
            <a:t>Tdap and flu vaccine videos; Downloadable Tdap, influenza, and SHARE infographics</a:t>
          </a:r>
          <a:endParaRPr lang="en-US" b="0" dirty="0">
            <a:solidFill>
              <a:schemeClr val="tx1"/>
            </a:solidFill>
          </a:endParaRPr>
        </a:p>
      </dgm:t>
    </dgm:pt>
    <dgm:pt modelId="{91C1887E-C714-4230-8C5F-D8B1EBE034C6}" type="parTrans" cxnId="{5599271E-3130-4A5D-B576-DF273D7FC5CB}">
      <dgm:prSet/>
      <dgm:spPr/>
      <dgm:t>
        <a:bodyPr/>
        <a:lstStyle/>
        <a:p>
          <a:endParaRPr lang="en-US"/>
        </a:p>
      </dgm:t>
    </dgm:pt>
    <dgm:pt modelId="{050E877C-710A-494D-8B06-A49AF663C520}" type="sibTrans" cxnId="{5599271E-3130-4A5D-B576-DF273D7FC5CB}">
      <dgm:prSet/>
      <dgm:spPr/>
      <dgm:t>
        <a:bodyPr/>
        <a:lstStyle/>
        <a:p>
          <a:endParaRPr lang="en-US"/>
        </a:p>
      </dgm:t>
    </dgm:pt>
    <dgm:pt modelId="{698FC62D-331A-4BB2-B7FF-E07AE07D522D}">
      <dgm:prSet phldrT="[Text]"/>
      <dgm:spPr>
        <a:noFill/>
      </dgm:spPr>
      <dgm:t>
        <a:bodyPr/>
        <a:lstStyle/>
        <a:p>
          <a:r>
            <a:rPr lang="en-US" b="1" dirty="0">
              <a:solidFill>
                <a:schemeClr val="tx1"/>
              </a:solidFill>
            </a:rPr>
            <a:t>Health4Mom.org website </a:t>
          </a:r>
          <a:r>
            <a:rPr lang="en-US" dirty="0">
              <a:solidFill>
                <a:schemeClr val="tx1"/>
              </a:solidFill>
            </a:rPr>
            <a:t>(www.health4mom.org)</a:t>
          </a:r>
          <a:endParaRPr lang="en-US" b="0" dirty="0">
            <a:solidFill>
              <a:schemeClr val="tx1"/>
            </a:solidFill>
          </a:endParaRPr>
        </a:p>
      </dgm:t>
    </dgm:pt>
    <dgm:pt modelId="{96B206D5-D186-493A-8BC4-703C1647FEC1}" type="parTrans" cxnId="{2C885B23-0FF6-4960-8D93-28A74AFAD7B4}">
      <dgm:prSet/>
      <dgm:spPr/>
      <dgm:t>
        <a:bodyPr/>
        <a:lstStyle/>
        <a:p>
          <a:endParaRPr lang="en-US"/>
        </a:p>
      </dgm:t>
    </dgm:pt>
    <dgm:pt modelId="{10852E15-FBC3-4337-A934-E2AFD4014FB4}" type="sibTrans" cxnId="{2C885B23-0FF6-4960-8D93-28A74AFAD7B4}">
      <dgm:prSet/>
      <dgm:spPr/>
      <dgm:t>
        <a:bodyPr/>
        <a:lstStyle/>
        <a:p>
          <a:endParaRPr lang="en-US"/>
        </a:p>
      </dgm:t>
    </dgm:pt>
    <dgm:pt modelId="{217422D1-705B-47DC-85F7-3002007F5AC2}">
      <dgm:prSet phldrT="[Text]"/>
      <dgm:spPr/>
      <dgm:t>
        <a:bodyPr/>
        <a:lstStyle/>
        <a:p>
          <a:r>
            <a:rPr lang="en-US" b="1" dirty="0"/>
            <a:t>Immunization Physician Tools </a:t>
          </a:r>
          <a:r>
            <a:rPr lang="en-US" dirty="0"/>
            <a:t>(www.acog.org/programs/immunization-for-women/provider-tools)</a:t>
          </a:r>
        </a:p>
      </dgm:t>
    </dgm:pt>
    <dgm:pt modelId="{AA6CD255-8AE2-47DC-8282-152FB74E4103}" type="parTrans" cxnId="{AABCBEC5-327A-4493-A406-DD436740CB66}">
      <dgm:prSet/>
      <dgm:spPr/>
      <dgm:t>
        <a:bodyPr/>
        <a:lstStyle/>
        <a:p>
          <a:endParaRPr lang="en-US"/>
        </a:p>
      </dgm:t>
    </dgm:pt>
    <dgm:pt modelId="{D24A7D64-55EF-4D17-9C5C-9F47FE7BD865}" type="sibTrans" cxnId="{AABCBEC5-327A-4493-A406-DD436740CB66}">
      <dgm:prSet/>
      <dgm:spPr/>
      <dgm:t>
        <a:bodyPr/>
        <a:lstStyle/>
        <a:p>
          <a:endParaRPr lang="en-US"/>
        </a:p>
      </dgm:t>
    </dgm:pt>
    <dgm:pt modelId="{1BB10B70-371A-4EEC-901A-B720A0B891B7}" type="pres">
      <dgm:prSet presAssocID="{1EEBF9A4-D4CC-4852-9192-3E71FEA96466}" presName="linear" presStyleCnt="0">
        <dgm:presLayoutVars>
          <dgm:dir/>
          <dgm:animLvl val="lvl"/>
          <dgm:resizeHandles val="exact"/>
        </dgm:presLayoutVars>
      </dgm:prSet>
      <dgm:spPr/>
    </dgm:pt>
    <dgm:pt modelId="{92B177A7-77DD-43C4-AF33-F953C6892436}" type="pres">
      <dgm:prSet presAssocID="{47FA616D-E925-417F-8059-167604AD2301}" presName="parentLin" presStyleCnt="0"/>
      <dgm:spPr/>
    </dgm:pt>
    <dgm:pt modelId="{067B2E56-88ED-4170-A808-B39C3F06DD47}" type="pres">
      <dgm:prSet presAssocID="{47FA616D-E925-417F-8059-167604AD2301}" presName="parentLeftMargin" presStyleLbl="node1" presStyleIdx="0" presStyleCnt="4"/>
      <dgm:spPr/>
    </dgm:pt>
    <dgm:pt modelId="{9730EED6-1A61-415D-A1F3-099E69C75149}" type="pres">
      <dgm:prSet presAssocID="{47FA616D-E925-417F-8059-167604AD2301}" presName="parentText" presStyleLbl="node1" presStyleIdx="0" presStyleCnt="4">
        <dgm:presLayoutVars>
          <dgm:chMax val="0"/>
          <dgm:bulletEnabled val="1"/>
        </dgm:presLayoutVars>
      </dgm:prSet>
      <dgm:spPr/>
    </dgm:pt>
    <dgm:pt modelId="{C19FA25A-1271-49C1-9773-8095D4FA1606}" type="pres">
      <dgm:prSet presAssocID="{47FA616D-E925-417F-8059-167604AD2301}" presName="negativeSpace" presStyleCnt="0"/>
      <dgm:spPr/>
    </dgm:pt>
    <dgm:pt modelId="{34B1452C-6736-47F1-B3ED-92A0C2E96E29}" type="pres">
      <dgm:prSet presAssocID="{47FA616D-E925-417F-8059-167604AD2301}" presName="childText" presStyleLbl="conFgAcc1" presStyleIdx="0" presStyleCnt="4">
        <dgm:presLayoutVars>
          <dgm:bulletEnabled val="1"/>
        </dgm:presLayoutVars>
      </dgm:prSet>
      <dgm:spPr/>
    </dgm:pt>
    <dgm:pt modelId="{F50F727C-F97F-4C50-806F-5E780226FE26}" type="pres">
      <dgm:prSet presAssocID="{7F201FFF-6A7A-46DE-B521-99B6C9CA8067}" presName="spaceBetweenRectangles" presStyleCnt="0"/>
      <dgm:spPr/>
    </dgm:pt>
    <dgm:pt modelId="{A95C197D-75C9-4D67-8D10-4126F9FD4076}" type="pres">
      <dgm:prSet presAssocID="{7E8540F8-5A02-466A-9679-7A24C3A889FC}" presName="parentLin" presStyleCnt="0"/>
      <dgm:spPr/>
    </dgm:pt>
    <dgm:pt modelId="{B3CD0001-715E-452E-8B89-401A4EC986DD}" type="pres">
      <dgm:prSet presAssocID="{7E8540F8-5A02-466A-9679-7A24C3A889FC}" presName="parentLeftMargin" presStyleLbl="node1" presStyleIdx="0" presStyleCnt="4"/>
      <dgm:spPr/>
    </dgm:pt>
    <dgm:pt modelId="{C9BD80CE-DBAE-424A-8F61-C382AB98F3F1}" type="pres">
      <dgm:prSet presAssocID="{7E8540F8-5A02-466A-9679-7A24C3A889FC}" presName="parentText" presStyleLbl="node1" presStyleIdx="1" presStyleCnt="4">
        <dgm:presLayoutVars>
          <dgm:chMax val="0"/>
          <dgm:bulletEnabled val="1"/>
        </dgm:presLayoutVars>
      </dgm:prSet>
      <dgm:spPr/>
    </dgm:pt>
    <dgm:pt modelId="{350A0E93-BA23-4719-83B1-D6D47AE46C0B}" type="pres">
      <dgm:prSet presAssocID="{7E8540F8-5A02-466A-9679-7A24C3A889FC}" presName="negativeSpace" presStyleCnt="0"/>
      <dgm:spPr/>
    </dgm:pt>
    <dgm:pt modelId="{2441A014-1A0C-467F-9725-591B4A54E382}" type="pres">
      <dgm:prSet presAssocID="{7E8540F8-5A02-466A-9679-7A24C3A889FC}" presName="childText" presStyleLbl="conFgAcc1" presStyleIdx="1" presStyleCnt="4">
        <dgm:presLayoutVars>
          <dgm:bulletEnabled val="1"/>
        </dgm:presLayoutVars>
      </dgm:prSet>
      <dgm:spPr/>
    </dgm:pt>
    <dgm:pt modelId="{206AE2D2-9956-4EA5-8B31-939F54B83708}" type="pres">
      <dgm:prSet presAssocID="{B8167968-0F0B-4019-A773-73713CDFCC41}" presName="spaceBetweenRectangles" presStyleCnt="0"/>
      <dgm:spPr/>
    </dgm:pt>
    <dgm:pt modelId="{0043D1AA-9054-455F-956F-ACC95D8E20D4}" type="pres">
      <dgm:prSet presAssocID="{03BE5EEA-5414-49CC-BE7B-30CD2EB16846}" presName="parentLin" presStyleCnt="0"/>
      <dgm:spPr/>
    </dgm:pt>
    <dgm:pt modelId="{5593FA38-1FA9-4723-B132-A61EC79D4C46}" type="pres">
      <dgm:prSet presAssocID="{03BE5EEA-5414-49CC-BE7B-30CD2EB16846}" presName="parentLeftMargin" presStyleLbl="node1" presStyleIdx="1" presStyleCnt="4"/>
      <dgm:spPr/>
    </dgm:pt>
    <dgm:pt modelId="{4F164C88-FE43-4C73-BBBC-68FAF8285CCC}" type="pres">
      <dgm:prSet presAssocID="{03BE5EEA-5414-49CC-BE7B-30CD2EB16846}" presName="parentText" presStyleLbl="node1" presStyleIdx="2" presStyleCnt="4">
        <dgm:presLayoutVars>
          <dgm:chMax val="0"/>
          <dgm:bulletEnabled val="1"/>
        </dgm:presLayoutVars>
      </dgm:prSet>
      <dgm:spPr/>
    </dgm:pt>
    <dgm:pt modelId="{1C983AFF-9A27-4840-BBCA-A50D797D2916}" type="pres">
      <dgm:prSet presAssocID="{03BE5EEA-5414-49CC-BE7B-30CD2EB16846}" presName="negativeSpace" presStyleCnt="0"/>
      <dgm:spPr/>
    </dgm:pt>
    <dgm:pt modelId="{FDAD876F-6DD8-4140-A8E7-B9955FA0E040}" type="pres">
      <dgm:prSet presAssocID="{03BE5EEA-5414-49CC-BE7B-30CD2EB16846}" presName="childText" presStyleLbl="conFgAcc1" presStyleIdx="2" presStyleCnt="4">
        <dgm:presLayoutVars>
          <dgm:bulletEnabled val="1"/>
        </dgm:presLayoutVars>
      </dgm:prSet>
      <dgm:spPr/>
    </dgm:pt>
    <dgm:pt modelId="{6B0D17EA-9CE2-43BB-B6D1-4F9B782ACE14}" type="pres">
      <dgm:prSet presAssocID="{E0C0D5A2-994B-41A7-8BCA-D506CDB99A6D}" presName="spaceBetweenRectangles" presStyleCnt="0"/>
      <dgm:spPr/>
    </dgm:pt>
    <dgm:pt modelId="{995618D2-EC7C-4DD7-BBE3-2C53A6DC30AB}" type="pres">
      <dgm:prSet presAssocID="{58576A36-DD0F-458C-B6AD-8146A480F433}" presName="parentLin" presStyleCnt="0"/>
      <dgm:spPr/>
    </dgm:pt>
    <dgm:pt modelId="{AC46C41A-371B-4228-A9E0-DB610A0EF4A7}" type="pres">
      <dgm:prSet presAssocID="{58576A36-DD0F-458C-B6AD-8146A480F433}" presName="parentLeftMargin" presStyleLbl="node1" presStyleIdx="2" presStyleCnt="4"/>
      <dgm:spPr/>
    </dgm:pt>
    <dgm:pt modelId="{14A52BD6-94CA-4056-9864-6213EAC5936C}" type="pres">
      <dgm:prSet presAssocID="{58576A36-DD0F-458C-B6AD-8146A480F433}" presName="parentText" presStyleLbl="node1" presStyleIdx="3" presStyleCnt="4">
        <dgm:presLayoutVars>
          <dgm:chMax val="0"/>
          <dgm:bulletEnabled val="1"/>
        </dgm:presLayoutVars>
      </dgm:prSet>
      <dgm:spPr/>
    </dgm:pt>
    <dgm:pt modelId="{1415C22A-ECCB-4D69-B069-F3CC6F8BB916}" type="pres">
      <dgm:prSet presAssocID="{58576A36-DD0F-458C-B6AD-8146A480F433}" presName="negativeSpace" presStyleCnt="0"/>
      <dgm:spPr/>
    </dgm:pt>
    <dgm:pt modelId="{2744D3D2-74F9-4228-A2D1-C9B7EA1BF7B0}" type="pres">
      <dgm:prSet presAssocID="{58576A36-DD0F-458C-B6AD-8146A480F433}" presName="childText" presStyleLbl="conFgAcc1" presStyleIdx="3" presStyleCnt="4">
        <dgm:presLayoutVars>
          <dgm:bulletEnabled val="1"/>
        </dgm:presLayoutVars>
      </dgm:prSet>
      <dgm:spPr/>
    </dgm:pt>
  </dgm:ptLst>
  <dgm:cxnLst>
    <dgm:cxn modelId="{EED85109-CC23-415C-911D-639258574EF6}" srcId="{03BE5EEA-5414-49CC-BE7B-30CD2EB16846}" destId="{547D0A0E-4387-4597-BF51-DBFA45F3CDE5}" srcOrd="0" destOrd="0" parTransId="{B7E4263D-B25F-4E9E-9EEE-2468583B744B}" sibTransId="{B1AEC426-58CC-44F9-9E7D-08AEEEC7FC59}"/>
    <dgm:cxn modelId="{B654A414-FF8E-4574-9BD0-2BD5043B841C}" srcId="{47FA616D-E925-417F-8059-167604AD2301}" destId="{2AB3EC56-A412-4038-8539-95197B6E2FF5}" srcOrd="0" destOrd="0" parTransId="{C4D9F5F7-6A3E-48E5-8778-A51AC6287480}" sibTransId="{77C43A27-4799-4369-846C-3C00EE9033FF}"/>
    <dgm:cxn modelId="{DB3F2017-B286-4556-8441-1A4C1ED3FDC1}" type="presOf" srcId="{7E8540F8-5A02-466A-9679-7A24C3A889FC}" destId="{B3CD0001-715E-452E-8B89-401A4EC986DD}" srcOrd="0" destOrd="0" presId="urn:microsoft.com/office/officeart/2005/8/layout/list1"/>
    <dgm:cxn modelId="{340D4E1C-3B4B-4ACE-8570-C79DF3F9AFF2}" srcId="{1EEBF9A4-D4CC-4852-9192-3E71FEA96466}" destId="{7E8540F8-5A02-466A-9679-7A24C3A889FC}" srcOrd="1" destOrd="0" parTransId="{39EF6636-0EB4-4373-BC15-B4ED3302F59F}" sibTransId="{B8167968-0F0B-4019-A773-73713CDFCC41}"/>
    <dgm:cxn modelId="{5599271E-3130-4A5D-B576-DF273D7FC5CB}" srcId="{4EBC21B8-0C23-45BB-B8C8-4A44CE644CB2}" destId="{1E97DD03-25EC-434E-90EB-33801AA45C8D}" srcOrd="0" destOrd="0" parTransId="{91C1887E-C714-4230-8C5F-D8B1EBE034C6}" sibTransId="{050E877C-710A-494D-8B06-A49AF663C520}"/>
    <dgm:cxn modelId="{2C885B23-0FF6-4960-8D93-28A74AFAD7B4}" srcId="{58576A36-DD0F-458C-B6AD-8146A480F433}" destId="{698FC62D-331A-4BB2-B7FF-E07AE07D522D}" srcOrd="1" destOrd="0" parTransId="{96B206D5-D186-493A-8BC4-703C1647FEC1}" sibTransId="{10852E15-FBC3-4337-A934-E2AFD4014FB4}"/>
    <dgm:cxn modelId="{C1429D27-E36B-48EA-BDA5-C7EEEB2D8EC9}" type="presOf" srcId="{D09445CA-83E6-42A3-9330-3D157A4EF1F5}" destId="{34B1452C-6736-47F1-B3ED-92A0C2E96E29}" srcOrd="0" destOrd="3" presId="urn:microsoft.com/office/officeart/2005/8/layout/list1"/>
    <dgm:cxn modelId="{8C47D22F-480C-4B50-8BCE-A996F47A99A2}" srcId="{1EEBF9A4-D4CC-4852-9192-3E71FEA96466}" destId="{03BE5EEA-5414-49CC-BE7B-30CD2EB16846}" srcOrd="2" destOrd="0" parTransId="{A36BFC7C-8CAD-446E-80EA-354B0BB2D548}" sibTransId="{E0C0D5A2-994B-41A7-8BCA-D506CDB99A6D}"/>
    <dgm:cxn modelId="{B3BE5231-F05C-4AF2-959E-347B620A67EB}" type="presOf" srcId="{698FC62D-331A-4BB2-B7FF-E07AE07D522D}" destId="{2744D3D2-74F9-4228-A2D1-C9B7EA1BF7B0}" srcOrd="0" destOrd="2" presId="urn:microsoft.com/office/officeart/2005/8/layout/list1"/>
    <dgm:cxn modelId="{C35B9E36-4393-4F5A-93AD-BC3F2AEE6DD3}" srcId="{7E8540F8-5A02-466A-9679-7A24C3A889FC}" destId="{AF81EE22-BB5C-4067-8773-C9A096D8FAE3}" srcOrd="0" destOrd="0" parTransId="{15755849-93A9-4CA6-B899-A94F051CD92F}" sibTransId="{450533D3-E139-42B6-BE0F-AA1BB2190E4F}"/>
    <dgm:cxn modelId="{ED8DBA3D-8B7E-4172-84CD-41590D209C38}" type="presOf" srcId="{4EBC21B8-0C23-45BB-B8C8-4A44CE644CB2}" destId="{2744D3D2-74F9-4228-A2D1-C9B7EA1BF7B0}" srcOrd="0" destOrd="0" presId="urn:microsoft.com/office/officeart/2005/8/layout/list1"/>
    <dgm:cxn modelId="{FA1A963E-D1E1-4081-B161-6D6B03F84E1B}" type="presOf" srcId="{7E8540F8-5A02-466A-9679-7A24C3A889FC}" destId="{C9BD80CE-DBAE-424A-8F61-C382AB98F3F1}" srcOrd="1" destOrd="0" presId="urn:microsoft.com/office/officeart/2005/8/layout/list1"/>
    <dgm:cxn modelId="{24C9985D-5D43-42E1-98B7-8F53D5B73FB3}" srcId="{47FA616D-E925-417F-8059-167604AD2301}" destId="{D09445CA-83E6-42A3-9330-3D157A4EF1F5}" srcOrd="2" destOrd="0" parTransId="{45624251-38F6-49CE-A294-93D7A21AFE65}" sibTransId="{4C99B929-4E3F-4616-9EEC-F3416ABF9FE2}"/>
    <dgm:cxn modelId="{B7A06B60-A7D5-409C-94A1-C4FEB1BDE133}" srcId="{AF81EE22-BB5C-4067-8773-C9A096D8FAE3}" destId="{A508602A-278A-47E6-BEB3-79A9C9B02615}" srcOrd="0" destOrd="0" parTransId="{7A76C075-20B8-46EA-8A50-AB4A4E250543}" sibTransId="{331B8C20-3C6F-4639-888E-9E76EE402A99}"/>
    <dgm:cxn modelId="{962EA745-93FA-4E3B-A44D-CF4C87EAE1C0}" type="presOf" srcId="{47FA616D-E925-417F-8059-167604AD2301}" destId="{9730EED6-1A61-415D-A1F3-099E69C75149}" srcOrd="1" destOrd="0" presId="urn:microsoft.com/office/officeart/2005/8/layout/list1"/>
    <dgm:cxn modelId="{B4A83947-20B4-4916-B297-15176224A628}" type="presOf" srcId="{1E97DD03-25EC-434E-90EB-33801AA45C8D}" destId="{2744D3D2-74F9-4228-A2D1-C9B7EA1BF7B0}" srcOrd="0" destOrd="1" presId="urn:microsoft.com/office/officeart/2005/8/layout/list1"/>
    <dgm:cxn modelId="{3323AE68-BF5F-40B9-915C-43E2755E104D}" type="presOf" srcId="{47FA616D-E925-417F-8059-167604AD2301}" destId="{067B2E56-88ED-4170-A808-B39C3F06DD47}" srcOrd="0" destOrd="0" presId="urn:microsoft.com/office/officeart/2005/8/layout/list1"/>
    <dgm:cxn modelId="{6FAC254D-52E7-4B99-84E6-EDF5A5C9D390}" type="presOf" srcId="{29994E29-184E-4B52-BCB1-92986772CAB4}" destId="{34B1452C-6736-47F1-B3ED-92A0C2E96E29}" srcOrd="0" destOrd="4" presId="urn:microsoft.com/office/officeart/2005/8/layout/list1"/>
    <dgm:cxn modelId="{4D62F16E-A8EA-4336-822B-CD93697DCCB9}" type="presOf" srcId="{547D0A0E-4387-4597-BF51-DBFA45F3CDE5}" destId="{FDAD876F-6DD8-4140-A8E7-B9955FA0E040}" srcOrd="0" destOrd="0" presId="urn:microsoft.com/office/officeart/2005/8/layout/list1"/>
    <dgm:cxn modelId="{87644C73-E543-48C9-8044-FC057A7663ED}" type="presOf" srcId="{58576A36-DD0F-458C-B6AD-8146A480F433}" destId="{14A52BD6-94CA-4056-9864-6213EAC5936C}" srcOrd="1" destOrd="0" presId="urn:microsoft.com/office/officeart/2005/8/layout/list1"/>
    <dgm:cxn modelId="{04A3E157-07DB-4050-B9B4-1FD297355544}" type="presOf" srcId="{A508602A-278A-47E6-BEB3-79A9C9B02615}" destId="{2441A014-1A0C-467F-9725-591B4A54E382}" srcOrd="0" destOrd="1" presId="urn:microsoft.com/office/officeart/2005/8/layout/list1"/>
    <dgm:cxn modelId="{FB5C8E7B-0ABB-4D55-8CEE-00EF7F1ED4AF}" srcId="{217422D1-705B-47DC-85F7-3002007F5AC2}" destId="{9588898A-CB55-4F3F-A629-2FDC8AB4DE44}" srcOrd="0" destOrd="0" parTransId="{8AA258BB-7E5A-4CEC-BBB4-4514057E8CF4}" sibTransId="{31168908-A800-4C82-99C2-3D0F40717987}"/>
    <dgm:cxn modelId="{28244D85-DA6A-4507-B94E-C625990FCB17}" type="presOf" srcId="{2AB3EC56-A412-4038-8539-95197B6E2FF5}" destId="{34B1452C-6736-47F1-B3ED-92A0C2E96E29}" srcOrd="0" destOrd="0" presId="urn:microsoft.com/office/officeart/2005/8/layout/list1"/>
    <dgm:cxn modelId="{8304F985-CF41-41E4-8F24-ED79DEE8EB88}" type="presOf" srcId="{9588898A-CB55-4F3F-A629-2FDC8AB4DE44}" destId="{34B1452C-6736-47F1-B3ED-92A0C2E96E29}" srcOrd="0" destOrd="2" presId="urn:microsoft.com/office/officeart/2005/8/layout/list1"/>
    <dgm:cxn modelId="{1D7ECA99-EAFD-49CD-9803-3F087C4AD0C0}" type="presOf" srcId="{58576A36-DD0F-458C-B6AD-8146A480F433}" destId="{AC46C41A-371B-4228-A9E0-DB610A0EF4A7}" srcOrd="0" destOrd="0" presId="urn:microsoft.com/office/officeart/2005/8/layout/list1"/>
    <dgm:cxn modelId="{2245579A-6A50-4CFF-9B35-CBB68BDF8395}" srcId="{58576A36-DD0F-458C-B6AD-8146A480F433}" destId="{4EBC21B8-0C23-45BB-B8C8-4A44CE644CB2}" srcOrd="0" destOrd="0" parTransId="{EB8BEFE2-C3C5-4314-874C-1824DA010923}" sibTransId="{94180605-A721-478F-BC62-5FEA537318BB}"/>
    <dgm:cxn modelId="{A6C2EBA5-A54B-41FE-83EA-FF5F8FFBC942}" type="presOf" srcId="{03BE5EEA-5414-49CC-BE7B-30CD2EB16846}" destId="{4F164C88-FE43-4C73-BBBC-68FAF8285CCC}" srcOrd="1" destOrd="0" presId="urn:microsoft.com/office/officeart/2005/8/layout/list1"/>
    <dgm:cxn modelId="{73F6C3AF-F4B8-42DF-935E-8EDB911B67C7}" type="presOf" srcId="{AF81EE22-BB5C-4067-8773-C9A096D8FAE3}" destId="{2441A014-1A0C-467F-9725-591B4A54E382}" srcOrd="0" destOrd="0" presId="urn:microsoft.com/office/officeart/2005/8/layout/list1"/>
    <dgm:cxn modelId="{070D11B1-D3C7-4352-AE73-C0F930AEE227}" srcId="{1EEBF9A4-D4CC-4852-9192-3E71FEA96466}" destId="{58576A36-DD0F-458C-B6AD-8146A480F433}" srcOrd="3" destOrd="0" parTransId="{737BA3D5-43A5-487B-91C5-D24907CA8EED}" sibTransId="{99BE8956-C152-4953-ADB4-D327F98BC085}"/>
    <dgm:cxn modelId="{674D15B4-7097-47E9-B705-0F8236174E48}" type="presOf" srcId="{1EEBF9A4-D4CC-4852-9192-3E71FEA96466}" destId="{1BB10B70-371A-4EEC-901A-B720A0B891B7}" srcOrd="0" destOrd="0" presId="urn:microsoft.com/office/officeart/2005/8/layout/list1"/>
    <dgm:cxn modelId="{AABCBEC5-327A-4493-A406-DD436740CB66}" srcId="{47FA616D-E925-417F-8059-167604AD2301}" destId="{217422D1-705B-47DC-85F7-3002007F5AC2}" srcOrd="1" destOrd="0" parTransId="{AA6CD255-8AE2-47DC-8282-152FB74E4103}" sibTransId="{D24A7D64-55EF-4D17-9C5C-9F47FE7BD865}"/>
    <dgm:cxn modelId="{F42236CB-F638-4EF2-83E7-F44EBF0856C1}" type="presOf" srcId="{217422D1-705B-47DC-85F7-3002007F5AC2}" destId="{34B1452C-6736-47F1-B3ED-92A0C2E96E29}" srcOrd="0" destOrd="1" presId="urn:microsoft.com/office/officeart/2005/8/layout/list1"/>
    <dgm:cxn modelId="{70C323DB-7223-4A4D-BC8E-2D1755E95518}" srcId="{D09445CA-83E6-42A3-9330-3D157A4EF1F5}" destId="{29994E29-184E-4B52-BCB1-92986772CAB4}" srcOrd="0" destOrd="0" parTransId="{31141C84-40BA-440D-AACE-884E7D9BA5FA}" sibTransId="{34D830CF-F44B-4E66-A423-FCD56FEB393A}"/>
    <dgm:cxn modelId="{297A96ED-66A9-4EFD-AD64-17FD54AC79D1}" type="presOf" srcId="{03BE5EEA-5414-49CC-BE7B-30CD2EB16846}" destId="{5593FA38-1FA9-4723-B132-A61EC79D4C46}" srcOrd="0" destOrd="0" presId="urn:microsoft.com/office/officeart/2005/8/layout/list1"/>
    <dgm:cxn modelId="{DE0FB3FF-0490-48CB-915F-D62B7F77C30B}" srcId="{1EEBF9A4-D4CC-4852-9192-3E71FEA96466}" destId="{47FA616D-E925-417F-8059-167604AD2301}" srcOrd="0" destOrd="0" parTransId="{200C7340-F007-44CB-A9E4-6B4FB449A401}" sibTransId="{7F201FFF-6A7A-46DE-B521-99B6C9CA8067}"/>
    <dgm:cxn modelId="{5DFAE2DF-1199-4182-BF7B-4DA9014E9001}" type="presParOf" srcId="{1BB10B70-371A-4EEC-901A-B720A0B891B7}" destId="{92B177A7-77DD-43C4-AF33-F953C6892436}" srcOrd="0" destOrd="0" presId="urn:microsoft.com/office/officeart/2005/8/layout/list1"/>
    <dgm:cxn modelId="{C01C7727-6D36-4EAF-9261-8405D8D07DA3}" type="presParOf" srcId="{92B177A7-77DD-43C4-AF33-F953C6892436}" destId="{067B2E56-88ED-4170-A808-B39C3F06DD47}" srcOrd="0" destOrd="0" presId="urn:microsoft.com/office/officeart/2005/8/layout/list1"/>
    <dgm:cxn modelId="{9D8A7D57-97A7-46B4-A332-29130D8D338D}" type="presParOf" srcId="{92B177A7-77DD-43C4-AF33-F953C6892436}" destId="{9730EED6-1A61-415D-A1F3-099E69C75149}" srcOrd="1" destOrd="0" presId="urn:microsoft.com/office/officeart/2005/8/layout/list1"/>
    <dgm:cxn modelId="{8F694B97-CDDB-4CFA-B3B1-127E0CD4F150}" type="presParOf" srcId="{1BB10B70-371A-4EEC-901A-B720A0B891B7}" destId="{C19FA25A-1271-49C1-9773-8095D4FA1606}" srcOrd="1" destOrd="0" presId="urn:microsoft.com/office/officeart/2005/8/layout/list1"/>
    <dgm:cxn modelId="{BA47E96B-6182-4609-AD02-D664DAD15052}" type="presParOf" srcId="{1BB10B70-371A-4EEC-901A-B720A0B891B7}" destId="{34B1452C-6736-47F1-B3ED-92A0C2E96E29}" srcOrd="2" destOrd="0" presId="urn:microsoft.com/office/officeart/2005/8/layout/list1"/>
    <dgm:cxn modelId="{BAF4F2F0-CB74-4646-8144-27A01044DE5B}" type="presParOf" srcId="{1BB10B70-371A-4EEC-901A-B720A0B891B7}" destId="{F50F727C-F97F-4C50-806F-5E780226FE26}" srcOrd="3" destOrd="0" presId="urn:microsoft.com/office/officeart/2005/8/layout/list1"/>
    <dgm:cxn modelId="{29C6135D-9F1D-4690-8406-C8FCB57A42D6}" type="presParOf" srcId="{1BB10B70-371A-4EEC-901A-B720A0B891B7}" destId="{A95C197D-75C9-4D67-8D10-4126F9FD4076}" srcOrd="4" destOrd="0" presId="urn:microsoft.com/office/officeart/2005/8/layout/list1"/>
    <dgm:cxn modelId="{47E9ED11-0EB4-419A-86BA-0E2DEB5E6E73}" type="presParOf" srcId="{A95C197D-75C9-4D67-8D10-4126F9FD4076}" destId="{B3CD0001-715E-452E-8B89-401A4EC986DD}" srcOrd="0" destOrd="0" presId="urn:microsoft.com/office/officeart/2005/8/layout/list1"/>
    <dgm:cxn modelId="{C6616C2E-8258-4E45-AFB8-B53EF3DE3A35}" type="presParOf" srcId="{A95C197D-75C9-4D67-8D10-4126F9FD4076}" destId="{C9BD80CE-DBAE-424A-8F61-C382AB98F3F1}" srcOrd="1" destOrd="0" presId="urn:microsoft.com/office/officeart/2005/8/layout/list1"/>
    <dgm:cxn modelId="{7C255D61-F72C-4D62-AF9B-8556CA9F2A5C}" type="presParOf" srcId="{1BB10B70-371A-4EEC-901A-B720A0B891B7}" destId="{350A0E93-BA23-4719-83B1-D6D47AE46C0B}" srcOrd="5" destOrd="0" presId="urn:microsoft.com/office/officeart/2005/8/layout/list1"/>
    <dgm:cxn modelId="{B3B73C1C-0093-43C8-BF6D-FE8657215567}" type="presParOf" srcId="{1BB10B70-371A-4EEC-901A-B720A0B891B7}" destId="{2441A014-1A0C-467F-9725-591B4A54E382}" srcOrd="6" destOrd="0" presId="urn:microsoft.com/office/officeart/2005/8/layout/list1"/>
    <dgm:cxn modelId="{D9FCBD45-E1E6-40C7-88CF-EB693DAACB57}" type="presParOf" srcId="{1BB10B70-371A-4EEC-901A-B720A0B891B7}" destId="{206AE2D2-9956-4EA5-8B31-939F54B83708}" srcOrd="7" destOrd="0" presId="urn:microsoft.com/office/officeart/2005/8/layout/list1"/>
    <dgm:cxn modelId="{ADC59CE9-B9D6-4A7F-918F-7789A162EB41}" type="presParOf" srcId="{1BB10B70-371A-4EEC-901A-B720A0B891B7}" destId="{0043D1AA-9054-455F-956F-ACC95D8E20D4}" srcOrd="8" destOrd="0" presId="urn:microsoft.com/office/officeart/2005/8/layout/list1"/>
    <dgm:cxn modelId="{90BA3688-EE1E-4A3F-9530-2563EA930D55}" type="presParOf" srcId="{0043D1AA-9054-455F-956F-ACC95D8E20D4}" destId="{5593FA38-1FA9-4723-B132-A61EC79D4C46}" srcOrd="0" destOrd="0" presId="urn:microsoft.com/office/officeart/2005/8/layout/list1"/>
    <dgm:cxn modelId="{5E323ACA-42FC-40D8-931F-E399E67BA459}" type="presParOf" srcId="{0043D1AA-9054-455F-956F-ACC95D8E20D4}" destId="{4F164C88-FE43-4C73-BBBC-68FAF8285CCC}" srcOrd="1" destOrd="0" presId="urn:microsoft.com/office/officeart/2005/8/layout/list1"/>
    <dgm:cxn modelId="{C71DFEC7-85AD-4406-9F11-1F5DA0496BEC}" type="presParOf" srcId="{1BB10B70-371A-4EEC-901A-B720A0B891B7}" destId="{1C983AFF-9A27-4840-BBCA-A50D797D2916}" srcOrd="9" destOrd="0" presId="urn:microsoft.com/office/officeart/2005/8/layout/list1"/>
    <dgm:cxn modelId="{8AD2F34B-009C-4241-B69D-2033FCBCAE39}" type="presParOf" srcId="{1BB10B70-371A-4EEC-901A-B720A0B891B7}" destId="{FDAD876F-6DD8-4140-A8E7-B9955FA0E040}" srcOrd="10" destOrd="0" presId="urn:microsoft.com/office/officeart/2005/8/layout/list1"/>
    <dgm:cxn modelId="{E9CE4813-3922-46F5-996B-A5D74FA520FA}" type="presParOf" srcId="{1BB10B70-371A-4EEC-901A-B720A0B891B7}" destId="{6B0D17EA-9CE2-43BB-B6D1-4F9B782ACE14}" srcOrd="11" destOrd="0" presId="urn:microsoft.com/office/officeart/2005/8/layout/list1"/>
    <dgm:cxn modelId="{15ED1D1E-0FC2-49E9-892E-1C3105B30855}" type="presParOf" srcId="{1BB10B70-371A-4EEC-901A-B720A0B891B7}" destId="{995618D2-EC7C-4DD7-BBE3-2C53A6DC30AB}" srcOrd="12" destOrd="0" presId="urn:microsoft.com/office/officeart/2005/8/layout/list1"/>
    <dgm:cxn modelId="{50EF3567-B967-4699-B855-47AD3FD1D77C}" type="presParOf" srcId="{995618D2-EC7C-4DD7-BBE3-2C53A6DC30AB}" destId="{AC46C41A-371B-4228-A9E0-DB610A0EF4A7}" srcOrd="0" destOrd="0" presId="urn:microsoft.com/office/officeart/2005/8/layout/list1"/>
    <dgm:cxn modelId="{22764C19-40A7-4C2C-B72F-E5CB709D2921}" type="presParOf" srcId="{995618D2-EC7C-4DD7-BBE3-2C53A6DC30AB}" destId="{14A52BD6-94CA-4056-9864-6213EAC5936C}" srcOrd="1" destOrd="0" presId="urn:microsoft.com/office/officeart/2005/8/layout/list1"/>
    <dgm:cxn modelId="{C62EF930-1632-43C2-99FE-81010E3BFFC7}" type="presParOf" srcId="{1BB10B70-371A-4EEC-901A-B720A0B891B7}" destId="{1415C22A-ECCB-4D69-B069-F3CC6F8BB916}" srcOrd="13" destOrd="0" presId="urn:microsoft.com/office/officeart/2005/8/layout/list1"/>
    <dgm:cxn modelId="{C915F8A1-EBE8-4A68-842F-21BA98C60A7E}" type="presParOf" srcId="{1BB10B70-371A-4EEC-901A-B720A0B891B7}" destId="{2744D3D2-74F9-4228-A2D1-C9B7EA1BF7B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EEBF9A4-D4CC-4852-9192-3E71FEA96466}"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47FA616D-E925-417F-8059-167604AD2301}">
      <dgm:prSet phldrT="[Text]" custT="1"/>
      <dgm:spPr>
        <a:solidFill>
          <a:srgbClr val="BC1A9C"/>
        </a:solidFill>
      </dgm:spPr>
      <dgm:t>
        <a:bodyPr/>
        <a:lstStyle/>
        <a:p>
          <a:r>
            <a:rPr lang="en-US" sz="2800" dirty="0">
              <a:solidFill>
                <a:schemeClr val="bg1"/>
              </a:solidFill>
            </a:rPr>
            <a:t>CDC</a:t>
          </a:r>
        </a:p>
      </dgm:t>
    </dgm:pt>
    <dgm:pt modelId="{200C7340-F007-44CB-A9E4-6B4FB449A401}" type="parTrans" cxnId="{DE0FB3FF-0490-48CB-915F-D62B7F77C30B}">
      <dgm:prSet/>
      <dgm:spPr/>
      <dgm:t>
        <a:bodyPr/>
        <a:lstStyle/>
        <a:p>
          <a:endParaRPr lang="en-US"/>
        </a:p>
      </dgm:t>
    </dgm:pt>
    <dgm:pt modelId="{7F201FFF-6A7A-46DE-B521-99B6C9CA8067}" type="sibTrans" cxnId="{DE0FB3FF-0490-48CB-915F-D62B7F77C30B}">
      <dgm:prSet/>
      <dgm:spPr/>
      <dgm:t>
        <a:bodyPr/>
        <a:lstStyle/>
        <a:p>
          <a:endParaRPr lang="en-US"/>
        </a:p>
      </dgm:t>
    </dgm:pt>
    <dgm:pt modelId="{7E8540F8-5A02-466A-9679-7A24C3A889FC}">
      <dgm:prSet phldrT="[Text]" custT="1"/>
      <dgm:spPr>
        <a:solidFill>
          <a:srgbClr val="BC1A9C"/>
        </a:solidFill>
      </dgm:spPr>
      <dgm:t>
        <a:bodyPr/>
        <a:lstStyle/>
        <a:p>
          <a:r>
            <a:rPr lang="en-US" sz="2800" dirty="0">
              <a:solidFill>
                <a:schemeClr val="bg1"/>
              </a:solidFill>
            </a:rPr>
            <a:t>VYF</a:t>
          </a:r>
        </a:p>
      </dgm:t>
    </dgm:pt>
    <dgm:pt modelId="{39EF6636-0EB4-4373-BC15-B4ED3302F59F}" type="parTrans" cxnId="{340D4E1C-3B4B-4ACE-8570-C79DF3F9AFF2}">
      <dgm:prSet/>
      <dgm:spPr/>
      <dgm:t>
        <a:bodyPr/>
        <a:lstStyle/>
        <a:p>
          <a:endParaRPr lang="en-US"/>
        </a:p>
      </dgm:t>
    </dgm:pt>
    <dgm:pt modelId="{B8167968-0F0B-4019-A773-73713CDFCC41}" type="sibTrans" cxnId="{340D4E1C-3B4B-4ACE-8570-C79DF3F9AFF2}">
      <dgm:prSet/>
      <dgm:spPr/>
      <dgm:t>
        <a:bodyPr/>
        <a:lstStyle/>
        <a:p>
          <a:endParaRPr lang="en-US"/>
        </a:p>
      </dgm:t>
    </dgm:pt>
    <dgm:pt modelId="{AF81EE22-BB5C-4067-8773-C9A096D8FAE3}">
      <dgm:prSet phldrT="[Text]" custT="1"/>
      <dgm:spPr/>
      <dgm:t>
        <a:bodyPr/>
        <a:lstStyle/>
        <a:p>
          <a:r>
            <a:rPr lang="en-US" sz="1200" b="1" dirty="0"/>
            <a:t>Vaccinate Your Family’s Website (Vaccination Information for Pregnant Women) - </a:t>
          </a:r>
          <a:r>
            <a:rPr lang="en-US" sz="1200" dirty="0"/>
            <a:t>Vaccinateyourfamily.org/pregnancy</a:t>
          </a:r>
          <a:endParaRPr lang="en-US" sz="1200" b="0" dirty="0"/>
        </a:p>
      </dgm:t>
    </dgm:pt>
    <dgm:pt modelId="{15755849-93A9-4CA6-B899-A94F051CD92F}" type="parTrans" cxnId="{C35B9E36-4393-4F5A-93AD-BC3F2AEE6DD3}">
      <dgm:prSet/>
      <dgm:spPr/>
      <dgm:t>
        <a:bodyPr/>
        <a:lstStyle/>
        <a:p>
          <a:endParaRPr lang="en-US"/>
        </a:p>
      </dgm:t>
    </dgm:pt>
    <dgm:pt modelId="{450533D3-E139-42B6-BE0F-AA1BB2190E4F}" type="sibTrans" cxnId="{C35B9E36-4393-4F5A-93AD-BC3F2AEE6DD3}">
      <dgm:prSet/>
      <dgm:spPr/>
      <dgm:t>
        <a:bodyPr/>
        <a:lstStyle/>
        <a:p>
          <a:endParaRPr lang="en-US"/>
        </a:p>
      </dgm:t>
    </dgm:pt>
    <dgm:pt modelId="{2AB3EC56-A412-4038-8539-95197B6E2FF5}">
      <dgm:prSet phldrT="[Text]" custT="1"/>
      <dgm:spPr/>
      <dgm:t>
        <a:bodyPr/>
        <a:lstStyle/>
        <a:p>
          <a:r>
            <a:rPr lang="en-US" sz="1200" b="1" dirty="0"/>
            <a:t>Comprehensive Toolkit for Prenatal Care Providers </a:t>
          </a:r>
          <a:r>
            <a:rPr lang="en-US" sz="1200" b="0" dirty="0"/>
            <a:t>(www.cdc.gov/vaccines/pregnancy/hcp-toolkit/index.html)</a:t>
          </a:r>
        </a:p>
      </dgm:t>
    </dgm:pt>
    <dgm:pt modelId="{C4D9F5F7-6A3E-48E5-8778-A51AC6287480}" type="parTrans" cxnId="{B654A414-FF8E-4574-9BD0-2BD5043B841C}">
      <dgm:prSet/>
      <dgm:spPr/>
      <dgm:t>
        <a:bodyPr/>
        <a:lstStyle/>
        <a:p>
          <a:endParaRPr lang="en-US"/>
        </a:p>
      </dgm:t>
    </dgm:pt>
    <dgm:pt modelId="{77C43A27-4799-4369-846C-3C00EE9033FF}" type="sibTrans" cxnId="{B654A414-FF8E-4574-9BD0-2BD5043B841C}">
      <dgm:prSet/>
      <dgm:spPr/>
      <dgm:t>
        <a:bodyPr/>
        <a:lstStyle/>
        <a:p>
          <a:endParaRPr lang="en-US"/>
        </a:p>
      </dgm:t>
    </dgm:pt>
    <dgm:pt modelId="{571CAB69-CA04-45B7-9760-BE197817C5DA}">
      <dgm:prSet phldrT="[Text]" custT="1"/>
      <dgm:spPr/>
      <dgm:t>
        <a:bodyPr/>
        <a:lstStyle/>
        <a:p>
          <a:r>
            <a:rPr lang="en-US" sz="1200" b="0" dirty="0"/>
            <a:t>Flu Vaccine and Pregnancy Research Studies; Tdap Vaccine and Pregnancy Research Studies; and Much More.</a:t>
          </a:r>
        </a:p>
      </dgm:t>
    </dgm:pt>
    <dgm:pt modelId="{4B6C1326-D5DC-4E87-8303-4A05758D0A70}" type="parTrans" cxnId="{5E74394A-F259-43A5-99AB-0C86C04B994A}">
      <dgm:prSet/>
      <dgm:spPr/>
      <dgm:t>
        <a:bodyPr/>
        <a:lstStyle/>
        <a:p>
          <a:endParaRPr lang="en-US"/>
        </a:p>
      </dgm:t>
    </dgm:pt>
    <dgm:pt modelId="{CFBF7304-2086-4BC2-A653-55F36E5739E5}" type="sibTrans" cxnId="{5E74394A-F259-43A5-99AB-0C86C04B994A}">
      <dgm:prSet/>
      <dgm:spPr/>
      <dgm:t>
        <a:bodyPr/>
        <a:lstStyle/>
        <a:p>
          <a:endParaRPr lang="en-US"/>
        </a:p>
      </dgm:t>
    </dgm:pt>
    <dgm:pt modelId="{3D0CC3A4-A2E2-44AC-8216-9948C22E977F}">
      <dgm:prSet phldrT="[Text]" custT="1"/>
      <dgm:spPr>
        <a:solidFill>
          <a:srgbClr val="BC249C"/>
        </a:solidFill>
      </dgm:spPr>
      <dgm:t>
        <a:bodyPr/>
        <a:lstStyle/>
        <a:p>
          <a:r>
            <a:rPr lang="en-US" sz="2400" dirty="0">
              <a:solidFill>
                <a:schemeClr val="bg1"/>
              </a:solidFill>
            </a:rPr>
            <a:t>Additional Websites and Resources</a:t>
          </a:r>
        </a:p>
      </dgm:t>
    </dgm:pt>
    <dgm:pt modelId="{791DC4C0-B626-44BD-BD3E-F4CB5D1C4055}" type="parTrans" cxnId="{EAA5A6B0-8BD3-49F7-8AC0-819AB668B159}">
      <dgm:prSet/>
      <dgm:spPr/>
      <dgm:t>
        <a:bodyPr/>
        <a:lstStyle/>
        <a:p>
          <a:endParaRPr lang="en-US"/>
        </a:p>
      </dgm:t>
    </dgm:pt>
    <dgm:pt modelId="{3AFB0328-B175-4C86-9BE6-341475789E28}" type="sibTrans" cxnId="{EAA5A6B0-8BD3-49F7-8AC0-819AB668B159}">
      <dgm:prSet/>
      <dgm:spPr/>
      <dgm:t>
        <a:bodyPr/>
        <a:lstStyle/>
        <a:p>
          <a:endParaRPr lang="en-US"/>
        </a:p>
      </dgm:t>
    </dgm:pt>
    <dgm:pt modelId="{B0C748EF-9335-415D-9767-7A90D1DA46E7}">
      <dgm:prSet phldrT="[Text]" custT="1"/>
      <dgm:spPr/>
      <dgm:t>
        <a:bodyPr/>
        <a:lstStyle/>
        <a:p>
          <a:r>
            <a:rPr lang="en-US" sz="1200" b="1" dirty="0"/>
            <a:t>Families Fighting Flu’s Family Stories and Flu Champion Toolkits for Healthcare Providers, Schools, Community Organizations, Vaccine Advocates </a:t>
          </a:r>
          <a:r>
            <a:rPr lang="en-US" sz="1200" dirty="0"/>
            <a:t>(Familiesfightingflu.org) </a:t>
          </a:r>
        </a:p>
      </dgm:t>
    </dgm:pt>
    <dgm:pt modelId="{8CBC252C-7BD8-4110-8B09-B7E44ADE744D}" type="parTrans" cxnId="{FA526A4A-9035-4D68-88B9-3A991F756032}">
      <dgm:prSet/>
      <dgm:spPr/>
      <dgm:t>
        <a:bodyPr/>
        <a:lstStyle/>
        <a:p>
          <a:endParaRPr lang="en-US"/>
        </a:p>
      </dgm:t>
    </dgm:pt>
    <dgm:pt modelId="{CCB7FF94-3356-47FF-B330-20FC2D6B3950}" type="sibTrans" cxnId="{FA526A4A-9035-4D68-88B9-3A991F756032}">
      <dgm:prSet/>
      <dgm:spPr/>
      <dgm:t>
        <a:bodyPr/>
        <a:lstStyle/>
        <a:p>
          <a:endParaRPr lang="en-US"/>
        </a:p>
      </dgm:t>
    </dgm:pt>
    <dgm:pt modelId="{BCEFBBA6-54E3-4BAB-A76A-15F415A52513}">
      <dgm:prSet phldrT="[Text]" custT="1"/>
      <dgm:spPr/>
      <dgm:t>
        <a:bodyPr/>
        <a:lstStyle/>
        <a:p>
          <a:r>
            <a:rPr lang="en-US" sz="1200" b="1" dirty="0"/>
            <a:t>Vaccine Education Center at Children’s Hospital of Philadelphia Video for Pregnant Women: Are Vaccines Safe During Pregnancy?</a:t>
          </a:r>
          <a:r>
            <a:rPr lang="en-US" sz="1200" b="0" dirty="0"/>
            <a:t> (www.chop.edu/centers-programs/vaccine-education-center/video/are-vaccines-safe-during-pregnancy) </a:t>
          </a:r>
        </a:p>
      </dgm:t>
    </dgm:pt>
    <dgm:pt modelId="{DF30883F-168A-49D4-A7D6-BC9A94465C31}" type="parTrans" cxnId="{44C2CC55-0131-4B7B-808F-7FF1ED107494}">
      <dgm:prSet/>
      <dgm:spPr/>
      <dgm:t>
        <a:bodyPr/>
        <a:lstStyle/>
        <a:p>
          <a:endParaRPr lang="en-US"/>
        </a:p>
      </dgm:t>
    </dgm:pt>
    <dgm:pt modelId="{25791B88-7ABC-4CD1-96BF-91F66CD8B7B3}" type="sibTrans" cxnId="{44C2CC55-0131-4B7B-808F-7FF1ED107494}">
      <dgm:prSet/>
      <dgm:spPr/>
      <dgm:t>
        <a:bodyPr/>
        <a:lstStyle/>
        <a:p>
          <a:endParaRPr lang="en-US"/>
        </a:p>
      </dgm:t>
    </dgm:pt>
    <dgm:pt modelId="{A5E2A26F-71B0-4DF8-AD2E-A10936F8AA70}">
      <dgm:prSet phldrT="[Text]" custT="1"/>
      <dgm:spPr/>
      <dgm:t>
        <a:bodyPr/>
        <a:lstStyle/>
        <a:p>
          <a:r>
            <a:rPr lang="en-US" sz="1200" b="1" dirty="0"/>
            <a:t>Let’s Vaccinate: Immunization Strategies and Resources for Healthcare Providers </a:t>
          </a:r>
          <a:r>
            <a:rPr lang="en-US" sz="1200" b="0" dirty="0"/>
            <a:t>(Letsvaccinate.org/pregnant-women)</a:t>
          </a:r>
        </a:p>
      </dgm:t>
    </dgm:pt>
    <dgm:pt modelId="{45E0D2A6-FFC9-4304-9D4D-63AB2823E76D}" type="parTrans" cxnId="{208EF0DC-878B-42A6-9DE3-7E33F72BEB95}">
      <dgm:prSet/>
      <dgm:spPr/>
      <dgm:t>
        <a:bodyPr/>
        <a:lstStyle/>
        <a:p>
          <a:endParaRPr lang="en-US"/>
        </a:p>
      </dgm:t>
    </dgm:pt>
    <dgm:pt modelId="{1375DACB-C4A2-496E-B2FE-425EA1C141AE}" type="sibTrans" cxnId="{208EF0DC-878B-42A6-9DE3-7E33F72BEB95}">
      <dgm:prSet/>
      <dgm:spPr/>
      <dgm:t>
        <a:bodyPr/>
        <a:lstStyle/>
        <a:p>
          <a:endParaRPr lang="en-US"/>
        </a:p>
      </dgm:t>
    </dgm:pt>
    <dgm:pt modelId="{18FDB752-7E85-42F9-A617-6CC863CEBEE6}">
      <dgm:prSet phldrT="[Text]" custT="1"/>
      <dgm:spPr/>
      <dgm:t>
        <a:bodyPr/>
        <a:lstStyle/>
        <a:p>
          <a:r>
            <a:rPr lang="en-US" sz="1200" b="1" dirty="0"/>
            <a:t>Immunization Action Coalition’s Standing Orders for Administering Vaccines to Pregnant Women </a:t>
          </a:r>
          <a:r>
            <a:rPr lang="en-US" sz="1200" dirty="0"/>
            <a:t>(www.immunize.org/catg.d/p3078b.pdf) </a:t>
          </a:r>
        </a:p>
      </dgm:t>
    </dgm:pt>
    <dgm:pt modelId="{ACE66491-7BCC-4448-877F-87ECAB02AD4C}" type="parTrans" cxnId="{3378C138-71DA-4D53-80A4-2A7AE295EE05}">
      <dgm:prSet/>
      <dgm:spPr/>
      <dgm:t>
        <a:bodyPr/>
        <a:lstStyle/>
        <a:p>
          <a:endParaRPr lang="en-US"/>
        </a:p>
      </dgm:t>
    </dgm:pt>
    <dgm:pt modelId="{E4C18AEB-C797-46EA-8DB9-215C9A9705BD}" type="sibTrans" cxnId="{3378C138-71DA-4D53-80A4-2A7AE295EE05}">
      <dgm:prSet/>
      <dgm:spPr/>
      <dgm:t>
        <a:bodyPr/>
        <a:lstStyle/>
        <a:p>
          <a:endParaRPr lang="en-US"/>
        </a:p>
      </dgm:t>
    </dgm:pt>
    <dgm:pt modelId="{41591D4E-831F-4A09-AF4D-1EC0571D2287}">
      <dgm:prSet phldrT="[Text]" custT="1"/>
      <dgm:spPr/>
      <dgm:t>
        <a:bodyPr/>
        <a:lstStyle/>
        <a:p>
          <a:r>
            <a:rPr lang="en-US" sz="1200" b="1" dirty="0"/>
            <a:t>Information on Vaccinations for Pregnant Women </a:t>
          </a:r>
          <a:r>
            <a:rPr lang="en-US" sz="1200" b="0" dirty="0"/>
            <a:t>(www.cdc.gov/vaccines/pregnancy/index.html)</a:t>
          </a:r>
        </a:p>
      </dgm:t>
    </dgm:pt>
    <dgm:pt modelId="{C4866607-791C-4F24-8F5B-27F2510F2B79}" type="parTrans" cxnId="{75CCCE8D-EF3F-4834-B337-4258F0578E67}">
      <dgm:prSet/>
      <dgm:spPr/>
      <dgm:t>
        <a:bodyPr/>
        <a:lstStyle/>
        <a:p>
          <a:endParaRPr lang="en-US"/>
        </a:p>
      </dgm:t>
    </dgm:pt>
    <dgm:pt modelId="{688B53DF-34A8-4C2B-B4CB-C0B7F0502273}" type="sibTrans" cxnId="{75CCCE8D-EF3F-4834-B337-4258F0578E67}">
      <dgm:prSet/>
      <dgm:spPr/>
      <dgm:t>
        <a:bodyPr/>
        <a:lstStyle/>
        <a:p>
          <a:endParaRPr lang="en-US"/>
        </a:p>
      </dgm:t>
    </dgm:pt>
    <dgm:pt modelId="{C429318F-117C-42B7-AE1A-94D58E3945C4}">
      <dgm:prSet phldrT="[Text]" custT="1"/>
      <dgm:spPr/>
      <dgm:t>
        <a:bodyPr/>
        <a:lstStyle/>
        <a:p>
          <a:r>
            <a:rPr lang="en-US" sz="1200" b="0" dirty="0"/>
            <a:t>Pregnancy and Vaccine Videos (also available on CDC’s YouTube Channel); Flu Vaccine Safety and Pregnancy Q&amp;A; and Much More (www.cdc.gov/flu/highrisk/qa_vacpregnant.htm?CDC_AA_refVal=https%3A%2F%2Fwww.cdc.gov%2Fflu%2Fprevent%2Fqa_vacpregnant.htm)</a:t>
          </a:r>
        </a:p>
      </dgm:t>
    </dgm:pt>
    <dgm:pt modelId="{225F9DEE-4957-41CD-B88C-2C00D170C2D0}" type="parTrans" cxnId="{84ABB62B-F1B2-4F4E-BA25-38B459A1454B}">
      <dgm:prSet/>
      <dgm:spPr/>
      <dgm:t>
        <a:bodyPr/>
        <a:lstStyle/>
        <a:p>
          <a:endParaRPr lang="en-US"/>
        </a:p>
      </dgm:t>
    </dgm:pt>
    <dgm:pt modelId="{81BB1836-02E5-431E-88EF-C2D2042D66F3}" type="sibTrans" cxnId="{84ABB62B-F1B2-4F4E-BA25-38B459A1454B}">
      <dgm:prSet/>
      <dgm:spPr/>
      <dgm:t>
        <a:bodyPr/>
        <a:lstStyle/>
        <a:p>
          <a:endParaRPr lang="en-US"/>
        </a:p>
      </dgm:t>
    </dgm:pt>
    <dgm:pt modelId="{1B93B622-5A88-4504-A546-8BDCAFBB764A}">
      <dgm:prSet phldrT="[Text]" custT="1"/>
      <dgm:spPr/>
      <dgm:t>
        <a:bodyPr/>
        <a:lstStyle/>
        <a:p>
          <a:r>
            <a:rPr lang="en-US" sz="1200" b="1" dirty="0"/>
            <a:t>Vaccinate Your Family’s Video: Callie: A Whooping Cough Story (</a:t>
          </a:r>
          <a:r>
            <a:rPr lang="en-US" sz="1200" b="0" dirty="0"/>
            <a:t>www.vaccinateyourfamily.org/testimonials/callie/)</a:t>
          </a:r>
        </a:p>
      </dgm:t>
    </dgm:pt>
    <dgm:pt modelId="{06D43999-0EEC-4250-8655-6643B18BC276}" type="parTrans" cxnId="{0DDAF998-C4B1-45E3-A1B1-2E2A54FAABF3}">
      <dgm:prSet/>
      <dgm:spPr/>
      <dgm:t>
        <a:bodyPr/>
        <a:lstStyle/>
        <a:p>
          <a:endParaRPr lang="en-US"/>
        </a:p>
      </dgm:t>
    </dgm:pt>
    <dgm:pt modelId="{73A1FBA8-8E3F-4709-AA8C-53F2238865A5}" type="sibTrans" cxnId="{0DDAF998-C4B1-45E3-A1B1-2E2A54FAABF3}">
      <dgm:prSet/>
      <dgm:spPr/>
      <dgm:t>
        <a:bodyPr/>
        <a:lstStyle/>
        <a:p>
          <a:endParaRPr lang="en-US"/>
        </a:p>
      </dgm:t>
    </dgm:pt>
    <dgm:pt modelId="{E9E79F96-5828-4CD2-8B74-EE3DEEBB865F}" type="pres">
      <dgm:prSet presAssocID="{1EEBF9A4-D4CC-4852-9192-3E71FEA96466}" presName="linear" presStyleCnt="0">
        <dgm:presLayoutVars>
          <dgm:dir/>
          <dgm:animLvl val="lvl"/>
          <dgm:resizeHandles val="exact"/>
        </dgm:presLayoutVars>
      </dgm:prSet>
      <dgm:spPr/>
    </dgm:pt>
    <dgm:pt modelId="{7E4EAE48-8DC6-4D79-81F4-2C40411FC274}" type="pres">
      <dgm:prSet presAssocID="{47FA616D-E925-417F-8059-167604AD2301}" presName="parentLin" presStyleCnt="0"/>
      <dgm:spPr/>
    </dgm:pt>
    <dgm:pt modelId="{E4DAC786-44A6-4678-9A68-59312EE48B50}" type="pres">
      <dgm:prSet presAssocID="{47FA616D-E925-417F-8059-167604AD2301}" presName="parentLeftMargin" presStyleLbl="node1" presStyleIdx="0" presStyleCnt="3"/>
      <dgm:spPr/>
    </dgm:pt>
    <dgm:pt modelId="{2002466A-385A-45A7-8B83-2F8E30EEEF75}" type="pres">
      <dgm:prSet presAssocID="{47FA616D-E925-417F-8059-167604AD2301}" presName="parentText" presStyleLbl="node1" presStyleIdx="0" presStyleCnt="3">
        <dgm:presLayoutVars>
          <dgm:chMax val="0"/>
          <dgm:bulletEnabled val="1"/>
        </dgm:presLayoutVars>
      </dgm:prSet>
      <dgm:spPr/>
    </dgm:pt>
    <dgm:pt modelId="{C02B520C-5FA3-4578-8351-CD310704AF4C}" type="pres">
      <dgm:prSet presAssocID="{47FA616D-E925-417F-8059-167604AD2301}" presName="negativeSpace" presStyleCnt="0"/>
      <dgm:spPr/>
    </dgm:pt>
    <dgm:pt modelId="{C5F7956E-AED8-48DF-9651-76433569EA33}" type="pres">
      <dgm:prSet presAssocID="{47FA616D-E925-417F-8059-167604AD2301}" presName="childText" presStyleLbl="conFgAcc1" presStyleIdx="0" presStyleCnt="3">
        <dgm:presLayoutVars>
          <dgm:bulletEnabled val="1"/>
        </dgm:presLayoutVars>
      </dgm:prSet>
      <dgm:spPr/>
    </dgm:pt>
    <dgm:pt modelId="{3F1AEC73-FABF-4086-A658-654A15D8686E}" type="pres">
      <dgm:prSet presAssocID="{7F201FFF-6A7A-46DE-B521-99B6C9CA8067}" presName="spaceBetweenRectangles" presStyleCnt="0"/>
      <dgm:spPr/>
    </dgm:pt>
    <dgm:pt modelId="{22076E49-35E4-41E7-9E2C-FB6F845F650A}" type="pres">
      <dgm:prSet presAssocID="{7E8540F8-5A02-466A-9679-7A24C3A889FC}" presName="parentLin" presStyleCnt="0"/>
      <dgm:spPr/>
    </dgm:pt>
    <dgm:pt modelId="{169D9AD1-496F-485E-946A-0D4ED9CD503F}" type="pres">
      <dgm:prSet presAssocID="{7E8540F8-5A02-466A-9679-7A24C3A889FC}" presName="parentLeftMargin" presStyleLbl="node1" presStyleIdx="0" presStyleCnt="3"/>
      <dgm:spPr/>
    </dgm:pt>
    <dgm:pt modelId="{C8FAB8FF-1AB5-4C51-81D5-7A389E8BAFE4}" type="pres">
      <dgm:prSet presAssocID="{7E8540F8-5A02-466A-9679-7A24C3A889FC}" presName="parentText" presStyleLbl="node1" presStyleIdx="1" presStyleCnt="3">
        <dgm:presLayoutVars>
          <dgm:chMax val="0"/>
          <dgm:bulletEnabled val="1"/>
        </dgm:presLayoutVars>
      </dgm:prSet>
      <dgm:spPr/>
    </dgm:pt>
    <dgm:pt modelId="{83C2E168-A98D-48CF-AF0D-4865FE90ABF0}" type="pres">
      <dgm:prSet presAssocID="{7E8540F8-5A02-466A-9679-7A24C3A889FC}" presName="negativeSpace" presStyleCnt="0"/>
      <dgm:spPr/>
    </dgm:pt>
    <dgm:pt modelId="{F606E816-C399-4FB5-BC15-FC6F5D322FFE}" type="pres">
      <dgm:prSet presAssocID="{7E8540F8-5A02-466A-9679-7A24C3A889FC}" presName="childText" presStyleLbl="conFgAcc1" presStyleIdx="1" presStyleCnt="3">
        <dgm:presLayoutVars>
          <dgm:bulletEnabled val="1"/>
        </dgm:presLayoutVars>
      </dgm:prSet>
      <dgm:spPr/>
    </dgm:pt>
    <dgm:pt modelId="{2636011C-84AA-473A-BD97-1F0FBC5E37E3}" type="pres">
      <dgm:prSet presAssocID="{B8167968-0F0B-4019-A773-73713CDFCC41}" presName="spaceBetweenRectangles" presStyleCnt="0"/>
      <dgm:spPr/>
    </dgm:pt>
    <dgm:pt modelId="{31BF6A40-057B-4476-833E-82FA1D07E63E}" type="pres">
      <dgm:prSet presAssocID="{3D0CC3A4-A2E2-44AC-8216-9948C22E977F}" presName="parentLin" presStyleCnt="0"/>
      <dgm:spPr/>
    </dgm:pt>
    <dgm:pt modelId="{4007A843-B5D3-4EF6-A204-118C223AF91F}" type="pres">
      <dgm:prSet presAssocID="{3D0CC3A4-A2E2-44AC-8216-9948C22E977F}" presName="parentLeftMargin" presStyleLbl="node1" presStyleIdx="1" presStyleCnt="3"/>
      <dgm:spPr/>
    </dgm:pt>
    <dgm:pt modelId="{F315907D-51F8-4E9F-92C9-2A90A988FA59}" type="pres">
      <dgm:prSet presAssocID="{3D0CC3A4-A2E2-44AC-8216-9948C22E977F}" presName="parentText" presStyleLbl="node1" presStyleIdx="2" presStyleCnt="3">
        <dgm:presLayoutVars>
          <dgm:chMax val="0"/>
          <dgm:bulletEnabled val="1"/>
        </dgm:presLayoutVars>
      </dgm:prSet>
      <dgm:spPr/>
    </dgm:pt>
    <dgm:pt modelId="{73D778D0-83F7-4F2E-B292-BD4E0658A1BB}" type="pres">
      <dgm:prSet presAssocID="{3D0CC3A4-A2E2-44AC-8216-9948C22E977F}" presName="negativeSpace" presStyleCnt="0"/>
      <dgm:spPr/>
    </dgm:pt>
    <dgm:pt modelId="{AC984ED1-7636-480E-9395-F6803EB92BDF}" type="pres">
      <dgm:prSet presAssocID="{3D0CC3A4-A2E2-44AC-8216-9948C22E977F}" presName="childText" presStyleLbl="conFgAcc1" presStyleIdx="2" presStyleCnt="3">
        <dgm:presLayoutVars>
          <dgm:bulletEnabled val="1"/>
        </dgm:presLayoutVars>
      </dgm:prSet>
      <dgm:spPr/>
    </dgm:pt>
  </dgm:ptLst>
  <dgm:cxnLst>
    <dgm:cxn modelId="{2032B40A-B22B-4C6B-B83C-CD8DB99AEF76}" type="presOf" srcId="{A5E2A26F-71B0-4DF8-AD2E-A10936F8AA70}" destId="{F606E816-C399-4FB5-BC15-FC6F5D322FFE}" srcOrd="0" destOrd="2" presId="urn:microsoft.com/office/officeart/2005/8/layout/list1"/>
    <dgm:cxn modelId="{B654A414-FF8E-4574-9BD0-2BD5043B841C}" srcId="{47FA616D-E925-417F-8059-167604AD2301}" destId="{2AB3EC56-A412-4038-8539-95197B6E2FF5}" srcOrd="0" destOrd="0" parTransId="{C4D9F5F7-6A3E-48E5-8778-A51AC6287480}" sibTransId="{77C43A27-4799-4369-846C-3C00EE9033FF}"/>
    <dgm:cxn modelId="{01764E17-48DF-4A35-AEE8-D3F8CA7741BC}" type="presOf" srcId="{AF81EE22-BB5C-4067-8773-C9A096D8FAE3}" destId="{F606E816-C399-4FB5-BC15-FC6F5D322FFE}" srcOrd="0" destOrd="0" presId="urn:microsoft.com/office/officeart/2005/8/layout/list1"/>
    <dgm:cxn modelId="{B831911A-8065-4791-8694-7268F2A0786D}" type="presOf" srcId="{47FA616D-E925-417F-8059-167604AD2301}" destId="{2002466A-385A-45A7-8B83-2F8E30EEEF75}" srcOrd="1" destOrd="0" presId="urn:microsoft.com/office/officeart/2005/8/layout/list1"/>
    <dgm:cxn modelId="{340D4E1C-3B4B-4ACE-8570-C79DF3F9AFF2}" srcId="{1EEBF9A4-D4CC-4852-9192-3E71FEA96466}" destId="{7E8540F8-5A02-466A-9679-7A24C3A889FC}" srcOrd="1" destOrd="0" parTransId="{39EF6636-0EB4-4373-BC15-B4ED3302F59F}" sibTransId="{B8167968-0F0B-4019-A773-73713CDFCC41}"/>
    <dgm:cxn modelId="{A8319C2A-3CE5-4D39-B355-8A59A74039B1}" type="presOf" srcId="{7E8540F8-5A02-466A-9679-7A24C3A889FC}" destId="{C8FAB8FF-1AB5-4C51-81D5-7A389E8BAFE4}" srcOrd="1" destOrd="0" presId="urn:microsoft.com/office/officeart/2005/8/layout/list1"/>
    <dgm:cxn modelId="{84ABB62B-F1B2-4F4E-BA25-38B459A1454B}" srcId="{41591D4E-831F-4A09-AF4D-1EC0571D2287}" destId="{C429318F-117C-42B7-AE1A-94D58E3945C4}" srcOrd="0" destOrd="0" parTransId="{225F9DEE-4957-41CD-B88C-2C00D170C2D0}" sibTransId="{81BB1836-02E5-431E-88EF-C2D2042D66F3}"/>
    <dgm:cxn modelId="{C35B9E36-4393-4F5A-93AD-BC3F2AEE6DD3}" srcId="{7E8540F8-5A02-466A-9679-7A24C3A889FC}" destId="{AF81EE22-BB5C-4067-8773-C9A096D8FAE3}" srcOrd="0" destOrd="0" parTransId="{15755849-93A9-4CA6-B899-A94F051CD92F}" sibTransId="{450533D3-E139-42B6-BE0F-AA1BB2190E4F}"/>
    <dgm:cxn modelId="{C34E6338-38C6-4020-9BEE-546C6746E7F0}" type="presOf" srcId="{18FDB752-7E85-42F9-A617-6CC863CEBEE6}" destId="{AC984ED1-7636-480E-9395-F6803EB92BDF}" srcOrd="0" destOrd="1" presId="urn:microsoft.com/office/officeart/2005/8/layout/list1"/>
    <dgm:cxn modelId="{3378C138-71DA-4D53-80A4-2A7AE295EE05}" srcId="{3D0CC3A4-A2E2-44AC-8216-9948C22E977F}" destId="{18FDB752-7E85-42F9-A617-6CC863CEBEE6}" srcOrd="1" destOrd="0" parTransId="{ACE66491-7BCC-4448-877F-87ECAB02AD4C}" sibTransId="{E4C18AEB-C797-46EA-8DB9-215C9A9705BD}"/>
    <dgm:cxn modelId="{5E74394A-F259-43A5-99AB-0C86C04B994A}" srcId="{2AB3EC56-A412-4038-8539-95197B6E2FF5}" destId="{571CAB69-CA04-45B7-9760-BE197817C5DA}" srcOrd="0" destOrd="0" parTransId="{4B6C1326-D5DC-4E87-8303-4A05758D0A70}" sibTransId="{CFBF7304-2086-4BC2-A653-55F36E5739E5}"/>
    <dgm:cxn modelId="{FA526A4A-9035-4D68-88B9-3A991F756032}" srcId="{3D0CC3A4-A2E2-44AC-8216-9948C22E977F}" destId="{B0C748EF-9335-415D-9767-7A90D1DA46E7}" srcOrd="0" destOrd="0" parTransId="{8CBC252C-7BD8-4110-8B09-B7E44ADE744D}" sibTransId="{CCB7FF94-3356-47FF-B330-20FC2D6B3950}"/>
    <dgm:cxn modelId="{D502044B-8E15-4136-8965-C75C190BD150}" type="presOf" srcId="{3D0CC3A4-A2E2-44AC-8216-9948C22E977F}" destId="{F315907D-51F8-4E9F-92C9-2A90A988FA59}" srcOrd="1" destOrd="0" presId="urn:microsoft.com/office/officeart/2005/8/layout/list1"/>
    <dgm:cxn modelId="{44C2CC55-0131-4B7B-808F-7FF1ED107494}" srcId="{3D0CC3A4-A2E2-44AC-8216-9948C22E977F}" destId="{BCEFBBA6-54E3-4BAB-A76A-15F415A52513}" srcOrd="2" destOrd="0" parTransId="{DF30883F-168A-49D4-A7D6-BC9A94465C31}" sibTransId="{25791B88-7ABC-4CD1-96BF-91F66CD8B7B3}"/>
    <dgm:cxn modelId="{75CCCE8D-EF3F-4834-B337-4258F0578E67}" srcId="{47FA616D-E925-417F-8059-167604AD2301}" destId="{41591D4E-831F-4A09-AF4D-1EC0571D2287}" srcOrd="1" destOrd="0" parTransId="{C4866607-791C-4F24-8F5B-27F2510F2B79}" sibTransId="{688B53DF-34A8-4C2B-B4CB-C0B7F0502273}"/>
    <dgm:cxn modelId="{BCC84F95-25D7-4973-A46B-E61459108979}" type="presOf" srcId="{C429318F-117C-42B7-AE1A-94D58E3945C4}" destId="{C5F7956E-AED8-48DF-9651-76433569EA33}" srcOrd="0" destOrd="3" presId="urn:microsoft.com/office/officeart/2005/8/layout/list1"/>
    <dgm:cxn modelId="{0EE08095-BDE4-4A1D-8B4C-25A6D4935F65}" type="presOf" srcId="{B0C748EF-9335-415D-9767-7A90D1DA46E7}" destId="{AC984ED1-7636-480E-9395-F6803EB92BDF}" srcOrd="0" destOrd="0" presId="urn:microsoft.com/office/officeart/2005/8/layout/list1"/>
    <dgm:cxn modelId="{0DDAF998-C4B1-45E3-A1B1-2E2A54FAABF3}" srcId="{7E8540F8-5A02-466A-9679-7A24C3A889FC}" destId="{1B93B622-5A88-4504-A546-8BDCAFBB764A}" srcOrd="1" destOrd="0" parTransId="{06D43999-0EEC-4250-8655-6643B18BC276}" sibTransId="{73A1FBA8-8E3F-4709-AA8C-53F2238865A5}"/>
    <dgm:cxn modelId="{EA08B59D-2B7D-45DC-B9A3-85FC3DC27712}" type="presOf" srcId="{571CAB69-CA04-45B7-9760-BE197817C5DA}" destId="{C5F7956E-AED8-48DF-9651-76433569EA33}" srcOrd="0" destOrd="1" presId="urn:microsoft.com/office/officeart/2005/8/layout/list1"/>
    <dgm:cxn modelId="{9DCC90B0-2B4B-40AE-B319-668898E53D6D}" type="presOf" srcId="{1B93B622-5A88-4504-A546-8BDCAFBB764A}" destId="{F606E816-C399-4FB5-BC15-FC6F5D322FFE}" srcOrd="0" destOrd="1" presId="urn:microsoft.com/office/officeart/2005/8/layout/list1"/>
    <dgm:cxn modelId="{EAA5A6B0-8BD3-49F7-8AC0-819AB668B159}" srcId="{1EEBF9A4-D4CC-4852-9192-3E71FEA96466}" destId="{3D0CC3A4-A2E2-44AC-8216-9948C22E977F}" srcOrd="2" destOrd="0" parTransId="{791DC4C0-B626-44BD-BD3E-F4CB5D1C4055}" sibTransId="{3AFB0328-B175-4C86-9BE6-341475789E28}"/>
    <dgm:cxn modelId="{3A0168B3-28E9-4F06-8243-AA3B8F87B9C5}" type="presOf" srcId="{41591D4E-831F-4A09-AF4D-1EC0571D2287}" destId="{C5F7956E-AED8-48DF-9651-76433569EA33}" srcOrd="0" destOrd="2" presId="urn:microsoft.com/office/officeart/2005/8/layout/list1"/>
    <dgm:cxn modelId="{0ABAB6B8-91D2-466A-B5AF-6675539C44A0}" type="presOf" srcId="{47FA616D-E925-417F-8059-167604AD2301}" destId="{E4DAC786-44A6-4678-9A68-59312EE48B50}" srcOrd="0" destOrd="0" presId="urn:microsoft.com/office/officeart/2005/8/layout/list1"/>
    <dgm:cxn modelId="{59BB34D9-1B62-411D-A017-A9FD44DD359C}" type="presOf" srcId="{1EEBF9A4-D4CC-4852-9192-3E71FEA96466}" destId="{E9E79F96-5828-4CD2-8B74-EE3DEEBB865F}" srcOrd="0" destOrd="0" presId="urn:microsoft.com/office/officeart/2005/8/layout/list1"/>
    <dgm:cxn modelId="{586AD3DB-644A-431C-A4EC-814E888EE797}" type="presOf" srcId="{3D0CC3A4-A2E2-44AC-8216-9948C22E977F}" destId="{4007A843-B5D3-4EF6-A204-118C223AF91F}" srcOrd="0" destOrd="0" presId="urn:microsoft.com/office/officeart/2005/8/layout/list1"/>
    <dgm:cxn modelId="{208EF0DC-878B-42A6-9DE3-7E33F72BEB95}" srcId="{7E8540F8-5A02-466A-9679-7A24C3A889FC}" destId="{A5E2A26F-71B0-4DF8-AD2E-A10936F8AA70}" srcOrd="2" destOrd="0" parTransId="{45E0D2A6-FFC9-4304-9D4D-63AB2823E76D}" sibTransId="{1375DACB-C4A2-496E-B2FE-425EA1C141AE}"/>
    <dgm:cxn modelId="{4703B8E4-0A71-438B-ACC9-B496171E57B9}" type="presOf" srcId="{BCEFBBA6-54E3-4BAB-A76A-15F415A52513}" destId="{AC984ED1-7636-480E-9395-F6803EB92BDF}" srcOrd="0" destOrd="2" presId="urn:microsoft.com/office/officeart/2005/8/layout/list1"/>
    <dgm:cxn modelId="{B9745BEF-262B-4577-AA1B-4C28F1C9CD24}" type="presOf" srcId="{2AB3EC56-A412-4038-8539-95197B6E2FF5}" destId="{C5F7956E-AED8-48DF-9651-76433569EA33}" srcOrd="0" destOrd="0" presId="urn:microsoft.com/office/officeart/2005/8/layout/list1"/>
    <dgm:cxn modelId="{D0C57CF0-30BD-42FD-97DD-14D554DBD12F}" type="presOf" srcId="{7E8540F8-5A02-466A-9679-7A24C3A889FC}" destId="{169D9AD1-496F-485E-946A-0D4ED9CD503F}" srcOrd="0" destOrd="0" presId="urn:microsoft.com/office/officeart/2005/8/layout/list1"/>
    <dgm:cxn modelId="{DE0FB3FF-0490-48CB-915F-D62B7F77C30B}" srcId="{1EEBF9A4-D4CC-4852-9192-3E71FEA96466}" destId="{47FA616D-E925-417F-8059-167604AD2301}" srcOrd="0" destOrd="0" parTransId="{200C7340-F007-44CB-A9E4-6B4FB449A401}" sibTransId="{7F201FFF-6A7A-46DE-B521-99B6C9CA8067}"/>
    <dgm:cxn modelId="{5D8E016E-3AE3-41B3-80F6-880D397DEEB4}" type="presParOf" srcId="{E9E79F96-5828-4CD2-8B74-EE3DEEBB865F}" destId="{7E4EAE48-8DC6-4D79-81F4-2C40411FC274}" srcOrd="0" destOrd="0" presId="urn:microsoft.com/office/officeart/2005/8/layout/list1"/>
    <dgm:cxn modelId="{BBD6D81A-B370-4B1F-9F8F-1B90603092C3}" type="presParOf" srcId="{7E4EAE48-8DC6-4D79-81F4-2C40411FC274}" destId="{E4DAC786-44A6-4678-9A68-59312EE48B50}" srcOrd="0" destOrd="0" presId="urn:microsoft.com/office/officeart/2005/8/layout/list1"/>
    <dgm:cxn modelId="{29335D44-75AF-4B72-B53B-C41C30C439EB}" type="presParOf" srcId="{7E4EAE48-8DC6-4D79-81F4-2C40411FC274}" destId="{2002466A-385A-45A7-8B83-2F8E30EEEF75}" srcOrd="1" destOrd="0" presId="urn:microsoft.com/office/officeart/2005/8/layout/list1"/>
    <dgm:cxn modelId="{FA19DEFF-2511-4BB1-80B3-97285C6DE8D5}" type="presParOf" srcId="{E9E79F96-5828-4CD2-8B74-EE3DEEBB865F}" destId="{C02B520C-5FA3-4578-8351-CD310704AF4C}" srcOrd="1" destOrd="0" presId="urn:microsoft.com/office/officeart/2005/8/layout/list1"/>
    <dgm:cxn modelId="{C20C7C2A-9AC0-4382-BD5D-F5B5DB7C6B10}" type="presParOf" srcId="{E9E79F96-5828-4CD2-8B74-EE3DEEBB865F}" destId="{C5F7956E-AED8-48DF-9651-76433569EA33}" srcOrd="2" destOrd="0" presId="urn:microsoft.com/office/officeart/2005/8/layout/list1"/>
    <dgm:cxn modelId="{5E6D6339-260D-4AB9-A5DB-C43A138ECED2}" type="presParOf" srcId="{E9E79F96-5828-4CD2-8B74-EE3DEEBB865F}" destId="{3F1AEC73-FABF-4086-A658-654A15D8686E}" srcOrd="3" destOrd="0" presId="urn:microsoft.com/office/officeart/2005/8/layout/list1"/>
    <dgm:cxn modelId="{1244BADD-4916-45A6-9700-8E69E86BBDC5}" type="presParOf" srcId="{E9E79F96-5828-4CD2-8B74-EE3DEEBB865F}" destId="{22076E49-35E4-41E7-9E2C-FB6F845F650A}" srcOrd="4" destOrd="0" presId="urn:microsoft.com/office/officeart/2005/8/layout/list1"/>
    <dgm:cxn modelId="{524FDF68-8514-4D6D-92BF-F97B684E2642}" type="presParOf" srcId="{22076E49-35E4-41E7-9E2C-FB6F845F650A}" destId="{169D9AD1-496F-485E-946A-0D4ED9CD503F}" srcOrd="0" destOrd="0" presId="urn:microsoft.com/office/officeart/2005/8/layout/list1"/>
    <dgm:cxn modelId="{2FB47286-79A9-425A-9E0D-410D7DD6F909}" type="presParOf" srcId="{22076E49-35E4-41E7-9E2C-FB6F845F650A}" destId="{C8FAB8FF-1AB5-4C51-81D5-7A389E8BAFE4}" srcOrd="1" destOrd="0" presId="urn:microsoft.com/office/officeart/2005/8/layout/list1"/>
    <dgm:cxn modelId="{E399B3ED-D751-45DB-9913-64DCFE1F7DCD}" type="presParOf" srcId="{E9E79F96-5828-4CD2-8B74-EE3DEEBB865F}" destId="{83C2E168-A98D-48CF-AF0D-4865FE90ABF0}" srcOrd="5" destOrd="0" presId="urn:microsoft.com/office/officeart/2005/8/layout/list1"/>
    <dgm:cxn modelId="{0E98118F-0B2B-405D-BE78-4DF891EC0BB5}" type="presParOf" srcId="{E9E79F96-5828-4CD2-8B74-EE3DEEBB865F}" destId="{F606E816-C399-4FB5-BC15-FC6F5D322FFE}" srcOrd="6" destOrd="0" presId="urn:microsoft.com/office/officeart/2005/8/layout/list1"/>
    <dgm:cxn modelId="{21037450-FCCF-432F-8CC5-0D4436D8DEEB}" type="presParOf" srcId="{E9E79F96-5828-4CD2-8B74-EE3DEEBB865F}" destId="{2636011C-84AA-473A-BD97-1F0FBC5E37E3}" srcOrd="7" destOrd="0" presId="urn:microsoft.com/office/officeart/2005/8/layout/list1"/>
    <dgm:cxn modelId="{2BD10034-5CB3-4121-AD08-A0F7B43F891E}" type="presParOf" srcId="{E9E79F96-5828-4CD2-8B74-EE3DEEBB865F}" destId="{31BF6A40-057B-4476-833E-82FA1D07E63E}" srcOrd="8" destOrd="0" presId="urn:microsoft.com/office/officeart/2005/8/layout/list1"/>
    <dgm:cxn modelId="{BBD668E9-6D43-4899-A1B3-83BA2C4D8558}" type="presParOf" srcId="{31BF6A40-057B-4476-833E-82FA1D07E63E}" destId="{4007A843-B5D3-4EF6-A204-118C223AF91F}" srcOrd="0" destOrd="0" presId="urn:microsoft.com/office/officeart/2005/8/layout/list1"/>
    <dgm:cxn modelId="{6BEA86B6-856D-4FBA-A2C2-492B7D5ADC6F}" type="presParOf" srcId="{31BF6A40-057B-4476-833E-82FA1D07E63E}" destId="{F315907D-51F8-4E9F-92C9-2A90A988FA59}" srcOrd="1" destOrd="0" presId="urn:microsoft.com/office/officeart/2005/8/layout/list1"/>
    <dgm:cxn modelId="{8F8024BE-18E2-4E24-9189-CA7BA28F855C}" type="presParOf" srcId="{E9E79F96-5828-4CD2-8B74-EE3DEEBB865F}" destId="{73D778D0-83F7-4F2E-B292-BD4E0658A1BB}" srcOrd="9" destOrd="0" presId="urn:microsoft.com/office/officeart/2005/8/layout/list1"/>
    <dgm:cxn modelId="{87540E1E-841A-4BA2-BC02-3BDD14AF9AC1}" type="presParOf" srcId="{E9E79F96-5828-4CD2-8B74-EE3DEEBB865F}" destId="{AC984ED1-7636-480E-9395-F6803EB92BD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851BF6-8FEA-441D-A95F-9B6A0CDC1B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6156C19-8610-4DE2-8A35-ADB474FB14F3}">
      <dgm:prSet custT="1"/>
      <dgm:spPr>
        <a:solidFill>
          <a:srgbClr val="47617D"/>
        </a:solidFill>
      </dgm:spPr>
      <dgm:t>
        <a:bodyPr/>
        <a:lstStyle/>
        <a:p>
          <a:r>
            <a:rPr lang="en-US" sz="2200" b="1" dirty="0"/>
            <a:t>Advocate</a:t>
          </a:r>
          <a:r>
            <a:rPr lang="en-US" sz="2200" dirty="0"/>
            <a:t> for pro-immunization policies at the state and federal levels</a:t>
          </a:r>
          <a:r>
            <a:rPr lang="en-US" sz="2400" dirty="0"/>
            <a:t>. </a:t>
          </a:r>
        </a:p>
      </dgm:t>
    </dgm:pt>
    <dgm:pt modelId="{545EB0D1-232F-4504-9F7F-9FDA5394BBFD}" type="parTrans" cxnId="{A36A5682-5DFD-4EAB-B405-6C6862A96AF0}">
      <dgm:prSet/>
      <dgm:spPr/>
      <dgm:t>
        <a:bodyPr/>
        <a:lstStyle/>
        <a:p>
          <a:endParaRPr lang="en-US"/>
        </a:p>
      </dgm:t>
    </dgm:pt>
    <dgm:pt modelId="{4D290D0C-F79B-40D7-B79F-0286E752E265}" type="sibTrans" cxnId="{A36A5682-5DFD-4EAB-B405-6C6862A96AF0}">
      <dgm:prSet/>
      <dgm:spPr/>
      <dgm:t>
        <a:bodyPr/>
        <a:lstStyle/>
        <a:p>
          <a:endParaRPr lang="en-US"/>
        </a:p>
      </dgm:t>
    </dgm:pt>
    <dgm:pt modelId="{CD02D72D-90ED-48EF-8F4B-C986F7F768E7}" type="pres">
      <dgm:prSet presAssocID="{40851BF6-8FEA-441D-A95F-9B6A0CDC1B07}" presName="linear" presStyleCnt="0">
        <dgm:presLayoutVars>
          <dgm:animLvl val="lvl"/>
          <dgm:resizeHandles val="exact"/>
        </dgm:presLayoutVars>
      </dgm:prSet>
      <dgm:spPr/>
    </dgm:pt>
    <dgm:pt modelId="{B9B64D5E-A384-4F2A-81C1-1A140F3F35CE}" type="pres">
      <dgm:prSet presAssocID="{F6156C19-8610-4DE2-8A35-ADB474FB14F3}" presName="parentText" presStyleLbl="node1" presStyleIdx="0" presStyleCnt="1" custLinFactNeighborX="-449" custLinFactNeighborY="-110">
        <dgm:presLayoutVars>
          <dgm:chMax val="0"/>
          <dgm:bulletEnabled val="1"/>
        </dgm:presLayoutVars>
      </dgm:prSet>
      <dgm:spPr/>
    </dgm:pt>
  </dgm:ptLst>
  <dgm:cxnLst>
    <dgm:cxn modelId="{14649B79-B59C-46DD-BF83-FD4243EEAB6D}" type="presOf" srcId="{40851BF6-8FEA-441D-A95F-9B6A0CDC1B07}" destId="{CD02D72D-90ED-48EF-8F4B-C986F7F768E7}" srcOrd="0" destOrd="0" presId="urn:microsoft.com/office/officeart/2005/8/layout/vList2"/>
    <dgm:cxn modelId="{9DD17681-36C8-4448-AF56-5F70192701C6}" type="presOf" srcId="{F6156C19-8610-4DE2-8A35-ADB474FB14F3}" destId="{B9B64D5E-A384-4F2A-81C1-1A140F3F35CE}" srcOrd="0" destOrd="0" presId="urn:microsoft.com/office/officeart/2005/8/layout/vList2"/>
    <dgm:cxn modelId="{A36A5682-5DFD-4EAB-B405-6C6862A96AF0}" srcId="{40851BF6-8FEA-441D-A95F-9B6A0CDC1B07}" destId="{F6156C19-8610-4DE2-8A35-ADB474FB14F3}" srcOrd="0" destOrd="0" parTransId="{545EB0D1-232F-4504-9F7F-9FDA5394BBFD}" sibTransId="{4D290D0C-F79B-40D7-B79F-0286E752E265}"/>
    <dgm:cxn modelId="{DAC22690-100C-4A73-A48F-3839027F58E1}" type="presParOf" srcId="{CD02D72D-90ED-48EF-8F4B-C986F7F768E7}" destId="{B9B64D5E-A384-4F2A-81C1-1A140F3F35CE}"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E75873-0CEE-47DF-95B2-BD0ED7DB12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8660BA-A2E7-4A0E-9561-7CCEAF110BDD}">
      <dgm:prSet custT="1"/>
      <dgm:spPr>
        <a:solidFill>
          <a:srgbClr val="BC249C"/>
        </a:solidFill>
      </dgm:spPr>
      <dgm:t>
        <a:bodyPr/>
        <a:lstStyle/>
        <a:p>
          <a:r>
            <a:rPr lang="en-US" sz="2000" b="1" dirty="0"/>
            <a:t>Vaccination recommendations for pregnant women in the U.S. and the new “Call to Action”.</a:t>
          </a:r>
          <a:endParaRPr lang="en-US" sz="2000" dirty="0"/>
        </a:p>
      </dgm:t>
    </dgm:pt>
    <dgm:pt modelId="{35A82169-F40C-40B5-8811-CA4CB503E60D}" type="parTrans" cxnId="{85359810-30B4-42DC-AE21-57F0DC1E9416}">
      <dgm:prSet/>
      <dgm:spPr/>
      <dgm:t>
        <a:bodyPr/>
        <a:lstStyle/>
        <a:p>
          <a:endParaRPr lang="en-US" sz="2000"/>
        </a:p>
      </dgm:t>
    </dgm:pt>
    <dgm:pt modelId="{CAD179EF-9F67-45F3-A47E-AAFA3E915ABF}" type="sibTrans" cxnId="{85359810-30B4-42DC-AE21-57F0DC1E9416}">
      <dgm:prSet/>
      <dgm:spPr/>
      <dgm:t>
        <a:bodyPr/>
        <a:lstStyle/>
        <a:p>
          <a:endParaRPr lang="en-US" sz="2000"/>
        </a:p>
      </dgm:t>
    </dgm:pt>
    <dgm:pt modelId="{816FCDF8-60CB-460A-8044-D3D3BC55A899}">
      <dgm:prSet custT="1"/>
      <dgm:spPr>
        <a:solidFill>
          <a:srgbClr val="BC249C"/>
        </a:solidFill>
      </dgm:spPr>
      <dgm:t>
        <a:bodyPr/>
        <a:lstStyle/>
        <a:p>
          <a:r>
            <a:rPr lang="en-US" sz="2000" b="1" dirty="0"/>
            <a:t>Overview of the statistics related to maternal vaccinations.</a:t>
          </a:r>
          <a:endParaRPr lang="en-US" sz="2000" dirty="0"/>
        </a:p>
      </dgm:t>
    </dgm:pt>
    <dgm:pt modelId="{CCD47D9F-BAA4-4C0C-AE09-F96F67AAC11A}" type="parTrans" cxnId="{2EA4EC9E-858F-4E47-816F-FA0060BA0D04}">
      <dgm:prSet/>
      <dgm:spPr/>
      <dgm:t>
        <a:bodyPr/>
        <a:lstStyle/>
        <a:p>
          <a:endParaRPr lang="en-US" sz="2000"/>
        </a:p>
      </dgm:t>
    </dgm:pt>
    <dgm:pt modelId="{B2082462-39F4-4C12-B98E-6C06510EEBCC}" type="sibTrans" cxnId="{2EA4EC9E-858F-4E47-816F-FA0060BA0D04}">
      <dgm:prSet/>
      <dgm:spPr/>
      <dgm:t>
        <a:bodyPr/>
        <a:lstStyle/>
        <a:p>
          <a:endParaRPr lang="en-US" sz="2000"/>
        </a:p>
      </dgm:t>
    </dgm:pt>
    <dgm:pt modelId="{38694ADE-3594-4CC7-88A2-D6EA0B9E9751}">
      <dgm:prSet custT="1"/>
      <dgm:spPr>
        <a:solidFill>
          <a:srgbClr val="BC249C"/>
        </a:solidFill>
      </dgm:spPr>
      <dgm:t>
        <a:bodyPr/>
        <a:lstStyle/>
        <a:p>
          <a:r>
            <a:rPr lang="en-US" sz="2000" b="1" dirty="0"/>
            <a:t>Key drivers/motivations and barriers to maternal vaccination</a:t>
          </a:r>
          <a:r>
            <a:rPr lang="en-US" sz="2000" dirty="0"/>
            <a:t>.</a:t>
          </a:r>
        </a:p>
      </dgm:t>
    </dgm:pt>
    <dgm:pt modelId="{DFB8F57D-37E7-4234-A5F6-523FC95EB9B7}" type="parTrans" cxnId="{4054C6CA-6F3C-4BC9-BBAF-427E7EC4BB6A}">
      <dgm:prSet/>
      <dgm:spPr/>
      <dgm:t>
        <a:bodyPr/>
        <a:lstStyle/>
        <a:p>
          <a:endParaRPr lang="en-US" sz="2000"/>
        </a:p>
      </dgm:t>
    </dgm:pt>
    <dgm:pt modelId="{B737C5B1-06C9-442F-AAF5-7E998FBF8D2E}" type="sibTrans" cxnId="{4054C6CA-6F3C-4BC9-BBAF-427E7EC4BB6A}">
      <dgm:prSet/>
      <dgm:spPr/>
      <dgm:t>
        <a:bodyPr/>
        <a:lstStyle/>
        <a:p>
          <a:endParaRPr lang="en-US" sz="2000"/>
        </a:p>
      </dgm:t>
    </dgm:pt>
    <dgm:pt modelId="{DD47B866-0111-4B63-ABA1-40BD0F50C671}">
      <dgm:prSet custT="1"/>
      <dgm:spPr>
        <a:solidFill>
          <a:srgbClr val="BC249C"/>
        </a:solidFill>
      </dgm:spPr>
      <dgm:t>
        <a:bodyPr/>
        <a:lstStyle/>
        <a:p>
          <a:r>
            <a:rPr lang="en-US" sz="2000" b="1" dirty="0"/>
            <a:t>VYF’s activities to promote maternal and childhood vaccinations to pregnant women and educate healthcare providers. </a:t>
          </a:r>
          <a:endParaRPr lang="en-US" sz="2000" dirty="0"/>
        </a:p>
      </dgm:t>
    </dgm:pt>
    <dgm:pt modelId="{2B482394-0FB1-4A1C-BE97-0DDD3DA0BCDE}" type="parTrans" cxnId="{80AC17C7-DD47-4AF4-A2D7-D01B52822985}">
      <dgm:prSet/>
      <dgm:spPr/>
      <dgm:t>
        <a:bodyPr/>
        <a:lstStyle/>
        <a:p>
          <a:endParaRPr lang="en-US" sz="2000"/>
        </a:p>
      </dgm:t>
    </dgm:pt>
    <dgm:pt modelId="{A608CFB7-FF2B-41E1-9AC3-1FB7FB5711CE}" type="sibTrans" cxnId="{80AC17C7-DD47-4AF4-A2D7-D01B52822985}">
      <dgm:prSet/>
      <dgm:spPr/>
      <dgm:t>
        <a:bodyPr/>
        <a:lstStyle/>
        <a:p>
          <a:endParaRPr lang="en-US" sz="2000"/>
        </a:p>
      </dgm:t>
    </dgm:pt>
    <dgm:pt modelId="{278A0B63-9173-4E21-9DF6-33335AC284BB}">
      <dgm:prSet custT="1"/>
      <dgm:spPr>
        <a:solidFill>
          <a:srgbClr val="BC249C"/>
        </a:solidFill>
      </dgm:spPr>
      <dgm:t>
        <a:bodyPr/>
        <a:lstStyle/>
        <a:p>
          <a:r>
            <a:rPr lang="en-US" sz="2000" b="1" dirty="0"/>
            <a:t>Current partner research and activities related to communicating with pregnant women about maternal and childhood vaccinations.</a:t>
          </a:r>
          <a:endParaRPr lang="en-US" sz="2000" dirty="0"/>
        </a:p>
      </dgm:t>
    </dgm:pt>
    <dgm:pt modelId="{1504F957-BD09-4E3C-A954-9E8027566738}" type="parTrans" cxnId="{F3980B78-65B8-4EEA-9213-9141752B7D66}">
      <dgm:prSet/>
      <dgm:spPr/>
      <dgm:t>
        <a:bodyPr/>
        <a:lstStyle/>
        <a:p>
          <a:endParaRPr lang="en-US" sz="2000"/>
        </a:p>
      </dgm:t>
    </dgm:pt>
    <dgm:pt modelId="{D3391735-D25E-4F57-A3BC-22220296CFD2}" type="sibTrans" cxnId="{F3980B78-65B8-4EEA-9213-9141752B7D66}">
      <dgm:prSet/>
      <dgm:spPr/>
      <dgm:t>
        <a:bodyPr/>
        <a:lstStyle/>
        <a:p>
          <a:endParaRPr lang="en-US" sz="2000"/>
        </a:p>
      </dgm:t>
    </dgm:pt>
    <dgm:pt modelId="{B3DED53C-DF7D-4B8E-928D-FE38942775DD}">
      <dgm:prSet custT="1"/>
      <dgm:spPr>
        <a:solidFill>
          <a:srgbClr val="BC249C"/>
        </a:solidFill>
      </dgm:spPr>
      <dgm:t>
        <a:bodyPr/>
        <a:lstStyle/>
        <a:p>
          <a:r>
            <a:rPr lang="en-US" sz="2000" b="1" dirty="0"/>
            <a:t>Credible resources to help educate pregnant women about the importance and safety of maternal vaccinations.</a:t>
          </a:r>
        </a:p>
      </dgm:t>
    </dgm:pt>
    <dgm:pt modelId="{03A40E1E-9608-471F-9A33-BB3FFE4ED7B9}" type="parTrans" cxnId="{A0E8DE76-1501-4999-85CC-1A801AA288C0}">
      <dgm:prSet/>
      <dgm:spPr/>
      <dgm:t>
        <a:bodyPr/>
        <a:lstStyle/>
        <a:p>
          <a:endParaRPr lang="en-US" sz="2000"/>
        </a:p>
      </dgm:t>
    </dgm:pt>
    <dgm:pt modelId="{3FD7D18E-0331-40DE-9D3C-95C7F8FCEB44}" type="sibTrans" cxnId="{A0E8DE76-1501-4999-85CC-1A801AA288C0}">
      <dgm:prSet/>
      <dgm:spPr/>
      <dgm:t>
        <a:bodyPr/>
        <a:lstStyle/>
        <a:p>
          <a:endParaRPr lang="en-US" sz="2000"/>
        </a:p>
      </dgm:t>
    </dgm:pt>
    <dgm:pt modelId="{79658F7A-A754-4C55-AE35-B503DE5A5F36}" type="pres">
      <dgm:prSet presAssocID="{93E75873-0CEE-47DF-95B2-BD0ED7DB1297}" presName="linear" presStyleCnt="0">
        <dgm:presLayoutVars>
          <dgm:animLvl val="lvl"/>
          <dgm:resizeHandles val="exact"/>
        </dgm:presLayoutVars>
      </dgm:prSet>
      <dgm:spPr/>
    </dgm:pt>
    <dgm:pt modelId="{12DC09C3-1473-4427-ADD0-C3051D3C38A2}" type="pres">
      <dgm:prSet presAssocID="{C68660BA-A2E7-4A0E-9561-7CCEAF110BDD}" presName="parentText" presStyleLbl="node1" presStyleIdx="0" presStyleCnt="6">
        <dgm:presLayoutVars>
          <dgm:chMax val="0"/>
          <dgm:bulletEnabled val="1"/>
        </dgm:presLayoutVars>
      </dgm:prSet>
      <dgm:spPr/>
    </dgm:pt>
    <dgm:pt modelId="{2108BA94-78F7-4FFF-8456-2011594BADD1}" type="pres">
      <dgm:prSet presAssocID="{CAD179EF-9F67-45F3-A47E-AAFA3E915ABF}" presName="spacer" presStyleCnt="0"/>
      <dgm:spPr/>
    </dgm:pt>
    <dgm:pt modelId="{86FA22EA-45F0-4402-A0C8-70BFD2509C48}" type="pres">
      <dgm:prSet presAssocID="{816FCDF8-60CB-460A-8044-D3D3BC55A899}" presName="parentText" presStyleLbl="node1" presStyleIdx="1" presStyleCnt="6">
        <dgm:presLayoutVars>
          <dgm:chMax val="0"/>
          <dgm:bulletEnabled val="1"/>
        </dgm:presLayoutVars>
      </dgm:prSet>
      <dgm:spPr/>
    </dgm:pt>
    <dgm:pt modelId="{0E4B66D1-2320-4E8B-B058-3D12B6DC4592}" type="pres">
      <dgm:prSet presAssocID="{B2082462-39F4-4C12-B98E-6C06510EEBCC}" presName="spacer" presStyleCnt="0"/>
      <dgm:spPr/>
    </dgm:pt>
    <dgm:pt modelId="{86AD0AA1-ECB8-4043-A893-A659F18282AE}" type="pres">
      <dgm:prSet presAssocID="{38694ADE-3594-4CC7-88A2-D6EA0B9E9751}" presName="parentText" presStyleLbl="node1" presStyleIdx="2" presStyleCnt="6">
        <dgm:presLayoutVars>
          <dgm:chMax val="0"/>
          <dgm:bulletEnabled val="1"/>
        </dgm:presLayoutVars>
      </dgm:prSet>
      <dgm:spPr/>
    </dgm:pt>
    <dgm:pt modelId="{F909E194-5C0E-4591-B575-E25156088668}" type="pres">
      <dgm:prSet presAssocID="{B737C5B1-06C9-442F-AAF5-7E998FBF8D2E}" presName="spacer" presStyleCnt="0"/>
      <dgm:spPr/>
    </dgm:pt>
    <dgm:pt modelId="{39AF342F-D394-41FD-B900-708E48B5F64D}" type="pres">
      <dgm:prSet presAssocID="{278A0B63-9173-4E21-9DF6-33335AC284BB}" presName="parentText" presStyleLbl="node1" presStyleIdx="3" presStyleCnt="6">
        <dgm:presLayoutVars>
          <dgm:chMax val="0"/>
          <dgm:bulletEnabled val="1"/>
        </dgm:presLayoutVars>
      </dgm:prSet>
      <dgm:spPr/>
    </dgm:pt>
    <dgm:pt modelId="{438CBE6B-71F9-4531-A03B-FC7DEDC0673E}" type="pres">
      <dgm:prSet presAssocID="{D3391735-D25E-4F57-A3BC-22220296CFD2}" presName="spacer" presStyleCnt="0"/>
      <dgm:spPr/>
    </dgm:pt>
    <dgm:pt modelId="{A39E83EB-F97C-4AE5-881F-45ECFCE808DA}" type="pres">
      <dgm:prSet presAssocID="{DD47B866-0111-4B63-ABA1-40BD0F50C671}" presName="parentText" presStyleLbl="node1" presStyleIdx="4" presStyleCnt="6">
        <dgm:presLayoutVars>
          <dgm:chMax val="0"/>
          <dgm:bulletEnabled val="1"/>
        </dgm:presLayoutVars>
      </dgm:prSet>
      <dgm:spPr/>
    </dgm:pt>
    <dgm:pt modelId="{614B4D40-C2F3-4C2D-BFE9-8DB2FD6EA9A9}" type="pres">
      <dgm:prSet presAssocID="{A608CFB7-FF2B-41E1-9AC3-1FB7FB5711CE}" presName="spacer" presStyleCnt="0"/>
      <dgm:spPr/>
    </dgm:pt>
    <dgm:pt modelId="{63A451A7-3BCC-4C74-94CE-57CD8BAEC1EC}" type="pres">
      <dgm:prSet presAssocID="{B3DED53C-DF7D-4B8E-928D-FE38942775DD}" presName="parentText" presStyleLbl="node1" presStyleIdx="5" presStyleCnt="6">
        <dgm:presLayoutVars>
          <dgm:chMax val="0"/>
          <dgm:bulletEnabled val="1"/>
        </dgm:presLayoutVars>
      </dgm:prSet>
      <dgm:spPr/>
    </dgm:pt>
  </dgm:ptLst>
  <dgm:cxnLst>
    <dgm:cxn modelId="{85359810-30B4-42DC-AE21-57F0DC1E9416}" srcId="{93E75873-0CEE-47DF-95B2-BD0ED7DB1297}" destId="{C68660BA-A2E7-4A0E-9561-7CCEAF110BDD}" srcOrd="0" destOrd="0" parTransId="{35A82169-F40C-40B5-8811-CA4CB503E60D}" sibTransId="{CAD179EF-9F67-45F3-A47E-AAFA3E915ABF}"/>
    <dgm:cxn modelId="{A0E8DE76-1501-4999-85CC-1A801AA288C0}" srcId="{93E75873-0CEE-47DF-95B2-BD0ED7DB1297}" destId="{B3DED53C-DF7D-4B8E-928D-FE38942775DD}" srcOrd="5" destOrd="0" parTransId="{03A40E1E-9608-471F-9A33-BB3FFE4ED7B9}" sibTransId="{3FD7D18E-0331-40DE-9D3C-95C7F8FCEB44}"/>
    <dgm:cxn modelId="{F3980B78-65B8-4EEA-9213-9141752B7D66}" srcId="{93E75873-0CEE-47DF-95B2-BD0ED7DB1297}" destId="{278A0B63-9173-4E21-9DF6-33335AC284BB}" srcOrd="3" destOrd="0" parTransId="{1504F957-BD09-4E3C-A954-9E8027566738}" sibTransId="{D3391735-D25E-4F57-A3BC-22220296CFD2}"/>
    <dgm:cxn modelId="{A77DFA88-9C01-48B2-9978-D0BF46F20D47}" type="presOf" srcId="{38694ADE-3594-4CC7-88A2-D6EA0B9E9751}" destId="{86AD0AA1-ECB8-4043-A893-A659F18282AE}" srcOrd="0" destOrd="0" presId="urn:microsoft.com/office/officeart/2005/8/layout/vList2"/>
    <dgm:cxn modelId="{2EA4EC9E-858F-4E47-816F-FA0060BA0D04}" srcId="{93E75873-0CEE-47DF-95B2-BD0ED7DB1297}" destId="{816FCDF8-60CB-460A-8044-D3D3BC55A899}" srcOrd="1" destOrd="0" parTransId="{CCD47D9F-BAA4-4C0C-AE09-F96F67AAC11A}" sibTransId="{B2082462-39F4-4C12-B98E-6C06510EEBCC}"/>
    <dgm:cxn modelId="{FA3B06A4-22C9-413F-9F48-C89960A63D70}" type="presOf" srcId="{93E75873-0CEE-47DF-95B2-BD0ED7DB1297}" destId="{79658F7A-A754-4C55-AE35-B503DE5A5F36}" srcOrd="0" destOrd="0" presId="urn:microsoft.com/office/officeart/2005/8/layout/vList2"/>
    <dgm:cxn modelId="{F3067EB0-1D3C-4CB2-9D29-90A743065D36}" type="presOf" srcId="{278A0B63-9173-4E21-9DF6-33335AC284BB}" destId="{39AF342F-D394-41FD-B900-708E48B5F64D}" srcOrd="0" destOrd="0" presId="urn:microsoft.com/office/officeart/2005/8/layout/vList2"/>
    <dgm:cxn modelId="{1011F2B1-4B0A-43EC-9EB4-F0A2881276BD}" type="presOf" srcId="{B3DED53C-DF7D-4B8E-928D-FE38942775DD}" destId="{63A451A7-3BCC-4C74-94CE-57CD8BAEC1EC}" srcOrd="0" destOrd="0" presId="urn:microsoft.com/office/officeart/2005/8/layout/vList2"/>
    <dgm:cxn modelId="{AD1493B2-5F3D-40F4-BB49-59309163D529}" type="presOf" srcId="{DD47B866-0111-4B63-ABA1-40BD0F50C671}" destId="{A39E83EB-F97C-4AE5-881F-45ECFCE808DA}" srcOrd="0" destOrd="0" presId="urn:microsoft.com/office/officeart/2005/8/layout/vList2"/>
    <dgm:cxn modelId="{80AC17C7-DD47-4AF4-A2D7-D01B52822985}" srcId="{93E75873-0CEE-47DF-95B2-BD0ED7DB1297}" destId="{DD47B866-0111-4B63-ABA1-40BD0F50C671}" srcOrd="4" destOrd="0" parTransId="{2B482394-0FB1-4A1C-BE97-0DDD3DA0BCDE}" sibTransId="{A608CFB7-FF2B-41E1-9AC3-1FB7FB5711CE}"/>
    <dgm:cxn modelId="{4054C6CA-6F3C-4BC9-BBAF-427E7EC4BB6A}" srcId="{93E75873-0CEE-47DF-95B2-BD0ED7DB1297}" destId="{38694ADE-3594-4CC7-88A2-D6EA0B9E9751}" srcOrd="2" destOrd="0" parTransId="{DFB8F57D-37E7-4234-A5F6-523FC95EB9B7}" sibTransId="{B737C5B1-06C9-442F-AAF5-7E998FBF8D2E}"/>
    <dgm:cxn modelId="{5CBFD3CB-2488-4C09-960F-7D7C7C260E0C}" type="presOf" srcId="{816FCDF8-60CB-460A-8044-D3D3BC55A899}" destId="{86FA22EA-45F0-4402-A0C8-70BFD2509C48}" srcOrd="0" destOrd="0" presId="urn:microsoft.com/office/officeart/2005/8/layout/vList2"/>
    <dgm:cxn modelId="{2B64C7E4-2AED-4561-AC7F-61BE5462D79B}" type="presOf" srcId="{C68660BA-A2E7-4A0E-9561-7CCEAF110BDD}" destId="{12DC09C3-1473-4427-ADD0-C3051D3C38A2}" srcOrd="0" destOrd="0" presId="urn:microsoft.com/office/officeart/2005/8/layout/vList2"/>
    <dgm:cxn modelId="{724A56C6-D477-4D62-B31D-5CEB5BA2874D}" type="presParOf" srcId="{79658F7A-A754-4C55-AE35-B503DE5A5F36}" destId="{12DC09C3-1473-4427-ADD0-C3051D3C38A2}" srcOrd="0" destOrd="0" presId="urn:microsoft.com/office/officeart/2005/8/layout/vList2"/>
    <dgm:cxn modelId="{39C4B878-7EB8-43EF-A919-D1F08C7923AE}" type="presParOf" srcId="{79658F7A-A754-4C55-AE35-B503DE5A5F36}" destId="{2108BA94-78F7-4FFF-8456-2011594BADD1}" srcOrd="1" destOrd="0" presId="urn:microsoft.com/office/officeart/2005/8/layout/vList2"/>
    <dgm:cxn modelId="{4F9514D9-CAA4-4165-B7F1-BAA44F43D1CF}" type="presParOf" srcId="{79658F7A-A754-4C55-AE35-B503DE5A5F36}" destId="{86FA22EA-45F0-4402-A0C8-70BFD2509C48}" srcOrd="2" destOrd="0" presId="urn:microsoft.com/office/officeart/2005/8/layout/vList2"/>
    <dgm:cxn modelId="{A25D82F7-9C63-4E49-BB6D-85D34DE6B4FE}" type="presParOf" srcId="{79658F7A-A754-4C55-AE35-B503DE5A5F36}" destId="{0E4B66D1-2320-4E8B-B058-3D12B6DC4592}" srcOrd="3" destOrd="0" presId="urn:microsoft.com/office/officeart/2005/8/layout/vList2"/>
    <dgm:cxn modelId="{4E85418B-7DA2-4D72-87A0-B4FE781C1740}" type="presParOf" srcId="{79658F7A-A754-4C55-AE35-B503DE5A5F36}" destId="{86AD0AA1-ECB8-4043-A893-A659F18282AE}" srcOrd="4" destOrd="0" presId="urn:microsoft.com/office/officeart/2005/8/layout/vList2"/>
    <dgm:cxn modelId="{7B7B1F37-1A9E-4D7F-AF9E-1C526E48E20E}" type="presParOf" srcId="{79658F7A-A754-4C55-AE35-B503DE5A5F36}" destId="{F909E194-5C0E-4591-B575-E25156088668}" srcOrd="5" destOrd="0" presId="urn:microsoft.com/office/officeart/2005/8/layout/vList2"/>
    <dgm:cxn modelId="{53B1B807-10F4-47B6-BE3F-B9B0434C4E3E}" type="presParOf" srcId="{79658F7A-A754-4C55-AE35-B503DE5A5F36}" destId="{39AF342F-D394-41FD-B900-708E48B5F64D}" srcOrd="6" destOrd="0" presId="urn:microsoft.com/office/officeart/2005/8/layout/vList2"/>
    <dgm:cxn modelId="{0BFB9698-0CF4-4A1F-AFAD-3953B9F09915}" type="presParOf" srcId="{79658F7A-A754-4C55-AE35-B503DE5A5F36}" destId="{438CBE6B-71F9-4531-A03B-FC7DEDC0673E}" srcOrd="7" destOrd="0" presId="urn:microsoft.com/office/officeart/2005/8/layout/vList2"/>
    <dgm:cxn modelId="{57DE8A21-79DF-4706-8E2E-3DD0D89E581A}" type="presParOf" srcId="{79658F7A-A754-4C55-AE35-B503DE5A5F36}" destId="{A39E83EB-F97C-4AE5-881F-45ECFCE808DA}" srcOrd="8" destOrd="0" presId="urn:microsoft.com/office/officeart/2005/8/layout/vList2"/>
    <dgm:cxn modelId="{96F986BB-85AF-4F35-8BCD-72DD73408244}" type="presParOf" srcId="{79658F7A-A754-4C55-AE35-B503DE5A5F36}" destId="{614B4D40-C2F3-4C2D-BFE9-8DB2FD6EA9A9}" srcOrd="9" destOrd="0" presId="urn:microsoft.com/office/officeart/2005/8/layout/vList2"/>
    <dgm:cxn modelId="{BA09AB2F-8853-40F0-B418-69F12BB74028}" type="presParOf" srcId="{79658F7A-A754-4C55-AE35-B503DE5A5F36}" destId="{63A451A7-3BCC-4C74-94CE-57CD8BAEC1E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8C796A-57AC-4F4C-8A38-A36A34727BF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F07F70C-B8E2-449C-871B-A6E55098B3CA}">
      <dgm:prSet/>
      <dgm:spPr>
        <a:solidFill>
          <a:srgbClr val="BC249C"/>
        </a:solidFill>
      </dgm:spPr>
      <dgm:t>
        <a:bodyPr/>
        <a:lstStyle/>
        <a:p>
          <a:r>
            <a:rPr lang="en-US" b="1" dirty="0"/>
            <a:t>Tdap vaccine is recommended during </a:t>
          </a:r>
          <a:r>
            <a:rPr lang="en-US" b="1" i="1" dirty="0"/>
            <a:t>every </a:t>
          </a:r>
          <a:r>
            <a:rPr lang="en-US" b="1" dirty="0"/>
            <a:t>pregnancy, between 27 and 36 weeks gestation (preferably early during this period).</a:t>
          </a:r>
        </a:p>
      </dgm:t>
    </dgm:pt>
    <dgm:pt modelId="{430E59D7-6971-4CDB-98BF-A4B50F4F3FBD}" type="parTrans" cxnId="{76A9A043-0E0F-4D47-9944-CDA4EC223DB5}">
      <dgm:prSet/>
      <dgm:spPr/>
      <dgm:t>
        <a:bodyPr/>
        <a:lstStyle/>
        <a:p>
          <a:endParaRPr lang="en-US"/>
        </a:p>
      </dgm:t>
    </dgm:pt>
    <dgm:pt modelId="{07CE28C7-9103-4826-81E4-04F6C380B17C}" type="sibTrans" cxnId="{76A9A043-0E0F-4D47-9944-CDA4EC223DB5}">
      <dgm:prSet/>
      <dgm:spPr/>
      <dgm:t>
        <a:bodyPr/>
        <a:lstStyle/>
        <a:p>
          <a:endParaRPr lang="en-US"/>
        </a:p>
      </dgm:t>
    </dgm:pt>
    <dgm:pt modelId="{0919B5D3-CC7B-4110-9E9E-3C422A9EBD86}">
      <dgm:prSet custT="1"/>
      <dgm:spPr/>
      <dgm:t>
        <a:bodyPr/>
        <a:lstStyle/>
        <a:p>
          <a:r>
            <a:rPr lang="en-US" sz="1600" dirty="0"/>
            <a:t>Tdap vaccination is the best way to protect pregnant women and their babies from pertussis (also known as whooping cough).</a:t>
          </a:r>
        </a:p>
      </dgm:t>
    </dgm:pt>
    <dgm:pt modelId="{FB415A02-6C97-4ACB-B34B-2BA9178FDEAE}" type="parTrans" cxnId="{BD0C164D-CC83-435E-AB3D-F8190A592574}">
      <dgm:prSet/>
      <dgm:spPr/>
      <dgm:t>
        <a:bodyPr/>
        <a:lstStyle/>
        <a:p>
          <a:endParaRPr lang="en-US"/>
        </a:p>
      </dgm:t>
    </dgm:pt>
    <dgm:pt modelId="{F34026CE-1B0F-4073-AB79-5249FA45C96A}" type="sibTrans" cxnId="{BD0C164D-CC83-435E-AB3D-F8190A592574}">
      <dgm:prSet/>
      <dgm:spPr/>
      <dgm:t>
        <a:bodyPr/>
        <a:lstStyle/>
        <a:p>
          <a:endParaRPr lang="en-US"/>
        </a:p>
      </dgm:t>
    </dgm:pt>
    <dgm:pt modelId="{8BEF9D2D-E028-477E-B1D0-AEBAE369E52A}">
      <dgm:prSet/>
      <dgm:spPr>
        <a:solidFill>
          <a:srgbClr val="BC249C"/>
        </a:solidFill>
      </dgm:spPr>
      <dgm:t>
        <a:bodyPr/>
        <a:lstStyle/>
        <a:p>
          <a:r>
            <a:rPr lang="en-US" b="1" dirty="0"/>
            <a:t>Flu vaccine (any age-appropriate, inactivated flu vaccine) is recommended for pregnant women and is safe to administer during any trimester.</a:t>
          </a:r>
        </a:p>
      </dgm:t>
    </dgm:pt>
    <dgm:pt modelId="{5BD9259B-32EE-40C6-A379-8D921C5A3635}" type="parTrans" cxnId="{58CE36CC-C134-4BF5-BCC8-DD87453F7A31}">
      <dgm:prSet/>
      <dgm:spPr/>
      <dgm:t>
        <a:bodyPr/>
        <a:lstStyle/>
        <a:p>
          <a:endParaRPr lang="en-US"/>
        </a:p>
      </dgm:t>
    </dgm:pt>
    <dgm:pt modelId="{6A68469B-FFEA-4027-90B7-C852A544C020}" type="sibTrans" cxnId="{58CE36CC-C134-4BF5-BCC8-DD87453F7A31}">
      <dgm:prSet/>
      <dgm:spPr/>
      <dgm:t>
        <a:bodyPr/>
        <a:lstStyle/>
        <a:p>
          <a:endParaRPr lang="en-US"/>
        </a:p>
      </dgm:t>
    </dgm:pt>
    <dgm:pt modelId="{D2ECA950-AAE3-4E6E-9424-A5CAAEFA3E2D}">
      <dgm:prSet custT="1"/>
      <dgm:spPr/>
      <dgm:t>
        <a:bodyPr/>
        <a:lstStyle/>
        <a:p>
          <a:r>
            <a:rPr lang="en-US" sz="1600" dirty="0"/>
            <a:t>Flu vaccination is the best way to protect pregnant women and their babies from the flu and can prevent possible flu-associated pregnancy complications.</a:t>
          </a:r>
        </a:p>
      </dgm:t>
    </dgm:pt>
    <dgm:pt modelId="{2E0382E8-5656-4B72-8C18-6D164A17786F}" type="parTrans" cxnId="{C2935E19-38BF-42C4-A598-6F2511BFF505}">
      <dgm:prSet/>
      <dgm:spPr/>
      <dgm:t>
        <a:bodyPr/>
        <a:lstStyle/>
        <a:p>
          <a:endParaRPr lang="en-US"/>
        </a:p>
      </dgm:t>
    </dgm:pt>
    <dgm:pt modelId="{A7E0DF31-9D30-476F-9D5E-7FE3ABD87FD1}" type="sibTrans" cxnId="{C2935E19-38BF-42C4-A598-6F2511BFF505}">
      <dgm:prSet/>
      <dgm:spPr/>
      <dgm:t>
        <a:bodyPr/>
        <a:lstStyle/>
        <a:p>
          <a:endParaRPr lang="en-US"/>
        </a:p>
      </dgm:t>
    </dgm:pt>
    <dgm:pt modelId="{6AFFA9BD-FD0D-4AD2-A5C1-8BEC7220B5B5}">
      <dgm:prSet custT="1"/>
      <dgm:spPr/>
      <dgm:t>
        <a:bodyPr/>
        <a:lstStyle/>
        <a:p>
          <a:r>
            <a:rPr lang="en-US" sz="1600" dirty="0"/>
            <a:t>When given during pregnancy, Tdap vaccine boosts antibodies in the mother, which are transferred to her developing baby. </a:t>
          </a:r>
        </a:p>
      </dgm:t>
    </dgm:pt>
    <dgm:pt modelId="{37EE96AC-8E20-4C9F-993A-62237DC70A82}" type="parTrans" cxnId="{A5F3BB40-E543-4A39-9631-9BAC56067E6C}">
      <dgm:prSet/>
      <dgm:spPr/>
      <dgm:t>
        <a:bodyPr/>
        <a:lstStyle/>
        <a:p>
          <a:endParaRPr lang="en-US"/>
        </a:p>
      </dgm:t>
    </dgm:pt>
    <dgm:pt modelId="{31227C12-6113-4539-A276-C496C3518AD7}" type="sibTrans" cxnId="{A5F3BB40-E543-4A39-9631-9BAC56067E6C}">
      <dgm:prSet/>
      <dgm:spPr/>
      <dgm:t>
        <a:bodyPr/>
        <a:lstStyle/>
        <a:p>
          <a:endParaRPr lang="en-US"/>
        </a:p>
      </dgm:t>
    </dgm:pt>
    <dgm:pt modelId="{2E04AED6-1978-46D2-84AA-3F20BC459A1A}">
      <dgm:prSet custT="1"/>
      <dgm:spPr/>
      <dgm:t>
        <a:bodyPr/>
        <a:lstStyle/>
        <a:p>
          <a:r>
            <a:rPr lang="en-US" sz="1600" dirty="0"/>
            <a:t>Early third trimester administration optimizes neonatal antibody levels. </a:t>
          </a:r>
        </a:p>
      </dgm:t>
    </dgm:pt>
    <dgm:pt modelId="{6E0F88F8-E9A6-4A24-9D0F-1215A29977B3}" type="parTrans" cxnId="{B1E0FBD0-1A26-4298-9072-5ECA1E89B7FA}">
      <dgm:prSet/>
      <dgm:spPr/>
      <dgm:t>
        <a:bodyPr/>
        <a:lstStyle/>
        <a:p>
          <a:endParaRPr lang="en-US"/>
        </a:p>
      </dgm:t>
    </dgm:pt>
    <dgm:pt modelId="{F604D55B-2E05-46A8-9471-E70140A988E3}" type="sibTrans" cxnId="{B1E0FBD0-1A26-4298-9072-5ECA1E89B7FA}">
      <dgm:prSet/>
      <dgm:spPr/>
      <dgm:t>
        <a:bodyPr/>
        <a:lstStyle/>
        <a:p>
          <a:endParaRPr lang="en-US"/>
        </a:p>
      </dgm:t>
    </dgm:pt>
    <dgm:pt modelId="{EA330679-C222-4F60-B2DB-A8615CAF21AE}">
      <dgm:prSet custT="1"/>
      <dgm:spPr/>
      <dgm:t>
        <a:bodyPr/>
        <a:lstStyle/>
        <a:p>
          <a:r>
            <a:rPr lang="en-US" sz="1600" dirty="0"/>
            <a:t>Ideally, a flu shot should be given before the end of October, but vaccination later in the flu season is still encouraged and beneficial. </a:t>
          </a:r>
        </a:p>
      </dgm:t>
    </dgm:pt>
    <dgm:pt modelId="{D29A16A1-5799-457F-802F-D35B5095D857}" type="parTrans" cxnId="{A9442A18-4CD9-495F-9FFD-058D195F6290}">
      <dgm:prSet/>
      <dgm:spPr/>
      <dgm:t>
        <a:bodyPr/>
        <a:lstStyle/>
        <a:p>
          <a:endParaRPr lang="en-US"/>
        </a:p>
      </dgm:t>
    </dgm:pt>
    <dgm:pt modelId="{CA8773A0-A2E2-408D-A501-8FCDF51BA6D1}" type="sibTrans" cxnId="{A9442A18-4CD9-495F-9FFD-058D195F6290}">
      <dgm:prSet/>
      <dgm:spPr/>
      <dgm:t>
        <a:bodyPr/>
        <a:lstStyle/>
        <a:p>
          <a:endParaRPr lang="en-US"/>
        </a:p>
      </dgm:t>
    </dgm:pt>
    <dgm:pt modelId="{A0EBF065-5BBE-4213-93C0-BB3B10F540FC}">
      <dgm:prSet custT="1"/>
      <dgm:spPr/>
      <dgm:t>
        <a:bodyPr/>
        <a:lstStyle/>
        <a:p>
          <a:r>
            <a:rPr lang="en-US" sz="1600" dirty="0"/>
            <a:t>Flu vaccination during helps protect babies from flu for several months after birth. </a:t>
          </a:r>
        </a:p>
      </dgm:t>
    </dgm:pt>
    <dgm:pt modelId="{9BDB6411-0569-490B-B498-B530C13BE304}" type="parTrans" cxnId="{8C5915B0-38BE-4AF8-9BBE-1CE1E3AF8DD1}">
      <dgm:prSet/>
      <dgm:spPr/>
    </dgm:pt>
    <dgm:pt modelId="{EC449FFA-57CC-4FA0-8371-37370326D133}" type="sibTrans" cxnId="{8C5915B0-38BE-4AF8-9BBE-1CE1E3AF8DD1}">
      <dgm:prSet/>
      <dgm:spPr/>
    </dgm:pt>
    <dgm:pt modelId="{AA17CEAB-6EA3-4F89-B6AE-AFD4923FD4F5}" type="pres">
      <dgm:prSet presAssocID="{998C796A-57AC-4F4C-8A38-A36A34727BF9}" presName="Name0" presStyleCnt="0">
        <dgm:presLayoutVars>
          <dgm:dir/>
          <dgm:animLvl val="lvl"/>
          <dgm:resizeHandles val="exact"/>
        </dgm:presLayoutVars>
      </dgm:prSet>
      <dgm:spPr/>
    </dgm:pt>
    <dgm:pt modelId="{A4536362-4802-44BA-AA65-F191F475F6E9}" type="pres">
      <dgm:prSet presAssocID="{1F07F70C-B8E2-449C-871B-A6E55098B3CA}" presName="linNode" presStyleCnt="0"/>
      <dgm:spPr/>
    </dgm:pt>
    <dgm:pt modelId="{D5E1E4DE-6EE1-4100-9EF2-4DC0C80F6E9A}" type="pres">
      <dgm:prSet presAssocID="{1F07F70C-B8E2-449C-871B-A6E55098B3CA}" presName="parentText" presStyleLbl="node1" presStyleIdx="0" presStyleCnt="2">
        <dgm:presLayoutVars>
          <dgm:chMax val="1"/>
          <dgm:bulletEnabled val="1"/>
        </dgm:presLayoutVars>
      </dgm:prSet>
      <dgm:spPr/>
    </dgm:pt>
    <dgm:pt modelId="{CB509EA9-4861-4A32-86E2-BA98DC262266}" type="pres">
      <dgm:prSet presAssocID="{1F07F70C-B8E2-449C-871B-A6E55098B3CA}" presName="descendantText" presStyleLbl="alignAccFollowNode1" presStyleIdx="0" presStyleCnt="2">
        <dgm:presLayoutVars>
          <dgm:bulletEnabled val="1"/>
        </dgm:presLayoutVars>
      </dgm:prSet>
      <dgm:spPr/>
    </dgm:pt>
    <dgm:pt modelId="{4F04F926-A770-4D05-8E50-8B772AD3EF90}" type="pres">
      <dgm:prSet presAssocID="{07CE28C7-9103-4826-81E4-04F6C380B17C}" presName="sp" presStyleCnt="0"/>
      <dgm:spPr/>
    </dgm:pt>
    <dgm:pt modelId="{40A8C5B9-8756-4F58-BFE9-88F1AD9263C4}" type="pres">
      <dgm:prSet presAssocID="{8BEF9D2D-E028-477E-B1D0-AEBAE369E52A}" presName="linNode" presStyleCnt="0"/>
      <dgm:spPr/>
    </dgm:pt>
    <dgm:pt modelId="{E40EBE59-429E-408A-9684-6F2B42B4BA95}" type="pres">
      <dgm:prSet presAssocID="{8BEF9D2D-E028-477E-B1D0-AEBAE369E52A}" presName="parentText" presStyleLbl="node1" presStyleIdx="1" presStyleCnt="2">
        <dgm:presLayoutVars>
          <dgm:chMax val="1"/>
          <dgm:bulletEnabled val="1"/>
        </dgm:presLayoutVars>
      </dgm:prSet>
      <dgm:spPr/>
    </dgm:pt>
    <dgm:pt modelId="{2003EC1A-8A94-4BCF-A441-835DC5783FD2}" type="pres">
      <dgm:prSet presAssocID="{8BEF9D2D-E028-477E-B1D0-AEBAE369E52A}" presName="descendantText" presStyleLbl="alignAccFollowNode1" presStyleIdx="1" presStyleCnt="2">
        <dgm:presLayoutVars>
          <dgm:bulletEnabled val="1"/>
        </dgm:presLayoutVars>
      </dgm:prSet>
      <dgm:spPr/>
    </dgm:pt>
  </dgm:ptLst>
  <dgm:cxnLst>
    <dgm:cxn modelId="{A9442A18-4CD9-495F-9FFD-058D195F6290}" srcId="{8BEF9D2D-E028-477E-B1D0-AEBAE369E52A}" destId="{EA330679-C222-4F60-B2DB-A8615CAF21AE}" srcOrd="1" destOrd="0" parTransId="{D29A16A1-5799-457F-802F-D35B5095D857}" sibTransId="{CA8773A0-A2E2-408D-A501-8FCDF51BA6D1}"/>
    <dgm:cxn modelId="{C2935E19-38BF-42C4-A598-6F2511BFF505}" srcId="{8BEF9D2D-E028-477E-B1D0-AEBAE369E52A}" destId="{D2ECA950-AAE3-4E6E-9424-A5CAAEFA3E2D}" srcOrd="0" destOrd="0" parTransId="{2E0382E8-5656-4B72-8C18-6D164A17786F}" sibTransId="{A7E0DF31-9D30-476F-9D5E-7FE3ABD87FD1}"/>
    <dgm:cxn modelId="{D9E19529-ABAA-4019-847C-7666612055E8}" type="presOf" srcId="{2E04AED6-1978-46D2-84AA-3F20BC459A1A}" destId="{CB509EA9-4861-4A32-86E2-BA98DC262266}" srcOrd="0" destOrd="2" presId="urn:microsoft.com/office/officeart/2005/8/layout/vList5"/>
    <dgm:cxn modelId="{A5F3BB40-E543-4A39-9631-9BAC56067E6C}" srcId="{1F07F70C-B8E2-449C-871B-A6E55098B3CA}" destId="{6AFFA9BD-FD0D-4AD2-A5C1-8BEC7220B5B5}" srcOrd="1" destOrd="0" parTransId="{37EE96AC-8E20-4C9F-993A-62237DC70A82}" sibTransId="{31227C12-6113-4539-A276-C496C3518AD7}"/>
    <dgm:cxn modelId="{76A9A043-0E0F-4D47-9944-CDA4EC223DB5}" srcId="{998C796A-57AC-4F4C-8A38-A36A34727BF9}" destId="{1F07F70C-B8E2-449C-871B-A6E55098B3CA}" srcOrd="0" destOrd="0" parTransId="{430E59D7-6971-4CDB-98BF-A4B50F4F3FBD}" sibTransId="{07CE28C7-9103-4826-81E4-04F6C380B17C}"/>
    <dgm:cxn modelId="{A47C7266-973C-4D2D-B330-1B326DB38C5F}" type="presOf" srcId="{1F07F70C-B8E2-449C-871B-A6E55098B3CA}" destId="{D5E1E4DE-6EE1-4100-9EF2-4DC0C80F6E9A}" srcOrd="0" destOrd="0" presId="urn:microsoft.com/office/officeart/2005/8/layout/vList5"/>
    <dgm:cxn modelId="{9379BE6C-BA19-4F22-B382-8CB3DAC0AAD6}" type="presOf" srcId="{A0EBF065-5BBE-4213-93C0-BB3B10F540FC}" destId="{2003EC1A-8A94-4BCF-A441-835DC5783FD2}" srcOrd="0" destOrd="2" presId="urn:microsoft.com/office/officeart/2005/8/layout/vList5"/>
    <dgm:cxn modelId="{BD0C164D-CC83-435E-AB3D-F8190A592574}" srcId="{1F07F70C-B8E2-449C-871B-A6E55098B3CA}" destId="{0919B5D3-CC7B-4110-9E9E-3C422A9EBD86}" srcOrd="0" destOrd="0" parTransId="{FB415A02-6C97-4ACB-B34B-2BA9178FDEAE}" sibTransId="{F34026CE-1B0F-4073-AB79-5249FA45C96A}"/>
    <dgm:cxn modelId="{50B71D52-935C-49D4-90EB-C92A07A34D7B}" type="presOf" srcId="{6AFFA9BD-FD0D-4AD2-A5C1-8BEC7220B5B5}" destId="{CB509EA9-4861-4A32-86E2-BA98DC262266}" srcOrd="0" destOrd="1" presId="urn:microsoft.com/office/officeart/2005/8/layout/vList5"/>
    <dgm:cxn modelId="{7D424A74-DB71-4866-87D4-C7F34FA39A1A}" type="presOf" srcId="{D2ECA950-AAE3-4E6E-9424-A5CAAEFA3E2D}" destId="{2003EC1A-8A94-4BCF-A441-835DC5783FD2}" srcOrd="0" destOrd="0" presId="urn:microsoft.com/office/officeart/2005/8/layout/vList5"/>
    <dgm:cxn modelId="{DC2D0279-6FC0-401E-BCC7-27E0151C9462}" type="presOf" srcId="{998C796A-57AC-4F4C-8A38-A36A34727BF9}" destId="{AA17CEAB-6EA3-4F89-B6AE-AFD4923FD4F5}" srcOrd="0" destOrd="0" presId="urn:microsoft.com/office/officeart/2005/8/layout/vList5"/>
    <dgm:cxn modelId="{00B33B98-D4C5-47FF-996A-9EB33ABC1C6E}" type="presOf" srcId="{8BEF9D2D-E028-477E-B1D0-AEBAE369E52A}" destId="{E40EBE59-429E-408A-9684-6F2B42B4BA95}" srcOrd="0" destOrd="0" presId="urn:microsoft.com/office/officeart/2005/8/layout/vList5"/>
    <dgm:cxn modelId="{8C5915B0-38BE-4AF8-9BBE-1CE1E3AF8DD1}" srcId="{8BEF9D2D-E028-477E-B1D0-AEBAE369E52A}" destId="{A0EBF065-5BBE-4213-93C0-BB3B10F540FC}" srcOrd="2" destOrd="0" parTransId="{9BDB6411-0569-490B-B498-B530C13BE304}" sibTransId="{EC449FFA-57CC-4FA0-8371-37370326D133}"/>
    <dgm:cxn modelId="{A35AC2B6-8E2B-46C1-90BF-0EB842752647}" type="presOf" srcId="{EA330679-C222-4F60-B2DB-A8615CAF21AE}" destId="{2003EC1A-8A94-4BCF-A441-835DC5783FD2}" srcOrd="0" destOrd="1" presId="urn:microsoft.com/office/officeart/2005/8/layout/vList5"/>
    <dgm:cxn modelId="{58CE36CC-C134-4BF5-BCC8-DD87453F7A31}" srcId="{998C796A-57AC-4F4C-8A38-A36A34727BF9}" destId="{8BEF9D2D-E028-477E-B1D0-AEBAE369E52A}" srcOrd="1" destOrd="0" parTransId="{5BD9259B-32EE-40C6-A379-8D921C5A3635}" sibTransId="{6A68469B-FFEA-4027-90B7-C852A544C020}"/>
    <dgm:cxn modelId="{B1E0FBD0-1A26-4298-9072-5ECA1E89B7FA}" srcId="{1F07F70C-B8E2-449C-871B-A6E55098B3CA}" destId="{2E04AED6-1978-46D2-84AA-3F20BC459A1A}" srcOrd="2" destOrd="0" parTransId="{6E0F88F8-E9A6-4A24-9D0F-1215A29977B3}" sibTransId="{F604D55B-2E05-46A8-9471-E70140A988E3}"/>
    <dgm:cxn modelId="{CCA4DCD6-E1D6-49CA-9760-20E120E8086A}" type="presOf" srcId="{0919B5D3-CC7B-4110-9E9E-3C422A9EBD86}" destId="{CB509EA9-4861-4A32-86E2-BA98DC262266}" srcOrd="0" destOrd="0" presId="urn:microsoft.com/office/officeart/2005/8/layout/vList5"/>
    <dgm:cxn modelId="{EA7FC220-BC24-470F-834B-F4DDF5AA1543}" type="presParOf" srcId="{AA17CEAB-6EA3-4F89-B6AE-AFD4923FD4F5}" destId="{A4536362-4802-44BA-AA65-F191F475F6E9}" srcOrd="0" destOrd="0" presId="urn:microsoft.com/office/officeart/2005/8/layout/vList5"/>
    <dgm:cxn modelId="{73159F0C-F2ED-4918-985E-B36E4D236086}" type="presParOf" srcId="{A4536362-4802-44BA-AA65-F191F475F6E9}" destId="{D5E1E4DE-6EE1-4100-9EF2-4DC0C80F6E9A}" srcOrd="0" destOrd="0" presId="urn:microsoft.com/office/officeart/2005/8/layout/vList5"/>
    <dgm:cxn modelId="{A4310DC2-4CB1-4CE6-96A6-8CE10AE9E6FD}" type="presParOf" srcId="{A4536362-4802-44BA-AA65-F191F475F6E9}" destId="{CB509EA9-4861-4A32-86E2-BA98DC262266}" srcOrd="1" destOrd="0" presId="urn:microsoft.com/office/officeart/2005/8/layout/vList5"/>
    <dgm:cxn modelId="{CB33FB7A-B762-45D1-8794-DC1D6CF9EEF5}" type="presParOf" srcId="{AA17CEAB-6EA3-4F89-B6AE-AFD4923FD4F5}" destId="{4F04F926-A770-4D05-8E50-8B772AD3EF90}" srcOrd="1" destOrd="0" presId="urn:microsoft.com/office/officeart/2005/8/layout/vList5"/>
    <dgm:cxn modelId="{6B49E7F2-B1C7-4B8B-9FDF-2AEAF0D08B6A}" type="presParOf" srcId="{AA17CEAB-6EA3-4F89-B6AE-AFD4923FD4F5}" destId="{40A8C5B9-8756-4F58-BFE9-88F1AD9263C4}" srcOrd="2" destOrd="0" presId="urn:microsoft.com/office/officeart/2005/8/layout/vList5"/>
    <dgm:cxn modelId="{91918655-87D6-48AE-8678-A99B49A409BA}" type="presParOf" srcId="{40A8C5B9-8756-4F58-BFE9-88F1AD9263C4}" destId="{E40EBE59-429E-408A-9684-6F2B42B4BA95}" srcOrd="0" destOrd="0" presId="urn:microsoft.com/office/officeart/2005/8/layout/vList5"/>
    <dgm:cxn modelId="{87A5B4AC-7FA3-48D0-A8BA-AA87302DDA61}" type="presParOf" srcId="{40A8C5B9-8756-4F58-BFE9-88F1AD9263C4}" destId="{2003EC1A-8A94-4BCF-A441-835DC5783F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80D9C9-269F-44CE-90EC-412B99008F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0963797-2957-4124-9D82-792212451971}">
      <dgm:prSet custT="1"/>
      <dgm:spPr>
        <a:solidFill>
          <a:srgbClr val="00B0F0"/>
        </a:solidFill>
      </dgm:spPr>
      <dgm:t>
        <a:bodyPr/>
        <a:lstStyle/>
        <a:p>
          <a:r>
            <a:rPr lang="en-US" sz="2200" b="1" dirty="0"/>
            <a:t>Led by Maternal Immunization Task Force funded through CDC cooperative agreement (ACOG, AAFP, AWHONN, ACNM)</a:t>
          </a:r>
          <a:endParaRPr lang="en-US" sz="2200" dirty="0"/>
        </a:p>
      </dgm:t>
    </dgm:pt>
    <dgm:pt modelId="{5AC27B34-C105-44CC-80EC-25E81460EF49}" type="parTrans" cxnId="{82514AD3-A506-4DAB-9CFA-50645F1246B2}">
      <dgm:prSet/>
      <dgm:spPr/>
      <dgm:t>
        <a:bodyPr/>
        <a:lstStyle/>
        <a:p>
          <a:endParaRPr lang="en-US"/>
        </a:p>
      </dgm:t>
    </dgm:pt>
    <dgm:pt modelId="{4508E298-3801-4209-97B7-5E8124C4B870}" type="sibTrans" cxnId="{82514AD3-A506-4DAB-9CFA-50645F1246B2}">
      <dgm:prSet/>
      <dgm:spPr/>
      <dgm:t>
        <a:bodyPr/>
        <a:lstStyle/>
        <a:p>
          <a:endParaRPr lang="en-US"/>
        </a:p>
      </dgm:t>
    </dgm:pt>
    <dgm:pt modelId="{22AAE3F3-23B0-4A28-9C8F-96C39ABD5D49}" type="pres">
      <dgm:prSet presAssocID="{8D80D9C9-269F-44CE-90EC-412B99008F2E}" presName="linear" presStyleCnt="0">
        <dgm:presLayoutVars>
          <dgm:animLvl val="lvl"/>
          <dgm:resizeHandles val="exact"/>
        </dgm:presLayoutVars>
      </dgm:prSet>
      <dgm:spPr/>
    </dgm:pt>
    <dgm:pt modelId="{742BCC9B-70CF-4C0F-8B98-142ACE23E9D1}" type="pres">
      <dgm:prSet presAssocID="{80963797-2957-4124-9D82-792212451971}" presName="parentText" presStyleLbl="node1" presStyleIdx="0" presStyleCnt="1" custLinFactNeighborX="0" custLinFactNeighborY="61129">
        <dgm:presLayoutVars>
          <dgm:chMax val="0"/>
          <dgm:bulletEnabled val="1"/>
        </dgm:presLayoutVars>
      </dgm:prSet>
      <dgm:spPr/>
    </dgm:pt>
  </dgm:ptLst>
  <dgm:cxnLst>
    <dgm:cxn modelId="{EB99E813-19A7-4AD8-81F2-B1799B713639}" type="presOf" srcId="{8D80D9C9-269F-44CE-90EC-412B99008F2E}" destId="{22AAE3F3-23B0-4A28-9C8F-96C39ABD5D49}" srcOrd="0" destOrd="0" presId="urn:microsoft.com/office/officeart/2005/8/layout/vList2"/>
    <dgm:cxn modelId="{99684453-A07B-4FAA-A3F7-B51BEF55706F}" type="presOf" srcId="{80963797-2957-4124-9D82-792212451971}" destId="{742BCC9B-70CF-4C0F-8B98-142ACE23E9D1}" srcOrd="0" destOrd="0" presId="urn:microsoft.com/office/officeart/2005/8/layout/vList2"/>
    <dgm:cxn modelId="{82514AD3-A506-4DAB-9CFA-50645F1246B2}" srcId="{8D80D9C9-269F-44CE-90EC-412B99008F2E}" destId="{80963797-2957-4124-9D82-792212451971}" srcOrd="0" destOrd="0" parTransId="{5AC27B34-C105-44CC-80EC-25E81460EF49}" sibTransId="{4508E298-3801-4209-97B7-5E8124C4B870}"/>
    <dgm:cxn modelId="{16632CC0-C7E8-4FF9-8A7B-643C6C10AE54}" type="presParOf" srcId="{22AAE3F3-23B0-4A28-9C8F-96C39ABD5D49}" destId="{742BCC9B-70CF-4C0F-8B98-142ACE23E9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C40DD4-17DB-4622-89D1-4C16B8A33D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EA9EF8-7E41-480F-9EE8-0B8FF35F1C86}">
      <dgm:prSet/>
      <dgm:spPr>
        <a:solidFill>
          <a:srgbClr val="BC249C"/>
        </a:solidFill>
      </dgm:spPr>
      <dgm:t>
        <a:bodyPr/>
        <a:lstStyle/>
        <a:p>
          <a:r>
            <a:rPr lang="en-US" b="1" dirty="0"/>
            <a:t>Summit representatives from a variety of national groups representing pregnant women/immunizations</a:t>
          </a:r>
          <a:endParaRPr lang="en-US" dirty="0"/>
        </a:p>
      </dgm:t>
    </dgm:pt>
    <dgm:pt modelId="{D4DA4FDF-C43D-4B71-A1A3-73D612C39F38}" type="parTrans" cxnId="{3619C1AB-18B2-455E-9839-AA7F6B534EDE}">
      <dgm:prSet/>
      <dgm:spPr/>
      <dgm:t>
        <a:bodyPr/>
        <a:lstStyle/>
        <a:p>
          <a:endParaRPr lang="en-US"/>
        </a:p>
      </dgm:t>
    </dgm:pt>
    <dgm:pt modelId="{CE16EBE3-014B-4863-A43C-83A5E7E23C69}" type="sibTrans" cxnId="{3619C1AB-18B2-455E-9839-AA7F6B534EDE}">
      <dgm:prSet/>
      <dgm:spPr/>
      <dgm:t>
        <a:bodyPr/>
        <a:lstStyle/>
        <a:p>
          <a:endParaRPr lang="en-US"/>
        </a:p>
      </dgm:t>
    </dgm:pt>
    <dgm:pt modelId="{915C2718-9275-4E95-9A26-C3FCF9B03A22}" type="pres">
      <dgm:prSet presAssocID="{B3C40DD4-17DB-4622-89D1-4C16B8A33D4D}" presName="linear" presStyleCnt="0">
        <dgm:presLayoutVars>
          <dgm:animLvl val="lvl"/>
          <dgm:resizeHandles val="exact"/>
        </dgm:presLayoutVars>
      </dgm:prSet>
      <dgm:spPr/>
    </dgm:pt>
    <dgm:pt modelId="{E26CF2CD-87A7-4704-99BA-54F1DD32D6E5}" type="pres">
      <dgm:prSet presAssocID="{6FEA9EF8-7E41-480F-9EE8-0B8FF35F1C86}" presName="parentText" presStyleLbl="node1" presStyleIdx="0" presStyleCnt="1" custLinFactNeighborY="62819">
        <dgm:presLayoutVars>
          <dgm:chMax val="0"/>
          <dgm:bulletEnabled val="1"/>
        </dgm:presLayoutVars>
      </dgm:prSet>
      <dgm:spPr/>
    </dgm:pt>
  </dgm:ptLst>
  <dgm:cxnLst>
    <dgm:cxn modelId="{5059A911-98A2-4FF3-A903-5F310DBD13FB}" type="presOf" srcId="{6FEA9EF8-7E41-480F-9EE8-0B8FF35F1C86}" destId="{E26CF2CD-87A7-4704-99BA-54F1DD32D6E5}" srcOrd="0" destOrd="0" presId="urn:microsoft.com/office/officeart/2005/8/layout/vList2"/>
    <dgm:cxn modelId="{3619C1AB-18B2-455E-9839-AA7F6B534EDE}" srcId="{B3C40DD4-17DB-4622-89D1-4C16B8A33D4D}" destId="{6FEA9EF8-7E41-480F-9EE8-0B8FF35F1C86}" srcOrd="0" destOrd="0" parTransId="{D4DA4FDF-C43D-4B71-A1A3-73D612C39F38}" sibTransId="{CE16EBE3-014B-4863-A43C-83A5E7E23C69}"/>
    <dgm:cxn modelId="{20DFD6CE-0BF6-4113-B3A4-22B780A32466}" type="presOf" srcId="{B3C40DD4-17DB-4622-89D1-4C16B8A33D4D}" destId="{915C2718-9275-4E95-9A26-C3FCF9B03A22}" srcOrd="0" destOrd="0" presId="urn:microsoft.com/office/officeart/2005/8/layout/vList2"/>
    <dgm:cxn modelId="{EF9D523D-50BF-41EF-A727-DD9D478DBFFF}" type="presParOf" srcId="{915C2718-9275-4E95-9A26-C3FCF9B03A22}" destId="{E26CF2CD-87A7-4704-99BA-54F1DD32D6E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1FDE74-583C-4487-818A-232F772926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98E529-BC07-46FF-99D6-C949CE0ACACC}">
      <dgm:prSet/>
      <dgm:spPr>
        <a:solidFill>
          <a:srgbClr val="0D9992"/>
        </a:solidFill>
      </dgm:spPr>
      <dgm:t>
        <a:bodyPr/>
        <a:lstStyle/>
        <a:p>
          <a:r>
            <a:rPr lang="en-US" b="1" dirty="0"/>
            <a:t>Presentations from CDC and MITF members on their organizations’ research &amp; activities related to maternal immunizations. </a:t>
          </a:r>
          <a:endParaRPr lang="en-US" dirty="0"/>
        </a:p>
      </dgm:t>
    </dgm:pt>
    <dgm:pt modelId="{C4EF181D-597E-4491-B909-B0ECAD618495}" type="parTrans" cxnId="{E2CE4294-47F0-49B9-BCF7-24082F5B4F71}">
      <dgm:prSet/>
      <dgm:spPr/>
      <dgm:t>
        <a:bodyPr/>
        <a:lstStyle/>
        <a:p>
          <a:endParaRPr lang="en-US"/>
        </a:p>
      </dgm:t>
    </dgm:pt>
    <dgm:pt modelId="{0D9CA9D0-AE0C-457B-960F-6FA71C7CF8F1}" type="sibTrans" cxnId="{E2CE4294-47F0-49B9-BCF7-24082F5B4F71}">
      <dgm:prSet/>
      <dgm:spPr/>
      <dgm:t>
        <a:bodyPr/>
        <a:lstStyle/>
        <a:p>
          <a:endParaRPr lang="en-US"/>
        </a:p>
      </dgm:t>
    </dgm:pt>
    <dgm:pt modelId="{1F1A8906-B21E-4404-AACE-51F0E0887C13}" type="pres">
      <dgm:prSet presAssocID="{761FDE74-583C-4487-818A-232F772926B8}" presName="linear" presStyleCnt="0">
        <dgm:presLayoutVars>
          <dgm:animLvl val="lvl"/>
          <dgm:resizeHandles val="exact"/>
        </dgm:presLayoutVars>
      </dgm:prSet>
      <dgm:spPr/>
    </dgm:pt>
    <dgm:pt modelId="{A064DE7B-A7D9-4741-8AB2-263AC8A07383}" type="pres">
      <dgm:prSet presAssocID="{8F98E529-BC07-46FF-99D6-C949CE0ACACC}" presName="parentText" presStyleLbl="node1" presStyleIdx="0" presStyleCnt="1" custScaleY="78903" custLinFactNeighborY="-15531">
        <dgm:presLayoutVars>
          <dgm:chMax val="0"/>
          <dgm:bulletEnabled val="1"/>
        </dgm:presLayoutVars>
      </dgm:prSet>
      <dgm:spPr/>
    </dgm:pt>
  </dgm:ptLst>
  <dgm:cxnLst>
    <dgm:cxn modelId="{1904785B-2195-4A1E-9A81-96D6E174F284}" type="presOf" srcId="{8F98E529-BC07-46FF-99D6-C949CE0ACACC}" destId="{A064DE7B-A7D9-4741-8AB2-263AC8A07383}" srcOrd="0" destOrd="0" presId="urn:microsoft.com/office/officeart/2005/8/layout/vList2"/>
    <dgm:cxn modelId="{E2CE4294-47F0-49B9-BCF7-24082F5B4F71}" srcId="{761FDE74-583C-4487-818A-232F772926B8}" destId="{8F98E529-BC07-46FF-99D6-C949CE0ACACC}" srcOrd="0" destOrd="0" parTransId="{C4EF181D-597E-4491-B909-B0ECAD618495}" sibTransId="{0D9CA9D0-AE0C-457B-960F-6FA71C7CF8F1}"/>
    <dgm:cxn modelId="{51E5E4D5-7242-4A23-A8ED-4EB9D0135590}" type="presOf" srcId="{761FDE74-583C-4487-818A-232F772926B8}" destId="{1F1A8906-B21E-4404-AACE-51F0E0887C13}" srcOrd="0" destOrd="0" presId="urn:microsoft.com/office/officeart/2005/8/layout/vList2"/>
    <dgm:cxn modelId="{A3A3E794-1C5C-44E1-9EE5-EF0D66EE1495}" type="presParOf" srcId="{1F1A8906-B21E-4404-AACE-51F0E0887C13}" destId="{A064DE7B-A7D9-4741-8AB2-263AC8A0738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04CCE-3147-458B-A53D-1CCF250286A7}">
      <dsp:nvSpPr>
        <dsp:cNvPr id="0" name=""/>
        <dsp:cNvSpPr/>
      </dsp:nvSpPr>
      <dsp:spPr>
        <a:xfrm>
          <a:off x="0" y="325"/>
          <a:ext cx="10271285" cy="899894"/>
        </a:xfrm>
        <a:prstGeom prst="roundRect">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Educate</a:t>
          </a:r>
          <a:r>
            <a:rPr lang="en-US" sz="2400" kern="1200" dirty="0">
              <a:solidFill>
                <a:schemeClr val="bg1"/>
              </a:solidFill>
            </a:rPr>
            <a:t> the public about the importance of timely immunizations for people of all ages and the safety of vaccines</a:t>
          </a:r>
          <a:r>
            <a:rPr lang="en-US" sz="2800" kern="1200" dirty="0">
              <a:solidFill>
                <a:schemeClr val="bg1"/>
              </a:solidFill>
            </a:rPr>
            <a:t>.</a:t>
          </a:r>
        </a:p>
      </dsp:txBody>
      <dsp:txXfrm>
        <a:off x="43929" y="44254"/>
        <a:ext cx="10183427" cy="8120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1F638-7A24-4942-8CCD-D83B6A298BDA}">
      <dsp:nvSpPr>
        <dsp:cNvPr id="0" name=""/>
        <dsp:cNvSpPr/>
      </dsp:nvSpPr>
      <dsp:spPr>
        <a:xfrm>
          <a:off x="0" y="55078"/>
          <a:ext cx="9933711" cy="900543"/>
        </a:xfrm>
        <a:prstGeom prst="roundRect">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Summit participants identified and discussed challenges and possible solutions.</a:t>
          </a:r>
          <a:endParaRPr lang="en-US" sz="2300" kern="1200" dirty="0"/>
        </a:p>
      </dsp:txBody>
      <dsp:txXfrm>
        <a:off x="43961" y="99039"/>
        <a:ext cx="9845789" cy="8126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DCA01-A80B-4F29-8ACB-C4DF7CE6850A}">
      <dsp:nvSpPr>
        <dsp:cNvPr id="0" name=""/>
        <dsp:cNvSpPr/>
      </dsp:nvSpPr>
      <dsp:spPr>
        <a:xfrm>
          <a:off x="0" y="3457"/>
          <a:ext cx="10515600" cy="593195"/>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Pregnant women have more than double the risk of hospitalization compared to nonpregnant women of childbearing age if they get the flu.</a:t>
          </a:r>
        </a:p>
      </dsp:txBody>
      <dsp:txXfrm>
        <a:off x="28957" y="32414"/>
        <a:ext cx="10457686" cy="535281"/>
      </dsp:txXfrm>
    </dsp:sp>
    <dsp:sp modelId="{FCAFDDFC-9349-41A8-9E45-7BF291DB6698}">
      <dsp:nvSpPr>
        <dsp:cNvPr id="0" name=""/>
        <dsp:cNvSpPr/>
      </dsp:nvSpPr>
      <dsp:spPr>
        <a:xfrm>
          <a:off x="0" y="596652"/>
          <a:ext cx="10515600" cy="196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solidFill>
            </a:rPr>
            <a:t>Getting a flu shot reduces a pregnant woman’s risk of being hospitalized due to flu by an average of 40%. </a:t>
          </a:r>
        </a:p>
      </dsp:txBody>
      <dsp:txXfrm>
        <a:off x="0" y="596652"/>
        <a:ext cx="10515600" cy="196781"/>
      </dsp:txXfrm>
    </dsp:sp>
    <dsp:sp modelId="{9DACCE7D-5031-45A5-86B0-236A3F662B36}">
      <dsp:nvSpPr>
        <dsp:cNvPr id="0" name=""/>
        <dsp:cNvSpPr/>
      </dsp:nvSpPr>
      <dsp:spPr>
        <a:xfrm>
          <a:off x="0" y="917166"/>
          <a:ext cx="10515600" cy="593195"/>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Flu vaccination during pregnancy lowers risk of hospitalization (due to flu) in babies younger than 6 months old by an average of 72%. </a:t>
          </a:r>
        </a:p>
      </dsp:txBody>
      <dsp:txXfrm>
        <a:off x="28957" y="946123"/>
        <a:ext cx="10457686" cy="535281"/>
      </dsp:txXfrm>
    </dsp:sp>
    <dsp:sp modelId="{AFF74225-B5D8-4AC8-B41B-20737406A00D}">
      <dsp:nvSpPr>
        <dsp:cNvPr id="0" name=""/>
        <dsp:cNvSpPr/>
      </dsp:nvSpPr>
      <dsp:spPr>
        <a:xfrm>
          <a:off x="0" y="1502729"/>
          <a:ext cx="10515600" cy="593195"/>
        </a:xfrm>
        <a:prstGeom prst="roundRect">
          <a:avLst/>
        </a:prstGeom>
        <a:solidFill>
          <a:srgbClr val="0D99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effectLst/>
              <a:latin typeface="+mn-lt"/>
              <a:ea typeface="+mn-ea"/>
              <a:cs typeface="+mn-cs"/>
            </a:rPr>
            <a:t>Two-thirds (67%) of babies younger than two months old who get whooping cough need care in the hospital</a:t>
          </a:r>
          <a:r>
            <a:rPr lang="en-US" sz="2000" kern="1200" dirty="0">
              <a:solidFill>
                <a:schemeClr val="bg1"/>
              </a:solidFill>
              <a:effectLst/>
              <a:latin typeface="+mn-lt"/>
              <a:ea typeface="+mn-ea"/>
              <a:cs typeface="+mn-cs"/>
            </a:rPr>
            <a:t>.</a:t>
          </a:r>
          <a:endParaRPr lang="en-US" sz="2000" kern="1200" dirty="0"/>
        </a:p>
      </dsp:txBody>
      <dsp:txXfrm>
        <a:off x="28957" y="1531686"/>
        <a:ext cx="10457686" cy="535281"/>
      </dsp:txXfrm>
    </dsp:sp>
    <dsp:sp modelId="{FE7904F9-C073-4C88-BA16-520A8E34DCDB}">
      <dsp:nvSpPr>
        <dsp:cNvPr id="0" name=""/>
        <dsp:cNvSpPr/>
      </dsp:nvSpPr>
      <dsp:spPr>
        <a:xfrm>
          <a:off x="0" y="2124413"/>
          <a:ext cx="10515600" cy="89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solidFill>
            </a:rPr>
            <a:t>Tdap vaccination during pregnancy lowers risk of hospitalization (due to whooping cough) in babies less than 2 months old by 91%.</a:t>
          </a:r>
        </a:p>
        <a:p>
          <a:pPr marL="171450" lvl="1" indent="-171450" algn="l" defTabSz="711200">
            <a:lnSpc>
              <a:spcPct val="90000"/>
            </a:lnSpc>
            <a:spcBef>
              <a:spcPct val="0"/>
            </a:spcBef>
            <a:spcAft>
              <a:spcPct val="20000"/>
            </a:spcAft>
            <a:buChar char="•"/>
          </a:pPr>
          <a:r>
            <a:rPr lang="en-US" sz="1600" kern="1200" dirty="0">
              <a:solidFill>
                <a:schemeClr val="tx1"/>
              </a:solidFill>
            </a:rPr>
            <a:t>Women who get vaccinated with Tdap vaccine in third trimester of pregnancy prevent 3 in 4 cases of whooping cough in babies under 2 months old.</a:t>
          </a:r>
        </a:p>
      </dsp:txBody>
      <dsp:txXfrm>
        <a:off x="0" y="2124413"/>
        <a:ext cx="10515600" cy="899570"/>
      </dsp:txXfrm>
    </dsp:sp>
    <dsp:sp modelId="{5CC32439-CAF1-4ED1-AE1D-2C7561C5795E}">
      <dsp:nvSpPr>
        <dsp:cNvPr id="0" name=""/>
        <dsp:cNvSpPr/>
      </dsp:nvSpPr>
      <dsp:spPr>
        <a:xfrm>
          <a:off x="0" y="3104175"/>
          <a:ext cx="10515600" cy="593195"/>
        </a:xfrm>
        <a:prstGeom prst="roundRect">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Only 1 in 3 (35%) U.S. pregnant women get BOTH flu and Tdap vaccines.</a:t>
          </a:r>
        </a:p>
      </dsp:txBody>
      <dsp:txXfrm>
        <a:off x="28957" y="3133132"/>
        <a:ext cx="10457686" cy="535281"/>
      </dsp:txXfrm>
    </dsp:sp>
    <dsp:sp modelId="{70053933-9BDE-4A0F-9431-F112F7B3A565}">
      <dsp:nvSpPr>
        <dsp:cNvPr id="0" name=""/>
        <dsp:cNvSpPr/>
      </dsp:nvSpPr>
      <dsp:spPr>
        <a:xfrm>
          <a:off x="0" y="3489083"/>
          <a:ext cx="10515600" cy="1295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solidFill>
              <a:schemeClr val="tx1"/>
            </a:solidFill>
          </a:endParaRPr>
        </a:p>
        <a:p>
          <a:pPr marL="171450" lvl="1" indent="-171450" algn="l" defTabSz="711200">
            <a:lnSpc>
              <a:spcPct val="90000"/>
            </a:lnSpc>
            <a:spcBef>
              <a:spcPct val="0"/>
            </a:spcBef>
            <a:spcAft>
              <a:spcPct val="20000"/>
            </a:spcAft>
            <a:buChar char="•"/>
          </a:pPr>
          <a:r>
            <a:rPr lang="en-US" sz="1600" kern="1200" dirty="0">
              <a:solidFill>
                <a:schemeClr val="tx1"/>
              </a:solidFill>
            </a:rPr>
            <a:t>55% of pregnant women reported getting Tdap during pregnancy. (Most common reason for NOT getting Tdap was not knowing the Tdap vaccination is needed during </a:t>
          </a:r>
          <a:r>
            <a:rPr lang="en-US" sz="1600" i="1" kern="1200" dirty="0">
              <a:solidFill>
                <a:schemeClr val="tx1"/>
              </a:solidFill>
            </a:rPr>
            <a:t>each </a:t>
          </a:r>
          <a:r>
            <a:rPr lang="en-US" sz="1600" kern="1200" dirty="0">
              <a:solidFill>
                <a:schemeClr val="tx1"/>
              </a:solidFill>
            </a:rPr>
            <a:t>pregnancy.)</a:t>
          </a:r>
        </a:p>
        <a:p>
          <a:pPr marL="171450" lvl="1" indent="-171450" algn="l" defTabSz="711200">
            <a:lnSpc>
              <a:spcPct val="90000"/>
            </a:lnSpc>
            <a:spcBef>
              <a:spcPct val="0"/>
            </a:spcBef>
            <a:spcAft>
              <a:spcPct val="20000"/>
            </a:spcAft>
            <a:buChar char="•"/>
          </a:pPr>
          <a:r>
            <a:rPr lang="en-US" sz="1600" kern="1200" dirty="0">
              <a:solidFill>
                <a:schemeClr val="tx1"/>
              </a:solidFill>
            </a:rPr>
            <a:t>54% of pregnant women reported flu shot before or during pregnancy (Most common reason for NOT getting flu shot was believing the vaccine is not effective)</a:t>
          </a:r>
        </a:p>
      </dsp:txBody>
      <dsp:txXfrm>
        <a:off x="0" y="3489083"/>
        <a:ext cx="10515600" cy="12959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7EE34-C15C-42E7-8F47-11414CA3826F}">
      <dsp:nvSpPr>
        <dsp:cNvPr id="0" name=""/>
        <dsp:cNvSpPr/>
      </dsp:nvSpPr>
      <dsp:spPr>
        <a:xfrm>
          <a:off x="0" y="0"/>
          <a:ext cx="9933709" cy="1216800"/>
        </a:xfrm>
        <a:prstGeom prst="roundRect">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Pregnant women whose healthcare providers offered them the vaccine(s) or referred them for vaccination had the highest vaccination rates.</a:t>
          </a:r>
          <a:endParaRPr lang="en-US" sz="2200" kern="1200" dirty="0"/>
        </a:p>
      </dsp:txBody>
      <dsp:txXfrm>
        <a:off x="59399" y="59399"/>
        <a:ext cx="9814911" cy="1098002"/>
      </dsp:txXfrm>
    </dsp:sp>
    <dsp:sp modelId="{E996D51D-589A-47DE-8053-BA4BD4366F8A}">
      <dsp:nvSpPr>
        <dsp:cNvPr id="0" name=""/>
        <dsp:cNvSpPr/>
      </dsp:nvSpPr>
      <dsp:spPr>
        <a:xfrm>
          <a:off x="0" y="1329409"/>
          <a:ext cx="9933709" cy="1911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539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t>Among women whose healthcare providers offered vaccination or provided referrals, 65.7% received influenza vaccine and 70.5% received Tdap</a:t>
          </a:r>
        </a:p>
        <a:p>
          <a:pPr marL="171450" lvl="1" indent="-171450" algn="l" defTabSz="711200">
            <a:lnSpc>
              <a:spcPct val="90000"/>
            </a:lnSpc>
            <a:spcBef>
              <a:spcPct val="0"/>
            </a:spcBef>
            <a:spcAft>
              <a:spcPct val="20000"/>
            </a:spcAft>
            <a:buChar char="•"/>
          </a:pPr>
          <a:r>
            <a:rPr lang="en-US" sz="1600" b="1" kern="1200" dirty="0"/>
            <a:t>Black, non-Hispanic pregnant women had lower vaccination rates than women of other races &amp; were less likely to report a HCP offer of vaccines/referral for vaccination.</a:t>
          </a:r>
        </a:p>
      </dsp:txBody>
      <dsp:txXfrm>
        <a:off x="0" y="1329409"/>
        <a:ext cx="9933709" cy="19118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8B50A-3BCD-455C-8681-B29ACF3980FD}">
      <dsp:nvSpPr>
        <dsp:cNvPr id="0" name=""/>
        <dsp:cNvSpPr/>
      </dsp:nvSpPr>
      <dsp:spPr>
        <a:xfrm>
          <a:off x="0" y="78818"/>
          <a:ext cx="10693924" cy="7979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Strong recommendation from healthcare provider remains key driver on whether or not pregnant women decide to get vaccinated</a:t>
          </a:r>
          <a:r>
            <a:rPr lang="en-US" sz="2000" kern="1200" dirty="0"/>
            <a:t>.</a:t>
          </a:r>
        </a:p>
      </dsp:txBody>
      <dsp:txXfrm>
        <a:off x="38952" y="117770"/>
        <a:ext cx="10616020" cy="720036"/>
      </dsp:txXfrm>
    </dsp:sp>
    <dsp:sp modelId="{12F30F61-B446-4907-AD14-61871BD587C7}">
      <dsp:nvSpPr>
        <dsp:cNvPr id="0" name=""/>
        <dsp:cNvSpPr/>
      </dsp:nvSpPr>
      <dsp:spPr>
        <a:xfrm>
          <a:off x="0" y="876758"/>
          <a:ext cx="1069392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3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CNMs not as comfortable as OB-GYNs in making a strong recommendation as many feel it is a patient decision</a:t>
          </a:r>
          <a:r>
            <a:rPr lang="en-US" sz="1700" kern="1200" dirty="0"/>
            <a:t>.</a:t>
          </a:r>
        </a:p>
      </dsp:txBody>
      <dsp:txXfrm>
        <a:off x="0" y="876758"/>
        <a:ext cx="10693924" cy="3643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8DCE9-4BF4-43CB-AD92-73F55F36A45B}">
      <dsp:nvSpPr>
        <dsp:cNvPr id="0" name=""/>
        <dsp:cNvSpPr/>
      </dsp:nvSpPr>
      <dsp:spPr>
        <a:xfrm>
          <a:off x="0" y="0"/>
          <a:ext cx="10693924" cy="662741"/>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Pregnant women also look to peers, family, friends and online sources (including blogs) for vaccine information and advice.</a:t>
          </a:r>
          <a:endParaRPr lang="en-US" sz="2000" kern="1200" dirty="0"/>
        </a:p>
      </dsp:txBody>
      <dsp:txXfrm>
        <a:off x="32352" y="32352"/>
        <a:ext cx="10629220" cy="598037"/>
      </dsp:txXfrm>
    </dsp:sp>
    <dsp:sp modelId="{317185CA-B13C-4EE6-B1FC-41FBA4787506}">
      <dsp:nvSpPr>
        <dsp:cNvPr id="0" name=""/>
        <dsp:cNvSpPr/>
      </dsp:nvSpPr>
      <dsp:spPr>
        <a:xfrm>
          <a:off x="0" y="663095"/>
          <a:ext cx="10693924" cy="237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32" tIns="21590" rIns="120904" bIns="2159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CDC mistrusted by some.</a:t>
          </a:r>
        </a:p>
      </dsp:txBody>
      <dsp:txXfrm>
        <a:off x="0" y="663095"/>
        <a:ext cx="10693924" cy="2370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DC587-67C8-416D-80FB-23D0668F1FC3}">
      <dsp:nvSpPr>
        <dsp:cNvPr id="0" name=""/>
        <dsp:cNvSpPr/>
      </dsp:nvSpPr>
      <dsp:spPr>
        <a:xfrm>
          <a:off x="0" y="0"/>
          <a:ext cx="10693924" cy="856255"/>
        </a:xfrm>
        <a:prstGeom prst="roundRect">
          <a:avLst/>
        </a:prstGeom>
        <a:solidFill>
          <a:srgbClr val="0D99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Concerns about effectiveness of vaccine (flu) and risks/safety of vaccines (flu &amp; Tdap) &amp; lack of knowledge about recommendation (Tdap) all make impact on whether or not pregnant women decide to get vaccinated.</a:t>
          </a:r>
          <a:endParaRPr lang="en-US" sz="2000" kern="1200" dirty="0"/>
        </a:p>
      </dsp:txBody>
      <dsp:txXfrm>
        <a:off x="41799" y="41799"/>
        <a:ext cx="10610326" cy="7726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A2E57-EF0F-4F4D-9FA3-06712C7D17FC}">
      <dsp:nvSpPr>
        <dsp:cNvPr id="0" name=""/>
        <dsp:cNvSpPr/>
      </dsp:nvSpPr>
      <dsp:spPr>
        <a:xfrm>
          <a:off x="0" y="0"/>
          <a:ext cx="10693924" cy="524160"/>
        </a:xfrm>
        <a:prstGeom prst="roundRect">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Health of the baby plays a significant role in woman’s decisions to immunize during pregnancy.</a:t>
          </a:r>
          <a:endParaRPr lang="en-US" sz="2000" kern="1200" dirty="0"/>
        </a:p>
      </dsp:txBody>
      <dsp:txXfrm>
        <a:off x="25587" y="25587"/>
        <a:ext cx="10642750" cy="472986"/>
      </dsp:txXfrm>
    </dsp:sp>
    <dsp:sp modelId="{A3C920B6-89F1-4F19-AE04-290E5BCE5EBC}">
      <dsp:nvSpPr>
        <dsp:cNvPr id="0" name=""/>
        <dsp:cNvSpPr/>
      </dsp:nvSpPr>
      <dsp:spPr>
        <a:xfrm>
          <a:off x="0" y="660833"/>
          <a:ext cx="10693924" cy="52416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Pregnant women are most focused on protecting their own family</a:t>
          </a:r>
          <a:r>
            <a:rPr lang="en-US" sz="2000" kern="1200" dirty="0"/>
            <a:t>. </a:t>
          </a:r>
        </a:p>
      </dsp:txBody>
      <dsp:txXfrm>
        <a:off x="25587" y="686420"/>
        <a:ext cx="10642750" cy="472986"/>
      </dsp:txXfrm>
    </dsp:sp>
    <dsp:sp modelId="{77723DC4-5768-4E8B-A393-D3FA7AF8C71B}">
      <dsp:nvSpPr>
        <dsp:cNvPr id="0" name=""/>
        <dsp:cNvSpPr/>
      </dsp:nvSpPr>
      <dsp:spPr>
        <a:xfrm>
          <a:off x="0" y="1151112"/>
          <a:ext cx="10693924"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3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t>Community immunity usually a secondary benefit.</a:t>
          </a:r>
        </a:p>
      </dsp:txBody>
      <dsp:txXfrm>
        <a:off x="0" y="1151112"/>
        <a:ext cx="10693924" cy="4636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CA467-2355-49CC-BD77-B31D0D014D1A}">
      <dsp:nvSpPr>
        <dsp:cNvPr id="0" name=""/>
        <dsp:cNvSpPr/>
      </dsp:nvSpPr>
      <dsp:spPr>
        <a:xfrm>
          <a:off x="0" y="105497"/>
          <a:ext cx="9933709" cy="116602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Questions about effectiveness of flu vaccine adds to doubts, and safety debate stems from questions about ingredients. </a:t>
          </a:r>
          <a:endParaRPr lang="en-US" sz="2200" kern="1200" dirty="0"/>
        </a:p>
      </dsp:txBody>
      <dsp:txXfrm>
        <a:off x="56921" y="162418"/>
        <a:ext cx="9819867" cy="10521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C5313-3F34-430C-897A-626C277B295C}">
      <dsp:nvSpPr>
        <dsp:cNvPr id="0" name=""/>
        <dsp:cNvSpPr/>
      </dsp:nvSpPr>
      <dsp:spPr>
        <a:xfrm>
          <a:off x="0" y="0"/>
          <a:ext cx="9933709" cy="1216800"/>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Concerns about vaccine ingredients now go beyond questions about thimerosal and include concerns about adjuvants; Just saying “vaccines are safe” is not good enough as patients want more specific information.</a:t>
          </a:r>
          <a:endParaRPr lang="en-US" sz="2200" kern="1200" dirty="0"/>
        </a:p>
      </dsp:txBody>
      <dsp:txXfrm>
        <a:off x="59399" y="59399"/>
        <a:ext cx="9814911"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43FEF-39A7-4DDA-BE51-7989E3EB86DE}">
      <dsp:nvSpPr>
        <dsp:cNvPr id="0" name=""/>
        <dsp:cNvSpPr/>
      </dsp:nvSpPr>
      <dsp:spPr>
        <a:xfrm>
          <a:off x="0" y="992"/>
          <a:ext cx="10271285" cy="898560"/>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Serve as a source of accurate immunization information to the </a:t>
          </a:r>
          <a:r>
            <a:rPr lang="en-US" sz="2200" b="1" kern="1200" dirty="0"/>
            <a:t>media.</a:t>
          </a:r>
          <a:endParaRPr lang="en-US" sz="2200" kern="1200" dirty="0"/>
        </a:p>
      </dsp:txBody>
      <dsp:txXfrm>
        <a:off x="43864" y="44856"/>
        <a:ext cx="10183557" cy="8108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BD3BC-192E-4559-AC29-1F159B80DF1A}">
      <dsp:nvSpPr>
        <dsp:cNvPr id="0" name=""/>
        <dsp:cNvSpPr/>
      </dsp:nvSpPr>
      <dsp:spPr>
        <a:xfrm>
          <a:off x="0" y="0"/>
          <a:ext cx="9933709" cy="1232370"/>
        </a:xfrm>
        <a:prstGeom prst="roundRect">
          <a:avLst/>
        </a:prstGeom>
        <a:solidFill>
          <a:srgbClr val="0D99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Flu vaccination is a fluid recommendation that changes from season to season, whereas Tdap is a very standard recommendation. This can complicate flu vax messaging.</a:t>
          </a:r>
          <a:endParaRPr lang="en-US" sz="2200" kern="1200" dirty="0"/>
        </a:p>
      </dsp:txBody>
      <dsp:txXfrm>
        <a:off x="60159" y="60159"/>
        <a:ext cx="9813391" cy="111205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F18DE-4822-47CD-9BE3-0392D005AECD}">
      <dsp:nvSpPr>
        <dsp:cNvPr id="0" name=""/>
        <dsp:cNvSpPr/>
      </dsp:nvSpPr>
      <dsp:spPr>
        <a:xfrm>
          <a:off x="0" y="4290"/>
          <a:ext cx="9933711" cy="1067040"/>
        </a:xfrm>
        <a:prstGeom prst="roundRect">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Previous first trimester flu vaccine restriction may have planted a seed that it is unsafe to receive flu vaccine during pregnancy and contributed to hesitancy.</a:t>
          </a:r>
          <a:endParaRPr lang="en-US" sz="2200" kern="1200" dirty="0"/>
        </a:p>
      </dsp:txBody>
      <dsp:txXfrm>
        <a:off x="52089" y="56379"/>
        <a:ext cx="9829533" cy="96286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CA467-2355-49CC-BD77-B31D0D014D1A}">
      <dsp:nvSpPr>
        <dsp:cNvPr id="0" name=""/>
        <dsp:cNvSpPr/>
      </dsp:nvSpPr>
      <dsp:spPr>
        <a:xfrm>
          <a:off x="0" y="0"/>
          <a:ext cx="9782693" cy="11606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u="none" strike="noStrike" kern="1200" baseline="0" dirty="0">
              <a:solidFill>
                <a:schemeClr val="bg1"/>
              </a:solidFill>
              <a:latin typeface="Arial" panose="020B0604020202020204" pitchFamily="34" charset="0"/>
            </a:rPr>
            <a:t>The primary reasons pregnant women refuse vaccines are:</a:t>
          </a:r>
          <a:endParaRPr lang="en-US" sz="2200" kern="1200" dirty="0">
            <a:solidFill>
              <a:schemeClr val="bg1"/>
            </a:solidFill>
          </a:endParaRPr>
        </a:p>
      </dsp:txBody>
      <dsp:txXfrm>
        <a:off x="56658" y="56658"/>
        <a:ext cx="9669377" cy="1047324"/>
      </dsp:txXfrm>
    </dsp:sp>
    <dsp:sp modelId="{DC5FBB78-1E17-42D5-92F2-86EDF3831803}">
      <dsp:nvSpPr>
        <dsp:cNvPr id="0" name=""/>
        <dsp:cNvSpPr/>
      </dsp:nvSpPr>
      <dsp:spPr>
        <a:xfrm>
          <a:off x="0" y="1165715"/>
          <a:ext cx="9782693" cy="109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60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t>Safety concerns for the fetus (64%)</a:t>
          </a:r>
        </a:p>
        <a:p>
          <a:pPr marL="171450" lvl="1" indent="-171450" algn="l" defTabSz="711200">
            <a:lnSpc>
              <a:spcPct val="90000"/>
            </a:lnSpc>
            <a:spcBef>
              <a:spcPct val="0"/>
            </a:spcBef>
            <a:spcAft>
              <a:spcPct val="20000"/>
            </a:spcAft>
            <a:buChar char="•"/>
          </a:pPr>
          <a:r>
            <a:rPr lang="en-US" sz="1600" b="1" kern="1200" dirty="0"/>
            <a:t>Think vaccinations are not necessary because they are healthy (63%)</a:t>
          </a:r>
        </a:p>
        <a:p>
          <a:pPr marL="171450" lvl="1" indent="-171450" algn="l" defTabSz="711200">
            <a:lnSpc>
              <a:spcPct val="90000"/>
            </a:lnSpc>
            <a:spcBef>
              <a:spcPct val="0"/>
            </a:spcBef>
            <a:spcAft>
              <a:spcPct val="20000"/>
            </a:spcAft>
            <a:buChar char="•"/>
          </a:pPr>
          <a:r>
            <a:rPr lang="en-US" sz="1600" b="1" kern="1200" dirty="0"/>
            <a:t>Personal or religious beliefs (62%)</a:t>
          </a:r>
        </a:p>
        <a:p>
          <a:pPr marL="171450" lvl="1" indent="-171450" algn="l" defTabSz="711200">
            <a:lnSpc>
              <a:spcPct val="90000"/>
            </a:lnSpc>
            <a:spcBef>
              <a:spcPct val="0"/>
            </a:spcBef>
            <a:spcAft>
              <a:spcPct val="20000"/>
            </a:spcAft>
            <a:buChar char="•"/>
          </a:pPr>
          <a:r>
            <a:rPr lang="en-US" sz="1600" b="1" kern="1200" dirty="0"/>
            <a:t>Safety concerns for self (57%)</a:t>
          </a:r>
        </a:p>
      </dsp:txBody>
      <dsp:txXfrm>
        <a:off x="0" y="1165715"/>
        <a:ext cx="9782693" cy="1090890"/>
      </dsp:txXfrm>
    </dsp:sp>
    <dsp:sp modelId="{F9464A06-D644-4039-8615-67F4052BECE0}">
      <dsp:nvSpPr>
        <dsp:cNvPr id="0" name=""/>
        <dsp:cNvSpPr/>
      </dsp:nvSpPr>
      <dsp:spPr>
        <a:xfrm>
          <a:off x="0" y="2259398"/>
          <a:ext cx="9782693" cy="1160640"/>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u="none" strike="noStrike" kern="1200" baseline="0" dirty="0">
              <a:solidFill>
                <a:schemeClr val="bg1"/>
              </a:solidFill>
              <a:latin typeface="Arial" panose="020B0604020202020204" pitchFamily="34" charset="0"/>
            </a:rPr>
            <a:t>Anecdotally, other barriers include:</a:t>
          </a:r>
          <a:endParaRPr lang="en-US" sz="2200" b="0" kern="1200" dirty="0">
            <a:solidFill>
              <a:schemeClr val="bg1"/>
            </a:solidFill>
          </a:endParaRPr>
        </a:p>
      </dsp:txBody>
      <dsp:txXfrm>
        <a:off x="56658" y="2316056"/>
        <a:ext cx="9669377" cy="1047324"/>
      </dsp:txXfrm>
    </dsp:sp>
    <dsp:sp modelId="{082D4F78-856F-4A2A-9C42-DEEEF967D807}">
      <dsp:nvSpPr>
        <dsp:cNvPr id="0" name=""/>
        <dsp:cNvSpPr/>
      </dsp:nvSpPr>
      <dsp:spPr>
        <a:xfrm>
          <a:off x="0" y="3417245"/>
          <a:ext cx="9782693" cy="1149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60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i="0" u="none" strike="noStrike" kern="1200" baseline="0" dirty="0">
              <a:solidFill>
                <a:srgbClr val="000000"/>
              </a:solidFill>
              <a:latin typeface="+mn-lt"/>
            </a:rPr>
            <a:t>The dissemination of misinformation from anti-vaxxers</a:t>
          </a:r>
          <a:endParaRPr lang="en-US" sz="1600" b="1" kern="1200" dirty="0">
            <a:latin typeface="+mn-lt"/>
          </a:endParaRPr>
        </a:p>
        <a:p>
          <a:pPr marL="171450" lvl="1" indent="-171450" algn="l" defTabSz="711200">
            <a:lnSpc>
              <a:spcPct val="90000"/>
            </a:lnSpc>
            <a:spcBef>
              <a:spcPct val="0"/>
            </a:spcBef>
            <a:spcAft>
              <a:spcPct val="20000"/>
            </a:spcAft>
            <a:buChar char="•"/>
          </a:pPr>
          <a:r>
            <a:rPr lang="en-US" sz="1600" b="1" i="0" u="none" strike="noStrike" kern="1200" baseline="0" dirty="0">
              <a:solidFill>
                <a:srgbClr val="000000"/>
              </a:solidFill>
              <a:latin typeface="+mn-lt"/>
            </a:rPr>
            <a:t>Patients distrust of big pharma, the government or the medical community</a:t>
          </a:r>
          <a:endParaRPr lang="en-US" sz="1600" b="1" kern="1200" dirty="0">
            <a:latin typeface="+mn-lt"/>
          </a:endParaRPr>
        </a:p>
        <a:p>
          <a:pPr marL="171450" lvl="1" indent="-171450" algn="l" defTabSz="711200">
            <a:lnSpc>
              <a:spcPct val="90000"/>
            </a:lnSpc>
            <a:spcBef>
              <a:spcPct val="0"/>
            </a:spcBef>
            <a:spcAft>
              <a:spcPct val="20000"/>
            </a:spcAft>
            <a:buChar char="•"/>
          </a:pPr>
          <a:r>
            <a:rPr lang="en-US" sz="1600" b="1" i="0" u="none" strike="noStrike" kern="1200" baseline="0" dirty="0">
              <a:solidFill>
                <a:srgbClr val="000000"/>
              </a:solidFill>
              <a:latin typeface="+mn-lt"/>
            </a:rPr>
            <a:t>Fear of needles</a:t>
          </a:r>
          <a:endParaRPr lang="en-US" sz="1600" b="1" kern="1200" dirty="0">
            <a:latin typeface="+mn-lt"/>
          </a:endParaRPr>
        </a:p>
        <a:p>
          <a:pPr marL="171450" lvl="1" indent="-171450" algn="l" defTabSz="711200">
            <a:lnSpc>
              <a:spcPct val="90000"/>
            </a:lnSpc>
            <a:spcBef>
              <a:spcPct val="0"/>
            </a:spcBef>
            <a:spcAft>
              <a:spcPct val="20000"/>
            </a:spcAft>
            <a:buChar char="•"/>
          </a:pPr>
          <a:r>
            <a:rPr lang="en-US" sz="1600" b="1" i="0" u="none" strike="noStrike" kern="1200" baseline="0" dirty="0">
              <a:solidFill>
                <a:srgbClr val="000000"/>
              </a:solidFill>
              <a:latin typeface="+mn-lt"/>
            </a:rPr>
            <a:t>Becoming ill from vaccine (e.g., catching the flu from the vaccine) </a:t>
          </a:r>
          <a:endParaRPr lang="en-US" sz="1600" b="1" kern="1200" dirty="0">
            <a:latin typeface="+mn-lt"/>
          </a:endParaRPr>
        </a:p>
      </dsp:txBody>
      <dsp:txXfrm>
        <a:off x="0" y="3417245"/>
        <a:ext cx="9782693" cy="114967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847E0-DC09-48F6-AA7E-60F9CC7F674F}">
      <dsp:nvSpPr>
        <dsp:cNvPr id="0" name=""/>
        <dsp:cNvSpPr/>
      </dsp:nvSpPr>
      <dsp:spPr>
        <a:xfrm>
          <a:off x="0" y="0"/>
          <a:ext cx="10515600" cy="738050"/>
        </a:xfrm>
        <a:prstGeom prst="roundRect">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u="none" strike="noStrike" kern="1200" baseline="0" dirty="0">
              <a:solidFill>
                <a:schemeClr val="bg1"/>
              </a:solidFill>
              <a:latin typeface="+mn-lt"/>
            </a:rPr>
            <a:t>Assess vaccine status and discuss which vaccines your pregnant patients should receive and when, ideally during the first prenatal visit.</a:t>
          </a:r>
          <a:endParaRPr lang="en-US" sz="2200" kern="1200" dirty="0">
            <a:solidFill>
              <a:schemeClr val="bg1"/>
            </a:solidFill>
          </a:endParaRPr>
        </a:p>
      </dsp:txBody>
      <dsp:txXfrm>
        <a:off x="36029" y="36029"/>
        <a:ext cx="10443542" cy="665992"/>
      </dsp:txXfrm>
    </dsp:sp>
    <dsp:sp modelId="{51966D77-861F-4D22-B17A-7F5B6F2A34A0}">
      <dsp:nvSpPr>
        <dsp:cNvPr id="0" name=""/>
        <dsp:cNvSpPr/>
      </dsp:nvSpPr>
      <dsp:spPr>
        <a:xfrm>
          <a:off x="0" y="760794"/>
          <a:ext cx="10515600" cy="2147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chemeClr val="tx1"/>
              </a:solidFill>
            </a:rPr>
            <a:t>Provide each of your patients with </a:t>
          </a:r>
          <a:r>
            <a:rPr lang="en-US" sz="1800" b="1" u="none" kern="1200" dirty="0">
              <a:solidFill>
                <a:schemeClr val="tx1"/>
              </a:solidFill>
            </a:rPr>
            <a:t>information and resources </a:t>
          </a:r>
          <a:r>
            <a:rPr lang="en-US" sz="1800" b="1" kern="1200" dirty="0">
              <a:solidFill>
                <a:schemeClr val="tx1"/>
              </a:solidFill>
            </a:rPr>
            <a:t>about flu and Tdap vaccines when you meet with her at her first prenatal visit and mention the timeframe for each vaccine when you discuss her pregnancy.</a:t>
          </a:r>
        </a:p>
        <a:p>
          <a:pPr marL="171450" lvl="1" indent="-171450" algn="l" defTabSz="800100">
            <a:lnSpc>
              <a:spcPct val="90000"/>
            </a:lnSpc>
            <a:spcBef>
              <a:spcPct val="0"/>
            </a:spcBef>
            <a:spcAft>
              <a:spcPct val="20000"/>
            </a:spcAft>
            <a:buChar char="•"/>
          </a:pPr>
          <a:r>
            <a:rPr lang="en-US" sz="1800" b="1" kern="1200" dirty="0">
              <a:solidFill>
                <a:schemeClr val="tx1"/>
              </a:solidFill>
            </a:rPr>
            <a:t>Ensure all office staff are delivering consistent messages about the importance of maternal vaccinations.</a:t>
          </a:r>
        </a:p>
        <a:p>
          <a:pPr marL="171450" lvl="1" indent="-171450" algn="l" defTabSz="800100">
            <a:lnSpc>
              <a:spcPct val="90000"/>
            </a:lnSpc>
            <a:spcBef>
              <a:spcPct val="0"/>
            </a:spcBef>
            <a:spcAft>
              <a:spcPct val="20000"/>
            </a:spcAft>
            <a:buChar char="•"/>
          </a:pPr>
          <a:r>
            <a:rPr lang="en-US" sz="1800" b="1" kern="1200" dirty="0">
              <a:solidFill>
                <a:schemeClr val="tx1"/>
              </a:solidFill>
            </a:rPr>
            <a:t>Normalize vaccines as a routine part of a woman’s pregnancy care. </a:t>
          </a:r>
        </a:p>
      </dsp:txBody>
      <dsp:txXfrm>
        <a:off x="0" y="760794"/>
        <a:ext cx="10515600" cy="2147101"/>
      </dsp:txXfrm>
    </dsp:sp>
    <dsp:sp modelId="{DBC241D5-4AB6-4287-BD18-72AA3B752B9D}">
      <dsp:nvSpPr>
        <dsp:cNvPr id="0" name=""/>
        <dsp:cNvSpPr/>
      </dsp:nvSpPr>
      <dsp:spPr>
        <a:xfrm>
          <a:off x="0" y="2451644"/>
          <a:ext cx="10515600" cy="727355"/>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u="none" strike="noStrike" kern="1200" baseline="0" dirty="0">
              <a:solidFill>
                <a:schemeClr val="bg1"/>
              </a:solidFill>
              <a:latin typeface="+mn-lt"/>
            </a:rPr>
            <a:t>Strongly recommend that all pregnant women receive an annual flu shot (in any trimester).</a:t>
          </a:r>
        </a:p>
      </dsp:txBody>
      <dsp:txXfrm>
        <a:off x="35507" y="2487151"/>
        <a:ext cx="10444586" cy="656341"/>
      </dsp:txXfrm>
    </dsp:sp>
    <dsp:sp modelId="{CBFA3EFD-EC57-45F8-8BDD-11AF8DB8C9D0}">
      <dsp:nvSpPr>
        <dsp:cNvPr id="0" name=""/>
        <dsp:cNvSpPr/>
      </dsp:nvSpPr>
      <dsp:spPr>
        <a:xfrm>
          <a:off x="0" y="3414180"/>
          <a:ext cx="10515600" cy="687182"/>
        </a:xfrm>
        <a:prstGeom prst="roundRect">
          <a:avLst/>
        </a:prstGeom>
        <a:solidFill>
          <a:srgbClr val="0D999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u="none" strike="noStrike" kern="1200" baseline="0" dirty="0">
              <a:solidFill>
                <a:schemeClr val="bg1"/>
              </a:solidFill>
              <a:latin typeface="+mn-lt"/>
            </a:rPr>
            <a:t>Strongly recommend that all pregnant women receive a Tdap vaccine between 27 weeks and 36 weeks of gestation in </a:t>
          </a:r>
          <a:r>
            <a:rPr lang="en-US" sz="2000" b="1" i="1" u="none" strike="noStrike" kern="1200" baseline="0" dirty="0">
              <a:solidFill>
                <a:schemeClr val="bg1"/>
              </a:solidFill>
              <a:latin typeface="+mn-lt"/>
            </a:rPr>
            <a:t>each</a:t>
          </a:r>
          <a:r>
            <a:rPr lang="en-US" sz="2000" b="1" i="0" u="none" strike="noStrike" kern="1200" baseline="0" dirty="0">
              <a:solidFill>
                <a:schemeClr val="bg1"/>
              </a:solidFill>
              <a:latin typeface="+mn-lt"/>
            </a:rPr>
            <a:t> pregnancy (preferably during the earlier part of this time period.)</a:t>
          </a:r>
        </a:p>
      </dsp:txBody>
      <dsp:txXfrm>
        <a:off x="33545" y="3447725"/>
        <a:ext cx="10448510" cy="620092"/>
      </dsp:txXfrm>
    </dsp:sp>
    <dsp:sp modelId="{E122591F-9AD3-4F7C-818E-6219DF41FDB6}">
      <dsp:nvSpPr>
        <dsp:cNvPr id="0" name=""/>
        <dsp:cNvSpPr/>
      </dsp:nvSpPr>
      <dsp:spPr>
        <a:xfrm>
          <a:off x="0" y="4175615"/>
          <a:ext cx="10515600" cy="41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i="0" u="none" strike="noStrike" kern="1200" baseline="0" dirty="0">
              <a:solidFill>
                <a:schemeClr val="tx1"/>
              </a:solidFill>
              <a:latin typeface="+mn-lt"/>
            </a:rPr>
            <a:t>Discuss the benefits of vaccination with pregnant women early and often </a:t>
          </a:r>
          <a:r>
            <a:rPr lang="en-US" sz="1800" b="1" i="1" u="none" strike="noStrike" kern="1200" baseline="0" dirty="0">
              <a:solidFill>
                <a:schemeClr val="tx1"/>
              </a:solidFill>
              <a:latin typeface="+mn-lt"/>
            </a:rPr>
            <a:t>and</a:t>
          </a:r>
          <a:r>
            <a:rPr lang="en-US" sz="1800" b="1" i="0" u="none" strike="noStrike" kern="1200" baseline="0" dirty="0">
              <a:solidFill>
                <a:schemeClr val="tx1"/>
              </a:solidFill>
              <a:latin typeface="+mn-lt"/>
            </a:rPr>
            <a:t> reinforce that vaccination is the best way to protect young babies from flu and whooping cough.</a:t>
          </a:r>
        </a:p>
        <a:p>
          <a:pPr marL="171450" lvl="1" indent="-171450" algn="l" defTabSz="800100">
            <a:lnSpc>
              <a:spcPct val="90000"/>
            </a:lnSpc>
            <a:spcBef>
              <a:spcPct val="0"/>
            </a:spcBef>
            <a:spcAft>
              <a:spcPct val="20000"/>
            </a:spcAft>
            <a:buChar char="•"/>
          </a:pPr>
          <a:endParaRPr lang="en-US" sz="1800" b="0" i="0" u="none" strike="noStrike" kern="1200" baseline="0" dirty="0">
            <a:solidFill>
              <a:schemeClr val="tx1"/>
            </a:solidFill>
            <a:latin typeface="+mn-lt"/>
          </a:endParaRPr>
        </a:p>
      </dsp:txBody>
      <dsp:txXfrm>
        <a:off x="0" y="4175615"/>
        <a:ext cx="10515600" cy="41552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847E0-DC09-48F6-AA7E-60F9CC7F674F}">
      <dsp:nvSpPr>
        <dsp:cNvPr id="0" name=""/>
        <dsp:cNvSpPr/>
      </dsp:nvSpPr>
      <dsp:spPr>
        <a:xfrm>
          <a:off x="0" y="2397"/>
          <a:ext cx="10515600" cy="92302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S - </a:t>
          </a:r>
          <a:r>
            <a:rPr lang="en-US" sz="2100" b="0" kern="1200" dirty="0">
              <a:solidFill>
                <a:schemeClr val="bg1"/>
              </a:solidFill>
            </a:rPr>
            <a:t>S</a:t>
          </a:r>
          <a:r>
            <a:rPr lang="en-US" sz="2100" kern="1200" dirty="0">
              <a:solidFill>
                <a:schemeClr val="bg1"/>
              </a:solidFill>
            </a:rPr>
            <a:t>HARE specific reasons why the flu and Tdap vaccines are right for her as a pregnant women.</a:t>
          </a:r>
        </a:p>
      </dsp:txBody>
      <dsp:txXfrm>
        <a:off x="45058" y="47455"/>
        <a:ext cx="10425484" cy="832904"/>
      </dsp:txXfrm>
    </dsp:sp>
    <dsp:sp modelId="{1DE807DD-FE05-4D26-A237-7879A96EE587}">
      <dsp:nvSpPr>
        <dsp:cNvPr id="0" name=""/>
        <dsp:cNvSpPr/>
      </dsp:nvSpPr>
      <dsp:spPr>
        <a:xfrm>
          <a:off x="0" y="936893"/>
          <a:ext cx="10515600" cy="92302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H - </a:t>
          </a:r>
          <a:r>
            <a:rPr lang="en-US" sz="2100" b="0" kern="1200" dirty="0">
              <a:solidFill>
                <a:schemeClr val="bg1"/>
              </a:solidFill>
            </a:rPr>
            <a:t>H</a:t>
          </a:r>
          <a:r>
            <a:rPr lang="en-US" sz="2100" kern="1200" dirty="0">
              <a:solidFill>
                <a:schemeClr val="bg1"/>
              </a:solidFill>
            </a:rPr>
            <a:t>IGHTLIGHT positive experiences with vaccines (personal or in your practice) to reinforce the benefits of flu and Tdap vaccinations during pregnancy and strengthen her confidence in vaccination</a:t>
          </a:r>
          <a:r>
            <a:rPr lang="en-US" sz="1900" kern="1200" dirty="0">
              <a:solidFill>
                <a:schemeClr val="bg1"/>
              </a:solidFill>
            </a:rPr>
            <a:t>.</a:t>
          </a:r>
        </a:p>
      </dsp:txBody>
      <dsp:txXfrm>
        <a:off x="45058" y="981951"/>
        <a:ext cx="10425484" cy="832904"/>
      </dsp:txXfrm>
    </dsp:sp>
    <dsp:sp modelId="{030BC0D3-DF5A-4E49-8A90-BA719A83A50E}">
      <dsp:nvSpPr>
        <dsp:cNvPr id="0" name=""/>
        <dsp:cNvSpPr/>
      </dsp:nvSpPr>
      <dsp:spPr>
        <a:xfrm>
          <a:off x="0" y="1871388"/>
          <a:ext cx="10515600" cy="92302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A - </a:t>
          </a:r>
          <a:r>
            <a:rPr lang="en-US" sz="2100" b="0" kern="1200" dirty="0">
              <a:solidFill>
                <a:schemeClr val="bg1"/>
              </a:solidFill>
            </a:rPr>
            <a:t>A</a:t>
          </a:r>
          <a:r>
            <a:rPr lang="en-US" sz="2100" kern="1200" dirty="0">
              <a:solidFill>
                <a:schemeClr val="bg1"/>
              </a:solidFill>
            </a:rPr>
            <a:t>DDRESS her questions and any concerns about the flu and Tdap vaccinations, including possible side effects, safety, and vaccine effectiveness in plain and understandable language. </a:t>
          </a:r>
        </a:p>
      </dsp:txBody>
      <dsp:txXfrm>
        <a:off x="45058" y="1916446"/>
        <a:ext cx="10425484" cy="832904"/>
      </dsp:txXfrm>
    </dsp:sp>
    <dsp:sp modelId="{C1601642-6926-4261-8F49-50A6002155FA}">
      <dsp:nvSpPr>
        <dsp:cNvPr id="0" name=""/>
        <dsp:cNvSpPr/>
      </dsp:nvSpPr>
      <dsp:spPr>
        <a:xfrm>
          <a:off x="0" y="2803865"/>
          <a:ext cx="10515600" cy="92302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R - R</a:t>
          </a:r>
          <a:r>
            <a:rPr lang="en-US" sz="2100" kern="1200" dirty="0">
              <a:solidFill>
                <a:schemeClr val="bg1"/>
              </a:solidFill>
            </a:rPr>
            <a:t>EMIND her that vaccinating during every pregnancy protects both protect her and her baby from serious diseases like flu and pertussis.</a:t>
          </a:r>
        </a:p>
      </dsp:txBody>
      <dsp:txXfrm>
        <a:off x="45058" y="2848923"/>
        <a:ext cx="10425484" cy="832904"/>
      </dsp:txXfrm>
    </dsp:sp>
    <dsp:sp modelId="{168D84DE-CE13-4715-8F59-48AE5415D7AE}">
      <dsp:nvSpPr>
        <dsp:cNvPr id="0" name=""/>
        <dsp:cNvSpPr/>
      </dsp:nvSpPr>
      <dsp:spPr>
        <a:xfrm>
          <a:off x="0" y="3740378"/>
          <a:ext cx="10515600" cy="92302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E - </a:t>
          </a:r>
          <a:r>
            <a:rPr lang="en-US" sz="2100" b="0" i="0" kern="1200" dirty="0">
              <a:solidFill>
                <a:schemeClr val="bg1"/>
              </a:solidFill>
            </a:rPr>
            <a:t>E</a:t>
          </a:r>
          <a:r>
            <a:rPr lang="en-US" sz="2100" kern="1200" dirty="0">
              <a:solidFill>
                <a:schemeClr val="bg1"/>
              </a:solidFill>
            </a:rPr>
            <a:t>XPLAIN the potential costs of getting flu and pertussis, especially for babies. </a:t>
          </a:r>
        </a:p>
      </dsp:txBody>
      <dsp:txXfrm>
        <a:off x="45058" y="3785436"/>
        <a:ext cx="10425484" cy="8329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9FD77-12C8-4E16-8D89-FA4D563D7B37}">
      <dsp:nvSpPr>
        <dsp:cNvPr id="0" name=""/>
        <dsp:cNvSpPr/>
      </dsp:nvSpPr>
      <dsp:spPr>
        <a:xfrm>
          <a:off x="0" y="83450"/>
          <a:ext cx="10737783" cy="86180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u="none" strike="noStrike" kern="1200" baseline="0" dirty="0">
              <a:solidFill>
                <a:schemeClr val="bg1"/>
              </a:solidFill>
              <a:latin typeface="+mn-lt"/>
            </a:rPr>
            <a:t>Offer flu and Tdap vaccines to pregnant women or provide referrals to other vaccination providers.</a:t>
          </a:r>
        </a:p>
      </dsp:txBody>
      <dsp:txXfrm>
        <a:off x="42070" y="125520"/>
        <a:ext cx="10653643" cy="777662"/>
      </dsp:txXfrm>
    </dsp:sp>
    <dsp:sp modelId="{8A18DEAB-4211-4C4D-85CC-5BD2BB42C843}">
      <dsp:nvSpPr>
        <dsp:cNvPr id="0" name=""/>
        <dsp:cNvSpPr/>
      </dsp:nvSpPr>
      <dsp:spPr>
        <a:xfrm>
          <a:off x="0" y="944732"/>
          <a:ext cx="10737783" cy="1421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92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i="0" u="none" strike="noStrike" kern="1200" baseline="0" dirty="0">
              <a:solidFill>
                <a:schemeClr val="tx1"/>
              </a:solidFill>
              <a:latin typeface="+mn-lt"/>
            </a:rPr>
            <a:t>Use electronic medical record (EMR) or Immunization Information System (IIS) prompts to identify patients for which vaccines are recommended.</a:t>
          </a:r>
        </a:p>
        <a:p>
          <a:pPr marL="171450" lvl="1" indent="-171450" algn="l" defTabSz="711200">
            <a:lnSpc>
              <a:spcPct val="90000"/>
            </a:lnSpc>
            <a:spcBef>
              <a:spcPct val="0"/>
            </a:spcBef>
            <a:spcAft>
              <a:spcPct val="20000"/>
            </a:spcAft>
            <a:buChar char="•"/>
          </a:pPr>
          <a:r>
            <a:rPr lang="en-US" sz="1600" b="1" i="0" u="none" strike="noStrike" kern="1200" baseline="0" dirty="0">
              <a:solidFill>
                <a:schemeClr val="tx1"/>
              </a:solidFill>
              <a:latin typeface="+mn-lt"/>
            </a:rPr>
            <a:t>Consider using standing orders to avoid missed opportunities.</a:t>
          </a:r>
        </a:p>
        <a:p>
          <a:pPr marL="171450" lvl="1" indent="-171450" algn="l" defTabSz="711200">
            <a:lnSpc>
              <a:spcPct val="90000"/>
            </a:lnSpc>
            <a:spcBef>
              <a:spcPct val="0"/>
            </a:spcBef>
            <a:spcAft>
              <a:spcPct val="20000"/>
            </a:spcAft>
            <a:buChar char="•"/>
          </a:pPr>
          <a:r>
            <a:rPr lang="en-US" sz="1600" b="1" i="0" u="none" strike="noStrike" kern="1200" baseline="0" dirty="0">
              <a:solidFill>
                <a:schemeClr val="tx1"/>
              </a:solidFill>
              <a:latin typeface="+mn-lt"/>
            </a:rPr>
            <a:t>If you do refer your patient to an outside vaccination provider, make sure to follow up with your patient and document in their medical record and IIS, if applicable.</a:t>
          </a:r>
        </a:p>
      </dsp:txBody>
      <dsp:txXfrm>
        <a:off x="0" y="944732"/>
        <a:ext cx="10737783" cy="1421379"/>
      </dsp:txXfrm>
    </dsp:sp>
    <dsp:sp modelId="{04A49405-FB59-4342-A5A8-D1EC986981B8}">
      <dsp:nvSpPr>
        <dsp:cNvPr id="0" name=""/>
        <dsp:cNvSpPr/>
      </dsp:nvSpPr>
      <dsp:spPr>
        <a:xfrm>
          <a:off x="0" y="2444604"/>
          <a:ext cx="10737783" cy="1198080"/>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u="none" strike="noStrike" kern="1200" baseline="0" dirty="0">
              <a:solidFill>
                <a:schemeClr val="bg1"/>
              </a:solidFill>
              <a:latin typeface="+mn-lt"/>
            </a:rPr>
            <a:t>If a pregnant woman declines vaccination, inquire about her reasons; reintroduce the discussion and offer the immunization(s) at the next office visit. </a:t>
          </a:r>
          <a:endParaRPr lang="en-US" sz="2000" b="0" i="0" u="none" strike="noStrike" kern="1200" baseline="0" dirty="0">
            <a:solidFill>
              <a:schemeClr val="tx1"/>
            </a:solidFill>
            <a:latin typeface="+mn-lt"/>
          </a:endParaRPr>
        </a:p>
      </dsp:txBody>
      <dsp:txXfrm>
        <a:off x="58485" y="2503089"/>
        <a:ext cx="10620813" cy="1081110"/>
      </dsp:txXfrm>
    </dsp:sp>
    <dsp:sp modelId="{7A284602-0A0E-483D-80D8-C19B99BD460E}">
      <dsp:nvSpPr>
        <dsp:cNvPr id="0" name=""/>
        <dsp:cNvSpPr/>
      </dsp:nvSpPr>
      <dsp:spPr>
        <a:xfrm>
          <a:off x="0" y="3676879"/>
          <a:ext cx="10737783" cy="1087988"/>
        </a:xfrm>
        <a:prstGeom prst="roundRect">
          <a:avLst/>
        </a:prstGeom>
        <a:solidFill>
          <a:srgbClr val="0D99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u="none" strike="noStrike" kern="1200" baseline="0" dirty="0">
              <a:solidFill>
                <a:schemeClr val="bg1"/>
              </a:solidFill>
              <a:latin typeface="+mn-lt"/>
            </a:rPr>
            <a:t>Become educated on the safety and efficacy of vaccines during pregnancy and be comfortable communicating this information thoroughly to patients.</a:t>
          </a:r>
          <a:endParaRPr lang="en-US" sz="2000" b="0" i="0" u="none" strike="noStrike" kern="1200" baseline="0" dirty="0">
            <a:solidFill>
              <a:schemeClr val="tx1"/>
            </a:solidFill>
            <a:latin typeface="+mn-lt"/>
          </a:endParaRPr>
        </a:p>
      </dsp:txBody>
      <dsp:txXfrm>
        <a:off x="53111" y="3729990"/>
        <a:ext cx="10631561" cy="98176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5F74B-CE03-41AF-80FA-C751CE7FD039}">
      <dsp:nvSpPr>
        <dsp:cNvPr id="0" name=""/>
        <dsp:cNvSpPr/>
      </dsp:nvSpPr>
      <dsp:spPr>
        <a:xfrm rot="5400000">
          <a:off x="4753596" y="-936433"/>
          <a:ext cx="3407376" cy="6102515"/>
        </a:xfrm>
        <a:prstGeom prst="round2Same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Flu shots have been given to millions of pregnant women over many years and continue to have a good safety record.</a:t>
          </a:r>
        </a:p>
        <a:p>
          <a:pPr marL="171450" lvl="1" indent="-171450" algn="l" defTabSz="711200">
            <a:lnSpc>
              <a:spcPct val="90000"/>
            </a:lnSpc>
            <a:spcBef>
              <a:spcPct val="0"/>
            </a:spcBef>
            <a:spcAft>
              <a:spcPct val="15000"/>
            </a:spcAft>
            <a:buChar char="•"/>
          </a:pPr>
          <a:r>
            <a:rPr lang="en-US" sz="1600" b="1" kern="1200" dirty="0"/>
            <a:t>Flu shots cannot cause you or your baby to get the flu.</a:t>
          </a:r>
        </a:p>
        <a:p>
          <a:pPr marL="171450" lvl="1" indent="-171450" algn="l" defTabSz="711200">
            <a:lnSpc>
              <a:spcPct val="90000"/>
            </a:lnSpc>
            <a:spcBef>
              <a:spcPct val="0"/>
            </a:spcBef>
            <a:spcAft>
              <a:spcPct val="15000"/>
            </a:spcAft>
            <a:buChar char="•"/>
          </a:pPr>
          <a:r>
            <a:rPr lang="en-US" sz="1600" b="1" kern="1200" dirty="0"/>
            <a:t>Babies of women who received the flu shot during their first trimester had no increased risk of having children with major birth defects.</a:t>
          </a:r>
        </a:p>
        <a:p>
          <a:pPr marL="171450" lvl="1" indent="-171450" algn="l" defTabSz="711200">
            <a:lnSpc>
              <a:spcPct val="90000"/>
            </a:lnSpc>
            <a:spcBef>
              <a:spcPct val="0"/>
            </a:spcBef>
            <a:spcAft>
              <a:spcPct val="15000"/>
            </a:spcAft>
            <a:buChar char="•"/>
          </a:pPr>
          <a:r>
            <a:rPr lang="en-US" sz="1600" b="1" kern="1200" dirty="0"/>
            <a:t>Pregnant women can safely get the flu and the Tdap vaccines at the same time.</a:t>
          </a:r>
        </a:p>
        <a:p>
          <a:pPr marL="171450" lvl="1" indent="-171450" algn="l" defTabSz="711200">
            <a:lnSpc>
              <a:spcPct val="90000"/>
            </a:lnSpc>
            <a:spcBef>
              <a:spcPct val="0"/>
            </a:spcBef>
            <a:spcAft>
              <a:spcPct val="15000"/>
            </a:spcAft>
            <a:buChar char="•"/>
          </a:pPr>
          <a:r>
            <a:rPr lang="en-US" sz="1600" b="1" kern="1200" dirty="0"/>
            <a:t>Getting a flu while pregnant Does NOT increase the risk of miscarriage.</a:t>
          </a:r>
        </a:p>
        <a:p>
          <a:pPr marL="171450" lvl="1" indent="-171450" algn="l" defTabSz="711200">
            <a:lnSpc>
              <a:spcPct val="90000"/>
            </a:lnSpc>
            <a:spcBef>
              <a:spcPct val="0"/>
            </a:spcBef>
            <a:spcAft>
              <a:spcPct val="15000"/>
            </a:spcAft>
            <a:buChar char="•"/>
          </a:pPr>
          <a:r>
            <a:rPr lang="en-US" sz="1600" b="1" kern="1200" dirty="0"/>
            <a:t>CDC and FDA monitor flu vaccine safety during pregnancy during each flu season using VAERS and VSD</a:t>
          </a:r>
          <a:r>
            <a:rPr lang="en-US" sz="1600" b="0" kern="1200" dirty="0"/>
            <a:t>. </a:t>
          </a:r>
        </a:p>
      </dsp:txBody>
      <dsp:txXfrm rot="-5400000">
        <a:off x="3406027" y="577470"/>
        <a:ext cx="5936181" cy="3074708"/>
      </dsp:txXfrm>
    </dsp:sp>
    <dsp:sp modelId="{3675CCCD-543F-44D1-AA54-244EEE0D0110}">
      <dsp:nvSpPr>
        <dsp:cNvPr id="0" name=""/>
        <dsp:cNvSpPr/>
      </dsp:nvSpPr>
      <dsp:spPr>
        <a:xfrm>
          <a:off x="0" y="167042"/>
          <a:ext cx="3432664" cy="391664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Studies show that flu vaccines during pregnancy are safe and effective for pregnant women and their babies.</a:t>
          </a:r>
        </a:p>
        <a:p>
          <a:pPr marL="0" lvl="0" indent="0" algn="ctr" defTabSz="977900">
            <a:lnSpc>
              <a:spcPct val="90000"/>
            </a:lnSpc>
            <a:spcBef>
              <a:spcPct val="0"/>
            </a:spcBef>
            <a:spcAft>
              <a:spcPct val="35000"/>
            </a:spcAft>
            <a:buNone/>
          </a:pPr>
          <a:endParaRPr lang="en-US" sz="2200" b="1" kern="1200" dirty="0"/>
        </a:p>
      </dsp:txBody>
      <dsp:txXfrm>
        <a:off x="167569" y="334611"/>
        <a:ext cx="3097526" cy="358150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E263D-A87A-4E8B-92CB-4128918768A7}">
      <dsp:nvSpPr>
        <dsp:cNvPr id="0" name=""/>
        <dsp:cNvSpPr/>
      </dsp:nvSpPr>
      <dsp:spPr>
        <a:xfrm rot="5400000">
          <a:off x="4926941" y="-986873"/>
          <a:ext cx="3308739" cy="6194175"/>
        </a:xfrm>
        <a:prstGeom prst="round2Same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Flu vaccination offers significant protection against flu illness and flu-related complications.</a:t>
          </a:r>
        </a:p>
        <a:p>
          <a:pPr marL="171450" lvl="1" indent="-171450" algn="l" defTabSz="711200">
            <a:lnSpc>
              <a:spcPct val="90000"/>
            </a:lnSpc>
            <a:spcBef>
              <a:spcPct val="0"/>
            </a:spcBef>
            <a:spcAft>
              <a:spcPct val="15000"/>
            </a:spcAft>
            <a:buChar char="•"/>
          </a:pPr>
          <a:r>
            <a:rPr lang="en-US" sz="1600" b="1" kern="1200" dirty="0"/>
            <a:t>A study during the 2012–2013 influenza season demonstrated that pregnant women who were vaccinated had significantly fewer hospitalizations than those who were not,</a:t>
          </a:r>
        </a:p>
        <a:p>
          <a:pPr marL="171450" lvl="1" indent="-171450" algn="l" defTabSz="711200">
            <a:lnSpc>
              <a:spcPct val="90000"/>
            </a:lnSpc>
            <a:spcBef>
              <a:spcPct val="0"/>
            </a:spcBef>
            <a:spcAft>
              <a:spcPct val="15000"/>
            </a:spcAft>
            <a:buChar char="•"/>
          </a:pPr>
          <a:r>
            <a:rPr lang="en-US" sz="1600" b="1" kern="1200" dirty="0"/>
            <a:t>Four large-scale, randomized controlled trials and numerous observational studies have shown neonatal protection from maternal flu vaccination. </a:t>
          </a:r>
        </a:p>
        <a:p>
          <a:pPr marL="171450" lvl="1" indent="-171450" algn="l" defTabSz="711200">
            <a:lnSpc>
              <a:spcPct val="90000"/>
            </a:lnSpc>
            <a:spcBef>
              <a:spcPct val="0"/>
            </a:spcBef>
            <a:spcAft>
              <a:spcPct val="15000"/>
            </a:spcAft>
            <a:buChar char="•"/>
          </a:pPr>
          <a:r>
            <a:rPr lang="en-US" sz="1600" b="1" kern="1200" dirty="0"/>
            <a:t>Studies also have demonstrated a reduction in flu-related hospitalizations among infants born to women who received the vaccine during pregnancy.</a:t>
          </a:r>
        </a:p>
      </dsp:txBody>
      <dsp:txXfrm rot="-5400000">
        <a:off x="3484224" y="617363"/>
        <a:ext cx="6032656" cy="2985701"/>
      </dsp:txXfrm>
    </dsp:sp>
    <dsp:sp modelId="{3675CCCD-543F-44D1-AA54-244EEE0D0110}">
      <dsp:nvSpPr>
        <dsp:cNvPr id="0" name=""/>
        <dsp:cNvSpPr/>
      </dsp:nvSpPr>
      <dsp:spPr>
        <a:xfrm>
          <a:off x="0" y="0"/>
          <a:ext cx="3484223" cy="4135924"/>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Studies show that flu vaccines during pregnancy are safe and effective for pregnant women and their babies.</a:t>
          </a:r>
        </a:p>
      </dsp:txBody>
      <dsp:txXfrm>
        <a:off x="170086" y="170086"/>
        <a:ext cx="3144051" cy="379575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BEC7C-2516-4283-9196-9C7011225299}">
      <dsp:nvSpPr>
        <dsp:cNvPr id="0" name=""/>
        <dsp:cNvSpPr/>
      </dsp:nvSpPr>
      <dsp:spPr>
        <a:xfrm rot="5400000">
          <a:off x="4488551" y="-939804"/>
          <a:ext cx="4263520" cy="6143130"/>
        </a:xfrm>
        <a:prstGeom prst="round2Same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t>There is a low risk of severe side effects from multiple Tdap vaccinations.</a:t>
          </a:r>
        </a:p>
        <a:p>
          <a:pPr marL="171450" lvl="1" indent="-171450" algn="l" defTabSz="711200">
            <a:lnSpc>
              <a:spcPct val="90000"/>
            </a:lnSpc>
            <a:spcBef>
              <a:spcPct val="0"/>
            </a:spcBef>
            <a:spcAft>
              <a:spcPct val="15000"/>
            </a:spcAft>
            <a:buChar char="•"/>
          </a:pPr>
          <a:r>
            <a:rPr lang="en-US" sz="1600" b="1" kern="1200" dirty="0"/>
            <a:t>Pregnant women can safely get the Tdap vaccine even if they recently got a tetanus-containing shot (Td or Tdap).</a:t>
          </a:r>
        </a:p>
        <a:p>
          <a:pPr marL="171450" lvl="1" indent="-171450" algn="l" defTabSz="711200">
            <a:lnSpc>
              <a:spcPct val="90000"/>
            </a:lnSpc>
            <a:spcBef>
              <a:spcPct val="0"/>
            </a:spcBef>
            <a:spcAft>
              <a:spcPct val="15000"/>
            </a:spcAft>
            <a:buChar char="•"/>
          </a:pPr>
          <a:r>
            <a:rPr lang="en-US" sz="1600" b="1" kern="1200" dirty="0"/>
            <a:t>Tdap vaccines cannot cause pregnant women or their babies to get pertussis (whooping cough).</a:t>
          </a:r>
        </a:p>
        <a:p>
          <a:pPr marL="342900" lvl="2" indent="-171450" algn="l" defTabSz="711200">
            <a:lnSpc>
              <a:spcPct val="90000"/>
            </a:lnSpc>
            <a:spcBef>
              <a:spcPct val="0"/>
            </a:spcBef>
            <a:spcAft>
              <a:spcPct val="15000"/>
            </a:spcAft>
            <a:buChar char="•"/>
          </a:pPr>
          <a:r>
            <a:rPr lang="en-US" sz="1600" b="1" kern="1200" dirty="0"/>
            <a:t>Tdap vaccines are inactivated, which means they are made by inactivating or killing the germ during the process of making the vaccine.</a:t>
          </a:r>
        </a:p>
        <a:p>
          <a:pPr marL="171450" lvl="1" indent="-171450" algn="l" defTabSz="711200">
            <a:lnSpc>
              <a:spcPct val="90000"/>
            </a:lnSpc>
            <a:spcBef>
              <a:spcPct val="0"/>
            </a:spcBef>
            <a:spcAft>
              <a:spcPct val="15000"/>
            </a:spcAft>
            <a:buChar char="•"/>
          </a:pPr>
          <a:r>
            <a:rPr lang="en-US" sz="1600" b="1" kern="1200" dirty="0"/>
            <a:t>CDC and FDA monitor Tdap vaccine safety during pregnancy using VAERS.</a:t>
          </a:r>
        </a:p>
        <a:p>
          <a:pPr marL="171450" lvl="1" indent="-171450" algn="l" defTabSz="711200">
            <a:lnSpc>
              <a:spcPct val="90000"/>
            </a:lnSpc>
            <a:spcBef>
              <a:spcPct val="0"/>
            </a:spcBef>
            <a:spcAft>
              <a:spcPct val="15000"/>
            </a:spcAft>
            <a:buChar char="•"/>
          </a:pPr>
          <a:r>
            <a:rPr lang="en-US" sz="1600" b="1" kern="1200" dirty="0"/>
            <a:t>Both manufacturers of Tdap vaccine created pregnancy registries to collect information from pregnant women who got Tdap vaccine. No safety concerns reported.</a:t>
          </a:r>
        </a:p>
        <a:p>
          <a:pPr marL="171450" lvl="1" indent="-171450" algn="l" defTabSz="711200">
            <a:lnSpc>
              <a:spcPct val="90000"/>
            </a:lnSpc>
            <a:spcBef>
              <a:spcPct val="0"/>
            </a:spcBef>
            <a:spcAft>
              <a:spcPct val="15000"/>
            </a:spcAft>
            <a:buChar char="•"/>
          </a:pPr>
          <a:r>
            <a:rPr lang="en-US" sz="1600" b="1" kern="1200" dirty="0"/>
            <a:t>Breastfeeding is safe after getting the Tdap vaccine.</a:t>
          </a:r>
          <a:br>
            <a:rPr lang="en-US" sz="1600" b="1" kern="1200" dirty="0"/>
          </a:br>
          <a:br>
            <a:rPr lang="en-US" sz="1600" kern="1200" dirty="0"/>
          </a:br>
          <a:endParaRPr lang="en-US" sz="1600" b="1" kern="1200" dirty="0"/>
        </a:p>
        <a:p>
          <a:pPr marL="171450" lvl="1" indent="-171450" algn="l" defTabSz="711200">
            <a:lnSpc>
              <a:spcPct val="90000"/>
            </a:lnSpc>
            <a:spcBef>
              <a:spcPct val="0"/>
            </a:spcBef>
            <a:spcAft>
              <a:spcPct val="15000"/>
            </a:spcAft>
            <a:buChar char="•"/>
          </a:pPr>
          <a:endParaRPr lang="en-US" sz="1600" b="1" kern="1200" dirty="0"/>
        </a:p>
      </dsp:txBody>
      <dsp:txXfrm rot="-5400000">
        <a:off x="3548746" y="208129"/>
        <a:ext cx="5935002" cy="3847264"/>
      </dsp:txXfrm>
    </dsp:sp>
    <dsp:sp modelId="{8139D030-6177-4597-9B60-A27AB9C1C635}">
      <dsp:nvSpPr>
        <dsp:cNvPr id="0" name=""/>
        <dsp:cNvSpPr/>
      </dsp:nvSpPr>
      <dsp:spPr>
        <a:xfrm>
          <a:off x="37806" y="2081"/>
          <a:ext cx="3492708" cy="4259363"/>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Studies show that the Tdap vaccine it is safe and effective for pregnant women and their babies.</a:t>
          </a:r>
        </a:p>
      </dsp:txBody>
      <dsp:txXfrm>
        <a:off x="208306" y="172581"/>
        <a:ext cx="3151708" cy="391836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2CF3B-3C7C-439E-92F2-49605753BB01}">
      <dsp:nvSpPr>
        <dsp:cNvPr id="0" name=""/>
        <dsp:cNvSpPr/>
      </dsp:nvSpPr>
      <dsp:spPr>
        <a:xfrm>
          <a:off x="0" y="12692"/>
          <a:ext cx="10271285" cy="875160"/>
        </a:xfrm>
        <a:prstGeom prst="roundRect">
          <a:avLst/>
        </a:prstGeom>
        <a:solidFill>
          <a:srgbClr val="0D99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Keep providers and public health partners up-to-date on the latest immunization information and </a:t>
          </a:r>
          <a:r>
            <a:rPr lang="en-US" sz="2200" b="1" kern="1200" dirty="0"/>
            <a:t>assist</a:t>
          </a:r>
          <a:r>
            <a:rPr lang="en-US" sz="2200" kern="1200" dirty="0"/>
            <a:t> vaccine advocates in their educational efforts.</a:t>
          </a:r>
        </a:p>
      </dsp:txBody>
      <dsp:txXfrm>
        <a:off x="42722" y="55414"/>
        <a:ext cx="10185841" cy="78971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CA349-18FC-43CC-95CE-E48FB306A9AF}">
      <dsp:nvSpPr>
        <dsp:cNvPr id="0" name=""/>
        <dsp:cNvSpPr/>
      </dsp:nvSpPr>
      <dsp:spPr>
        <a:xfrm>
          <a:off x="0" y="0"/>
          <a:ext cx="9227127" cy="1510893"/>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Annual Immunization Webinar for WIC Staff (Archived webinar available to view in Resources section of Vaccinate Your Family website)</a:t>
          </a:r>
          <a:endParaRPr lang="en-US" sz="1700" kern="1200" dirty="0"/>
        </a:p>
        <a:p>
          <a:pPr marL="114300" lvl="1" indent="-114300" algn="l" defTabSz="577850">
            <a:lnSpc>
              <a:spcPct val="90000"/>
            </a:lnSpc>
            <a:spcBef>
              <a:spcPct val="0"/>
            </a:spcBef>
            <a:spcAft>
              <a:spcPct val="15000"/>
            </a:spcAft>
            <a:buChar char="•"/>
          </a:pPr>
          <a:r>
            <a:rPr lang="en-US" sz="1300" kern="1200" dirty="0"/>
            <a:t>Vaccinateyourfamily.org/vaccine-resources/</a:t>
          </a:r>
        </a:p>
      </dsp:txBody>
      <dsp:txXfrm>
        <a:off x="1996514" y="0"/>
        <a:ext cx="7230612" cy="1510893"/>
      </dsp:txXfrm>
    </dsp:sp>
    <dsp:sp modelId="{044DDA11-2800-48E6-BF83-DB96066CA915}">
      <dsp:nvSpPr>
        <dsp:cNvPr id="0" name=""/>
        <dsp:cNvSpPr/>
      </dsp:nvSpPr>
      <dsp:spPr>
        <a:xfrm>
          <a:off x="151089" y="151089"/>
          <a:ext cx="1845425" cy="120871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D7929-E54D-46DA-BB13-8B5D8C5EFB8A}">
      <dsp:nvSpPr>
        <dsp:cNvPr id="0" name=""/>
        <dsp:cNvSpPr/>
      </dsp:nvSpPr>
      <dsp:spPr>
        <a:xfrm>
          <a:off x="0" y="1661982"/>
          <a:ext cx="9227127" cy="1510893"/>
        </a:xfrm>
        <a:prstGeom prst="roundRect">
          <a:avLst>
            <a:gd name="adj" fmla="val 10000"/>
          </a:avLst>
        </a:prstGeom>
        <a:solidFill>
          <a:srgbClr val="BC249C"/>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dirty="0"/>
            <a:t>Immunization Resources for Parents and Parents-to-Be </a:t>
          </a:r>
          <a:r>
            <a:rPr lang="en-US" sz="1700" b="1" kern="1200" dirty="0"/>
            <a:t>(English and Spanish) and </a:t>
          </a:r>
          <a:r>
            <a:rPr lang="en-US" sz="1700" b="1" i="1" kern="1200" dirty="0"/>
            <a:t>Vaccines 101: Information for WIC Staff </a:t>
          </a:r>
          <a:r>
            <a:rPr lang="en-US" sz="1700" b="1" kern="1200" dirty="0"/>
            <a:t>(Available for </a:t>
          </a:r>
          <a:r>
            <a:rPr lang="en-US" sz="1700" b="0" kern="1200" dirty="0"/>
            <a:t>download in Resources section of Vaccinate Your Family website).</a:t>
          </a:r>
        </a:p>
        <a:p>
          <a:pPr marL="114300" lvl="1" indent="-114300" algn="l" defTabSz="577850">
            <a:lnSpc>
              <a:spcPct val="90000"/>
            </a:lnSpc>
            <a:spcBef>
              <a:spcPct val="0"/>
            </a:spcBef>
            <a:spcAft>
              <a:spcPct val="15000"/>
            </a:spcAft>
            <a:buChar char="•"/>
          </a:pPr>
          <a:r>
            <a:rPr lang="en-US" sz="1300" b="0" kern="1200" dirty="0"/>
            <a:t>Vaccinateyourfamily.org/vaccine-resources/ </a:t>
          </a:r>
        </a:p>
        <a:p>
          <a:pPr marL="114300" lvl="1" indent="-114300" algn="l" defTabSz="577850">
            <a:lnSpc>
              <a:spcPct val="90000"/>
            </a:lnSpc>
            <a:spcBef>
              <a:spcPct val="0"/>
            </a:spcBef>
            <a:spcAft>
              <a:spcPct val="15000"/>
            </a:spcAft>
            <a:buChar char="•"/>
          </a:pPr>
          <a:r>
            <a:rPr lang="en-US" sz="1300" b="1" kern="1200" dirty="0"/>
            <a:t>	</a:t>
          </a:r>
          <a:endParaRPr lang="en-US" sz="1300" kern="1200" dirty="0"/>
        </a:p>
      </dsp:txBody>
      <dsp:txXfrm>
        <a:off x="1996514" y="1661982"/>
        <a:ext cx="7230612" cy="1510893"/>
      </dsp:txXfrm>
    </dsp:sp>
    <dsp:sp modelId="{D812102E-9649-4B3A-A670-3466D19DF6D5}">
      <dsp:nvSpPr>
        <dsp:cNvPr id="0" name=""/>
        <dsp:cNvSpPr/>
      </dsp:nvSpPr>
      <dsp:spPr>
        <a:xfrm>
          <a:off x="151089" y="1813071"/>
          <a:ext cx="1845425" cy="120871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ABD5A-6C65-4667-8A03-0EB6EA3A1632}">
      <dsp:nvSpPr>
        <dsp:cNvPr id="0" name=""/>
        <dsp:cNvSpPr/>
      </dsp:nvSpPr>
      <dsp:spPr>
        <a:xfrm>
          <a:off x="0" y="3323964"/>
          <a:ext cx="9227127" cy="1510893"/>
        </a:xfrm>
        <a:prstGeom prst="roundRect">
          <a:avLst>
            <a:gd name="adj" fmla="val 10000"/>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Vaccination lesson (English and Spanish) to educate WIC participants (pregnant women and mothers of children through 5 y.o.) on WICHealth.org.</a:t>
          </a:r>
          <a:endParaRPr lang="en-US" sz="1700" kern="1200" dirty="0"/>
        </a:p>
        <a:p>
          <a:pPr marL="114300" lvl="1" indent="-114300" algn="l" defTabSz="577850">
            <a:lnSpc>
              <a:spcPct val="90000"/>
            </a:lnSpc>
            <a:spcBef>
              <a:spcPct val="0"/>
            </a:spcBef>
            <a:spcAft>
              <a:spcPct val="15000"/>
            </a:spcAft>
            <a:buChar char="•"/>
          </a:pPr>
          <a:r>
            <a:rPr lang="en-US" sz="1300" kern="1200" dirty="0"/>
            <a:t>Launched in March 2020</a:t>
          </a:r>
        </a:p>
        <a:p>
          <a:pPr marL="114300" lvl="1" indent="-114300" algn="l" defTabSz="577850">
            <a:lnSpc>
              <a:spcPct val="90000"/>
            </a:lnSpc>
            <a:spcBef>
              <a:spcPct val="0"/>
            </a:spcBef>
            <a:spcAft>
              <a:spcPct val="15000"/>
            </a:spcAft>
            <a:buChar char="•"/>
          </a:pPr>
          <a:r>
            <a:rPr lang="en-US" sz="1300" kern="1200" dirty="0"/>
            <a:t>Through August 31 – 4,583 lessons have been completed (3,848 English; 176 Spanish)</a:t>
          </a:r>
        </a:p>
        <a:p>
          <a:pPr marL="114300" lvl="1" indent="-114300" algn="l" defTabSz="577850">
            <a:lnSpc>
              <a:spcPct val="90000"/>
            </a:lnSpc>
            <a:spcBef>
              <a:spcPct val="0"/>
            </a:spcBef>
            <a:spcAft>
              <a:spcPct val="15000"/>
            </a:spcAft>
            <a:buChar char="•"/>
          </a:pPr>
          <a:r>
            <a:rPr lang="en-US" sz="1300" kern="1200" dirty="0"/>
            <a:t>Contact Jennifer Zavolinsky at VYF if you are interested  in having this vaccine lesson available for your state’s WIC participants </a:t>
          </a:r>
        </a:p>
      </dsp:txBody>
      <dsp:txXfrm>
        <a:off x="1996514" y="3323964"/>
        <a:ext cx="7230612" cy="1510893"/>
      </dsp:txXfrm>
    </dsp:sp>
    <dsp:sp modelId="{2A385C79-8972-4CE7-B7F9-5FF9AF395799}">
      <dsp:nvSpPr>
        <dsp:cNvPr id="0" name=""/>
        <dsp:cNvSpPr/>
      </dsp:nvSpPr>
      <dsp:spPr>
        <a:xfrm>
          <a:off x="107389" y="3451460"/>
          <a:ext cx="1845425" cy="120871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AF27C-602A-4F89-BD8B-96F4BA6C9F12}">
      <dsp:nvSpPr>
        <dsp:cNvPr id="0" name=""/>
        <dsp:cNvSpPr/>
      </dsp:nvSpPr>
      <dsp:spPr>
        <a:xfrm>
          <a:off x="0" y="61699"/>
          <a:ext cx="11055928" cy="516427"/>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Not sure what to buy? Make an easy decision. Get vaccinated during pregnancy to protect you &amp; your baby. Learn more now.</a:t>
          </a:r>
          <a:endParaRPr lang="en-US" sz="1300" kern="1200" dirty="0"/>
        </a:p>
      </dsp:txBody>
      <dsp:txXfrm>
        <a:off x="25210" y="86909"/>
        <a:ext cx="11005508" cy="466007"/>
      </dsp:txXfrm>
    </dsp:sp>
    <dsp:sp modelId="{8C92E963-31CB-45D8-AF00-AD3DC8BDD91B}">
      <dsp:nvSpPr>
        <dsp:cNvPr id="0" name=""/>
        <dsp:cNvSpPr/>
      </dsp:nvSpPr>
      <dsp:spPr>
        <a:xfrm>
          <a:off x="0" y="615566"/>
          <a:ext cx="11055928" cy="51642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TFW you can't decide on a car seat. Make an easy decision instead: Get vaccinated while pregnant to protect your new baby. Learn more.</a:t>
          </a:r>
          <a:endParaRPr lang="en-US" sz="1300" kern="1200" dirty="0"/>
        </a:p>
      </dsp:txBody>
      <dsp:txXfrm>
        <a:off x="25210" y="640776"/>
        <a:ext cx="11005508" cy="466007"/>
      </dsp:txXfrm>
    </dsp:sp>
    <dsp:sp modelId="{E793380E-58F9-47CD-87E6-55B64FE5F326}">
      <dsp:nvSpPr>
        <dsp:cNvPr id="0" name=""/>
        <dsp:cNvSpPr/>
      </dsp:nvSpPr>
      <dsp:spPr>
        <a:xfrm>
          <a:off x="0" y="1169434"/>
          <a:ext cx="11055928" cy="516427"/>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OB-GYNs and midwives agree. Vaccines during pregnancy are safe and effective for you and your baby. Learn which vaccines you need by tapping here.</a:t>
          </a:r>
          <a:endParaRPr lang="en-US" sz="1300" kern="1200" dirty="0"/>
        </a:p>
      </dsp:txBody>
      <dsp:txXfrm>
        <a:off x="25210" y="1194644"/>
        <a:ext cx="11005508" cy="466007"/>
      </dsp:txXfrm>
    </dsp:sp>
    <dsp:sp modelId="{336BE0F9-492E-4090-B724-74254966E49A}">
      <dsp:nvSpPr>
        <dsp:cNvPr id="0" name=""/>
        <dsp:cNvSpPr/>
      </dsp:nvSpPr>
      <dsp:spPr>
        <a:xfrm>
          <a:off x="0" y="1723300"/>
          <a:ext cx="11055928" cy="51642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DYK half of babies younger than one who get whooping cough end up in the hospital. Protect your new baby. Get the Tdap vaccine while pregnant. Learn more.  </a:t>
          </a:r>
          <a:endParaRPr lang="en-US" sz="1300" kern="1200" dirty="0"/>
        </a:p>
      </dsp:txBody>
      <dsp:txXfrm>
        <a:off x="25210" y="1748510"/>
        <a:ext cx="11005508" cy="466007"/>
      </dsp:txXfrm>
    </dsp:sp>
    <dsp:sp modelId="{30664ACC-E651-44BD-AB0E-5E9E5E7ECBA4}">
      <dsp:nvSpPr>
        <dsp:cNvPr id="0" name=""/>
        <dsp:cNvSpPr/>
      </dsp:nvSpPr>
      <dsp:spPr>
        <a:xfrm>
          <a:off x="0" y="2247707"/>
          <a:ext cx="11055928" cy="51642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The majority of whooping cough deaths occur in babies younger than three months. Don't let your child become a statistic. Get the Tdap vaccine during pregnancy.</a:t>
          </a:r>
          <a:endParaRPr lang="en-US" sz="1300" kern="1200" dirty="0"/>
        </a:p>
      </dsp:txBody>
      <dsp:txXfrm>
        <a:off x="25210" y="2272917"/>
        <a:ext cx="11005508" cy="466007"/>
      </dsp:txXfrm>
    </dsp:sp>
    <dsp:sp modelId="{F47AE360-A8C9-4210-AAE7-8139911161C5}">
      <dsp:nvSpPr>
        <dsp:cNvPr id="0" name=""/>
        <dsp:cNvSpPr/>
      </dsp:nvSpPr>
      <dsp:spPr>
        <a:xfrm>
          <a:off x="0" y="2831034"/>
          <a:ext cx="11055928" cy="516427"/>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Getting the flu shot while pregnant will help protect your newborn from serious illness and being hospitalized. See how.   </a:t>
          </a:r>
          <a:endParaRPr lang="en-US" sz="1300" kern="1200" dirty="0"/>
        </a:p>
      </dsp:txBody>
      <dsp:txXfrm>
        <a:off x="25210" y="2856244"/>
        <a:ext cx="11005508" cy="466007"/>
      </dsp:txXfrm>
    </dsp:sp>
    <dsp:sp modelId="{FD99D596-B128-4DDB-A704-1AFB9ECC98FC}">
      <dsp:nvSpPr>
        <dsp:cNvPr id="0" name=""/>
        <dsp:cNvSpPr/>
      </dsp:nvSpPr>
      <dsp:spPr>
        <a:xfrm>
          <a:off x="0" y="3384901"/>
          <a:ext cx="11055928" cy="51642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Getting vaccines while pregnant will help protect your newborn from serious illness and being hospitalized. Docs &amp; midwives agree: It's Safe! Learn More.</a:t>
          </a:r>
          <a:endParaRPr lang="en-US" sz="1300" kern="1200" dirty="0"/>
        </a:p>
      </dsp:txBody>
      <dsp:txXfrm>
        <a:off x="25210" y="3410111"/>
        <a:ext cx="11005508" cy="466007"/>
      </dsp:txXfrm>
    </dsp:sp>
    <dsp:sp modelId="{36932D6F-F839-4E62-9BD3-1948B0BA04A1}">
      <dsp:nvSpPr>
        <dsp:cNvPr id="0" name=""/>
        <dsp:cNvSpPr/>
      </dsp:nvSpPr>
      <dsp:spPr>
        <a:xfrm>
          <a:off x="0" y="3938768"/>
          <a:ext cx="11055928" cy="51642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Getting the Tdap vaccine while pregnant will help protect your newborn from serious illness and being hospitalized. Learn more here. </a:t>
          </a:r>
          <a:endParaRPr lang="en-US" sz="1300" kern="1200" dirty="0"/>
        </a:p>
      </dsp:txBody>
      <dsp:txXfrm>
        <a:off x="25210" y="3963978"/>
        <a:ext cx="11005508" cy="466007"/>
      </dsp:txXfrm>
    </dsp:sp>
    <dsp:sp modelId="{B2D3C515-20B4-48A3-8375-6B93E1F23E21}">
      <dsp:nvSpPr>
        <dsp:cNvPr id="0" name=""/>
        <dsp:cNvSpPr/>
      </dsp:nvSpPr>
      <dsp:spPr>
        <a:xfrm>
          <a:off x="0" y="4492635"/>
          <a:ext cx="11055928" cy="51642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dirty="0"/>
            <a:t>Those footie pajamas will look adorable on your baby during their two month appt. Find out which vaccines they will get. See the recommended vaccine schedule.</a:t>
          </a:r>
          <a:endParaRPr lang="en-US" sz="1300" kern="1200" dirty="0"/>
        </a:p>
      </dsp:txBody>
      <dsp:txXfrm>
        <a:off x="25210" y="4517845"/>
        <a:ext cx="11005508" cy="46600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1452C-6736-47F1-B3ED-92A0C2E96E29}">
      <dsp:nvSpPr>
        <dsp:cNvPr id="0" name=""/>
        <dsp:cNvSpPr/>
      </dsp:nvSpPr>
      <dsp:spPr>
        <a:xfrm>
          <a:off x="0" y="231647"/>
          <a:ext cx="11714205" cy="1474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249936"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Immunization for Pregnant Women: A Call to Action from the Maternal Immunization Task Force </a:t>
          </a:r>
          <a:r>
            <a:rPr lang="en-US" sz="1200" b="0" kern="1200" dirty="0"/>
            <a:t>(www.acog.org/programs/immunization-for-women/activities-initiatives/immunization-for-pregnant-women-a-call-to-action)</a:t>
          </a:r>
        </a:p>
        <a:p>
          <a:pPr marL="114300" lvl="1" indent="-114300" algn="l" defTabSz="533400">
            <a:lnSpc>
              <a:spcPct val="90000"/>
            </a:lnSpc>
            <a:spcBef>
              <a:spcPct val="0"/>
            </a:spcBef>
            <a:spcAft>
              <a:spcPct val="15000"/>
            </a:spcAft>
            <a:buChar char="•"/>
          </a:pPr>
          <a:r>
            <a:rPr lang="en-US" sz="1200" b="1" kern="1200" dirty="0"/>
            <a:t>Immunization Physician Tools </a:t>
          </a:r>
          <a:r>
            <a:rPr lang="en-US" sz="1200" kern="1200" dirty="0"/>
            <a:t>(www.acog.org/programs/immunization-for-women/provider-tools)</a:t>
          </a:r>
        </a:p>
        <a:p>
          <a:pPr marL="228600" lvl="2" indent="-114300" algn="l" defTabSz="533400">
            <a:lnSpc>
              <a:spcPct val="90000"/>
            </a:lnSpc>
            <a:spcBef>
              <a:spcPct val="0"/>
            </a:spcBef>
            <a:spcAft>
              <a:spcPct val="15000"/>
            </a:spcAft>
            <a:buChar char="•"/>
          </a:pPr>
          <a:r>
            <a:rPr lang="en-US" sz="1200" kern="1200" dirty="0"/>
            <a:t>FAQs, Tip sheets, Downloadable infographics</a:t>
          </a:r>
        </a:p>
        <a:p>
          <a:pPr marL="114300" lvl="1" indent="-114300" algn="l" defTabSz="533400">
            <a:lnSpc>
              <a:spcPct val="90000"/>
            </a:lnSpc>
            <a:spcBef>
              <a:spcPct val="0"/>
            </a:spcBef>
            <a:spcAft>
              <a:spcPct val="15000"/>
            </a:spcAft>
            <a:buChar char="•"/>
          </a:pPr>
          <a:r>
            <a:rPr lang="en-US" sz="1200" b="1" kern="1200" dirty="0"/>
            <a:t>Immunization for Women Website </a:t>
          </a:r>
          <a:r>
            <a:rPr lang="en-US" sz="1200" kern="1200" dirty="0"/>
            <a:t>(immunizationforwomen.org)</a:t>
          </a:r>
        </a:p>
        <a:p>
          <a:pPr marL="228600" lvl="2" indent="-114300" algn="l" defTabSz="533400">
            <a:lnSpc>
              <a:spcPct val="90000"/>
            </a:lnSpc>
            <a:spcBef>
              <a:spcPct val="0"/>
            </a:spcBef>
            <a:spcAft>
              <a:spcPct val="15000"/>
            </a:spcAft>
            <a:buChar char="•"/>
          </a:pPr>
          <a:r>
            <a:rPr lang="en-US" sz="1200" kern="1200" dirty="0"/>
            <a:t>Information for pregnant women; Factsheets</a:t>
          </a:r>
        </a:p>
      </dsp:txBody>
      <dsp:txXfrm>
        <a:off x="0" y="231647"/>
        <a:ext cx="11714205" cy="1474200"/>
      </dsp:txXfrm>
    </dsp:sp>
    <dsp:sp modelId="{9730EED6-1A61-415D-A1F3-099E69C75149}">
      <dsp:nvSpPr>
        <dsp:cNvPr id="0" name=""/>
        <dsp:cNvSpPr/>
      </dsp:nvSpPr>
      <dsp:spPr>
        <a:xfrm>
          <a:off x="585710" y="54527"/>
          <a:ext cx="8199943" cy="354240"/>
        </a:xfrm>
        <a:prstGeom prst="roundRect">
          <a:avLst/>
        </a:prstGeom>
        <a:solidFill>
          <a:srgbClr val="BC1A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ACOG</a:t>
          </a:r>
        </a:p>
      </dsp:txBody>
      <dsp:txXfrm>
        <a:off x="603003" y="71820"/>
        <a:ext cx="8165357" cy="319654"/>
      </dsp:txXfrm>
    </dsp:sp>
    <dsp:sp modelId="{2441A014-1A0C-467F-9725-591B4A54E382}">
      <dsp:nvSpPr>
        <dsp:cNvPr id="0" name=""/>
        <dsp:cNvSpPr/>
      </dsp:nvSpPr>
      <dsp:spPr>
        <a:xfrm>
          <a:off x="0" y="1947767"/>
          <a:ext cx="11714205" cy="869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249936"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Immunization Resources for Providers</a:t>
          </a:r>
          <a:r>
            <a:rPr lang="en-US" sz="1200" b="0" kern="1200" dirty="0"/>
            <a:t> (</a:t>
          </a:r>
          <a:r>
            <a:rPr lang="en-US" sz="1200" kern="1200" dirty="0"/>
            <a:t>www.midwife.org/Immunization-Resources-for-Providers)</a:t>
          </a:r>
        </a:p>
        <a:p>
          <a:pPr marL="228600" lvl="2" indent="-114300" algn="l" defTabSz="533400">
            <a:lnSpc>
              <a:spcPct val="90000"/>
            </a:lnSpc>
            <a:spcBef>
              <a:spcPct val="0"/>
            </a:spcBef>
            <a:spcAft>
              <a:spcPct val="15000"/>
            </a:spcAft>
            <a:buChar char="•"/>
          </a:pPr>
          <a:r>
            <a:rPr lang="en-US" sz="1200" kern="1200" dirty="0"/>
            <a:t>Talking Points for CNMs/CMs about Immunization in Pregnancy and Postpartum, Letter to Providers from ACNM President, Immunization Position Statements, Patient Handouts, and </a:t>
          </a:r>
          <a:r>
            <a:rPr lang="en-US" sz="1200" b="0" kern="1200" dirty="0"/>
            <a:t>Curriculum on Immunization for midwifery students and other health care professionals</a:t>
          </a:r>
        </a:p>
      </dsp:txBody>
      <dsp:txXfrm>
        <a:off x="0" y="1947767"/>
        <a:ext cx="11714205" cy="869400"/>
      </dsp:txXfrm>
    </dsp:sp>
    <dsp:sp modelId="{C9BD80CE-DBAE-424A-8F61-C382AB98F3F1}">
      <dsp:nvSpPr>
        <dsp:cNvPr id="0" name=""/>
        <dsp:cNvSpPr/>
      </dsp:nvSpPr>
      <dsp:spPr>
        <a:xfrm>
          <a:off x="585710" y="1770647"/>
          <a:ext cx="8199943" cy="354240"/>
        </a:xfrm>
        <a:prstGeom prst="roundRect">
          <a:avLst/>
        </a:prstGeom>
        <a:solidFill>
          <a:srgbClr val="BC1A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ACNM</a:t>
          </a:r>
        </a:p>
      </dsp:txBody>
      <dsp:txXfrm>
        <a:off x="603003" y="1787940"/>
        <a:ext cx="8165357" cy="319654"/>
      </dsp:txXfrm>
    </dsp:sp>
    <dsp:sp modelId="{FDAD876F-6DD8-4140-A8E7-B9955FA0E040}">
      <dsp:nvSpPr>
        <dsp:cNvPr id="0" name=""/>
        <dsp:cNvSpPr/>
      </dsp:nvSpPr>
      <dsp:spPr>
        <a:xfrm>
          <a:off x="0" y="3059088"/>
          <a:ext cx="11714205" cy="5103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249936"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Shots Immunizations APP by the American Academy of Family Physicians and Society of Teachers of Family Medicine</a:t>
          </a:r>
          <a:endParaRPr lang="en-US" sz="1200" b="0" kern="1200" dirty="0">
            <a:solidFill>
              <a:srgbClr val="BC1A9C"/>
            </a:solidFill>
          </a:endParaRPr>
        </a:p>
      </dsp:txBody>
      <dsp:txXfrm>
        <a:off x="0" y="3059088"/>
        <a:ext cx="11714205" cy="510300"/>
      </dsp:txXfrm>
    </dsp:sp>
    <dsp:sp modelId="{4F164C88-FE43-4C73-BBBC-68FAF8285CCC}">
      <dsp:nvSpPr>
        <dsp:cNvPr id="0" name=""/>
        <dsp:cNvSpPr/>
      </dsp:nvSpPr>
      <dsp:spPr>
        <a:xfrm>
          <a:off x="585710" y="2881968"/>
          <a:ext cx="8199943" cy="35424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rPr>
            <a:t>AAFP</a:t>
          </a:r>
        </a:p>
      </dsp:txBody>
      <dsp:txXfrm>
        <a:off x="603003" y="2899261"/>
        <a:ext cx="8165357" cy="319654"/>
      </dsp:txXfrm>
    </dsp:sp>
    <dsp:sp modelId="{2744D3D2-74F9-4228-A2D1-C9B7EA1BF7B0}">
      <dsp:nvSpPr>
        <dsp:cNvPr id="0" name=""/>
        <dsp:cNvSpPr/>
      </dsp:nvSpPr>
      <dsp:spPr>
        <a:xfrm>
          <a:off x="0" y="3811308"/>
          <a:ext cx="11714205" cy="907200"/>
        </a:xfrm>
        <a:prstGeom prst="rect">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249936"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chemeClr val="tx1"/>
              </a:solidFill>
            </a:rPr>
            <a:t>Vaccination Saves Lives </a:t>
          </a:r>
          <a:r>
            <a:rPr lang="en-US" sz="1200" kern="1200" dirty="0">
              <a:solidFill>
                <a:schemeClr val="tx1"/>
              </a:solidFill>
            </a:rPr>
            <a:t>(awhonn.org/education/vaccination)</a:t>
          </a:r>
          <a:endParaRPr lang="en-US" sz="1200" b="0" kern="1200" dirty="0">
            <a:solidFill>
              <a:schemeClr val="tx1"/>
            </a:solidFill>
          </a:endParaRPr>
        </a:p>
        <a:p>
          <a:pPr marL="228600" lvl="2" indent="-114300" algn="l" defTabSz="533400">
            <a:lnSpc>
              <a:spcPct val="90000"/>
            </a:lnSpc>
            <a:spcBef>
              <a:spcPct val="0"/>
            </a:spcBef>
            <a:spcAft>
              <a:spcPct val="15000"/>
            </a:spcAft>
            <a:buChar char="•"/>
          </a:pPr>
          <a:r>
            <a:rPr lang="en-US" sz="1200" kern="1200" dirty="0">
              <a:solidFill>
                <a:schemeClr val="tx1"/>
              </a:solidFill>
            </a:rPr>
            <a:t>Tdap and flu vaccine videos; Downloadable Tdap, influenza, and SHARE infographics</a:t>
          </a:r>
          <a:endParaRPr lang="en-US" sz="1200" b="0" kern="1200" dirty="0">
            <a:solidFill>
              <a:schemeClr val="tx1"/>
            </a:solidFill>
          </a:endParaRPr>
        </a:p>
        <a:p>
          <a:pPr marL="114300" lvl="1" indent="-114300" algn="l" defTabSz="533400">
            <a:lnSpc>
              <a:spcPct val="90000"/>
            </a:lnSpc>
            <a:spcBef>
              <a:spcPct val="0"/>
            </a:spcBef>
            <a:spcAft>
              <a:spcPct val="15000"/>
            </a:spcAft>
            <a:buChar char="•"/>
          </a:pPr>
          <a:r>
            <a:rPr lang="en-US" sz="1200" b="1" kern="1200" dirty="0">
              <a:solidFill>
                <a:schemeClr val="tx1"/>
              </a:solidFill>
            </a:rPr>
            <a:t>Health4Mom.org website </a:t>
          </a:r>
          <a:r>
            <a:rPr lang="en-US" sz="1200" kern="1200" dirty="0">
              <a:solidFill>
                <a:schemeClr val="tx1"/>
              </a:solidFill>
            </a:rPr>
            <a:t>(www.health4mom.org)</a:t>
          </a:r>
          <a:endParaRPr lang="en-US" sz="1200" b="0" kern="1200" dirty="0">
            <a:solidFill>
              <a:schemeClr val="tx1"/>
            </a:solidFill>
          </a:endParaRPr>
        </a:p>
      </dsp:txBody>
      <dsp:txXfrm>
        <a:off x="0" y="3811308"/>
        <a:ext cx="11714205" cy="907200"/>
      </dsp:txXfrm>
    </dsp:sp>
    <dsp:sp modelId="{14A52BD6-94CA-4056-9864-6213EAC5936C}">
      <dsp:nvSpPr>
        <dsp:cNvPr id="0" name=""/>
        <dsp:cNvSpPr/>
      </dsp:nvSpPr>
      <dsp:spPr>
        <a:xfrm>
          <a:off x="585710" y="3634188"/>
          <a:ext cx="8199943" cy="354240"/>
        </a:xfrm>
        <a:prstGeom prst="roundRect">
          <a:avLst/>
        </a:prstGeom>
        <a:solidFill>
          <a:srgbClr val="BC1A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rPr>
            <a:t>AWHONN</a:t>
          </a:r>
          <a:endParaRPr lang="en-US" sz="2800" b="0" kern="1200" dirty="0">
            <a:solidFill>
              <a:srgbClr val="BC1A9C"/>
            </a:solidFill>
          </a:endParaRPr>
        </a:p>
      </dsp:txBody>
      <dsp:txXfrm>
        <a:off x="603003" y="3651481"/>
        <a:ext cx="8165357" cy="31965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7956E-AED8-48DF-9651-76433569EA33}">
      <dsp:nvSpPr>
        <dsp:cNvPr id="0" name=""/>
        <dsp:cNvSpPr/>
      </dsp:nvSpPr>
      <dsp:spPr>
        <a:xfrm>
          <a:off x="0" y="271202"/>
          <a:ext cx="11714205" cy="13891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374904"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Comprehensive Toolkit for Prenatal Care Providers </a:t>
          </a:r>
          <a:r>
            <a:rPr lang="en-US" sz="1200" b="0" kern="1200" dirty="0"/>
            <a:t>(www.cdc.gov/vaccines/pregnancy/hcp-toolkit/index.html)</a:t>
          </a:r>
        </a:p>
        <a:p>
          <a:pPr marL="228600" lvl="2" indent="-114300" algn="l" defTabSz="533400">
            <a:lnSpc>
              <a:spcPct val="90000"/>
            </a:lnSpc>
            <a:spcBef>
              <a:spcPct val="0"/>
            </a:spcBef>
            <a:spcAft>
              <a:spcPct val="15000"/>
            </a:spcAft>
            <a:buChar char="•"/>
          </a:pPr>
          <a:r>
            <a:rPr lang="en-US" sz="1200" b="0" kern="1200" dirty="0"/>
            <a:t>Flu Vaccine and Pregnancy Research Studies; Tdap Vaccine and Pregnancy Research Studies; and Much More.</a:t>
          </a:r>
        </a:p>
        <a:p>
          <a:pPr marL="114300" lvl="1" indent="-114300" algn="l" defTabSz="533400">
            <a:lnSpc>
              <a:spcPct val="90000"/>
            </a:lnSpc>
            <a:spcBef>
              <a:spcPct val="0"/>
            </a:spcBef>
            <a:spcAft>
              <a:spcPct val="15000"/>
            </a:spcAft>
            <a:buChar char="•"/>
          </a:pPr>
          <a:r>
            <a:rPr lang="en-US" sz="1200" b="1" kern="1200" dirty="0"/>
            <a:t>Information on Vaccinations for Pregnant Women </a:t>
          </a:r>
          <a:r>
            <a:rPr lang="en-US" sz="1200" b="0" kern="1200" dirty="0"/>
            <a:t>(www.cdc.gov/vaccines/pregnancy/index.html)</a:t>
          </a:r>
        </a:p>
        <a:p>
          <a:pPr marL="228600" lvl="2" indent="-114300" algn="l" defTabSz="533400">
            <a:lnSpc>
              <a:spcPct val="90000"/>
            </a:lnSpc>
            <a:spcBef>
              <a:spcPct val="0"/>
            </a:spcBef>
            <a:spcAft>
              <a:spcPct val="15000"/>
            </a:spcAft>
            <a:buChar char="•"/>
          </a:pPr>
          <a:r>
            <a:rPr lang="en-US" sz="1200" b="0" kern="1200" dirty="0"/>
            <a:t>Pregnancy and Vaccine Videos (also available on CDC’s YouTube Channel); Flu Vaccine Safety and Pregnancy Q&amp;A; and Much More (www.cdc.gov/flu/highrisk/qa_vacpregnant.htm?CDC_AA_refVal=https%3A%2F%2Fwww.cdc.gov%2Fflu%2Fprevent%2Fqa_vacpregnant.htm)</a:t>
          </a:r>
        </a:p>
      </dsp:txBody>
      <dsp:txXfrm>
        <a:off x="0" y="271202"/>
        <a:ext cx="11714205" cy="1389150"/>
      </dsp:txXfrm>
    </dsp:sp>
    <dsp:sp modelId="{2002466A-385A-45A7-8B83-2F8E30EEEF75}">
      <dsp:nvSpPr>
        <dsp:cNvPr id="0" name=""/>
        <dsp:cNvSpPr/>
      </dsp:nvSpPr>
      <dsp:spPr>
        <a:xfrm>
          <a:off x="585710" y="5522"/>
          <a:ext cx="8199943" cy="531360"/>
        </a:xfrm>
        <a:prstGeom prst="roundRect">
          <a:avLst/>
        </a:prstGeom>
        <a:solidFill>
          <a:srgbClr val="BC1A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CDC</a:t>
          </a:r>
        </a:p>
      </dsp:txBody>
      <dsp:txXfrm>
        <a:off x="611649" y="31461"/>
        <a:ext cx="8148065" cy="479482"/>
      </dsp:txXfrm>
    </dsp:sp>
    <dsp:sp modelId="{F606E816-C399-4FB5-BC15-FC6F5D322FFE}">
      <dsp:nvSpPr>
        <dsp:cNvPr id="0" name=""/>
        <dsp:cNvSpPr/>
      </dsp:nvSpPr>
      <dsp:spPr>
        <a:xfrm>
          <a:off x="0" y="2023232"/>
          <a:ext cx="11714205" cy="1020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374904"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Vaccinate Your Family’s Website (Vaccination Information for Pregnant Women) - </a:t>
          </a:r>
          <a:r>
            <a:rPr lang="en-US" sz="1200" kern="1200" dirty="0"/>
            <a:t>Vaccinateyourfamily.org/pregnancy</a:t>
          </a:r>
          <a:endParaRPr lang="en-US" sz="1200" b="0" kern="1200" dirty="0"/>
        </a:p>
        <a:p>
          <a:pPr marL="114300" lvl="1" indent="-114300" algn="l" defTabSz="533400">
            <a:lnSpc>
              <a:spcPct val="90000"/>
            </a:lnSpc>
            <a:spcBef>
              <a:spcPct val="0"/>
            </a:spcBef>
            <a:spcAft>
              <a:spcPct val="15000"/>
            </a:spcAft>
            <a:buChar char="•"/>
          </a:pPr>
          <a:r>
            <a:rPr lang="en-US" sz="1200" b="1" kern="1200" dirty="0"/>
            <a:t>Vaccinate Your Family’s Video: Callie: A Whooping Cough Story (</a:t>
          </a:r>
          <a:r>
            <a:rPr lang="en-US" sz="1200" b="0" kern="1200" dirty="0"/>
            <a:t>www.vaccinateyourfamily.org/testimonials/callie/)</a:t>
          </a:r>
        </a:p>
        <a:p>
          <a:pPr marL="114300" lvl="1" indent="-114300" algn="l" defTabSz="533400">
            <a:lnSpc>
              <a:spcPct val="90000"/>
            </a:lnSpc>
            <a:spcBef>
              <a:spcPct val="0"/>
            </a:spcBef>
            <a:spcAft>
              <a:spcPct val="15000"/>
            </a:spcAft>
            <a:buChar char="•"/>
          </a:pPr>
          <a:r>
            <a:rPr lang="en-US" sz="1200" b="1" kern="1200" dirty="0"/>
            <a:t>Let’s Vaccinate: Immunization Strategies and Resources for Healthcare Providers </a:t>
          </a:r>
          <a:r>
            <a:rPr lang="en-US" sz="1200" b="0" kern="1200" dirty="0"/>
            <a:t>(Letsvaccinate.org/pregnant-women)</a:t>
          </a:r>
        </a:p>
      </dsp:txBody>
      <dsp:txXfrm>
        <a:off x="0" y="2023232"/>
        <a:ext cx="11714205" cy="1020600"/>
      </dsp:txXfrm>
    </dsp:sp>
    <dsp:sp modelId="{C8FAB8FF-1AB5-4C51-81D5-7A389E8BAFE4}">
      <dsp:nvSpPr>
        <dsp:cNvPr id="0" name=""/>
        <dsp:cNvSpPr/>
      </dsp:nvSpPr>
      <dsp:spPr>
        <a:xfrm>
          <a:off x="585710" y="1757552"/>
          <a:ext cx="8199943" cy="531360"/>
        </a:xfrm>
        <a:prstGeom prst="roundRect">
          <a:avLst/>
        </a:prstGeom>
        <a:solidFill>
          <a:srgbClr val="BC1A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VYF</a:t>
          </a:r>
        </a:p>
      </dsp:txBody>
      <dsp:txXfrm>
        <a:off x="611649" y="1783491"/>
        <a:ext cx="8148065" cy="479482"/>
      </dsp:txXfrm>
    </dsp:sp>
    <dsp:sp modelId="{AC984ED1-7636-480E-9395-F6803EB92BDF}">
      <dsp:nvSpPr>
        <dsp:cNvPr id="0" name=""/>
        <dsp:cNvSpPr/>
      </dsp:nvSpPr>
      <dsp:spPr>
        <a:xfrm>
          <a:off x="0" y="3406713"/>
          <a:ext cx="11714205" cy="1360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152" tIns="374904" rIns="90915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Families Fighting Flu’s Family Stories and Flu Champion Toolkits for Healthcare Providers, Schools, Community Organizations, Vaccine Advocates </a:t>
          </a:r>
          <a:r>
            <a:rPr lang="en-US" sz="1200" kern="1200" dirty="0"/>
            <a:t>(Familiesfightingflu.org) </a:t>
          </a:r>
        </a:p>
        <a:p>
          <a:pPr marL="114300" lvl="1" indent="-114300" algn="l" defTabSz="533400">
            <a:lnSpc>
              <a:spcPct val="90000"/>
            </a:lnSpc>
            <a:spcBef>
              <a:spcPct val="0"/>
            </a:spcBef>
            <a:spcAft>
              <a:spcPct val="15000"/>
            </a:spcAft>
            <a:buChar char="•"/>
          </a:pPr>
          <a:r>
            <a:rPr lang="en-US" sz="1200" b="1" kern="1200" dirty="0"/>
            <a:t>Immunization Action Coalition’s Standing Orders for Administering Vaccines to Pregnant Women </a:t>
          </a:r>
          <a:r>
            <a:rPr lang="en-US" sz="1200" kern="1200" dirty="0"/>
            <a:t>(www.immunize.org/catg.d/p3078b.pdf) </a:t>
          </a:r>
        </a:p>
        <a:p>
          <a:pPr marL="114300" lvl="1" indent="-114300" algn="l" defTabSz="533400">
            <a:lnSpc>
              <a:spcPct val="90000"/>
            </a:lnSpc>
            <a:spcBef>
              <a:spcPct val="0"/>
            </a:spcBef>
            <a:spcAft>
              <a:spcPct val="15000"/>
            </a:spcAft>
            <a:buChar char="•"/>
          </a:pPr>
          <a:r>
            <a:rPr lang="en-US" sz="1200" b="1" kern="1200" dirty="0"/>
            <a:t>Vaccine Education Center at Children’s Hospital of Philadelphia Video for Pregnant Women: Are Vaccines Safe During Pregnancy?</a:t>
          </a:r>
          <a:r>
            <a:rPr lang="en-US" sz="1200" b="0" kern="1200" dirty="0"/>
            <a:t> (www.chop.edu/centers-programs/vaccine-education-center/video/are-vaccines-safe-during-pregnancy) </a:t>
          </a:r>
        </a:p>
      </dsp:txBody>
      <dsp:txXfrm>
        <a:off x="0" y="3406713"/>
        <a:ext cx="11714205" cy="1360800"/>
      </dsp:txXfrm>
    </dsp:sp>
    <dsp:sp modelId="{F315907D-51F8-4E9F-92C9-2A90A988FA59}">
      <dsp:nvSpPr>
        <dsp:cNvPr id="0" name=""/>
        <dsp:cNvSpPr/>
      </dsp:nvSpPr>
      <dsp:spPr>
        <a:xfrm>
          <a:off x="585710" y="3141032"/>
          <a:ext cx="8199943" cy="531360"/>
        </a:xfrm>
        <a:prstGeom prst="roundRect">
          <a:avLst/>
        </a:prstGeom>
        <a:solidFill>
          <a:srgbClr val="BC249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9938" tIns="0" rIns="30993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Additional Websites and Resources</a:t>
          </a:r>
        </a:p>
      </dsp:txBody>
      <dsp:txXfrm>
        <a:off x="611649" y="3166971"/>
        <a:ext cx="8148065"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64D5E-A384-4F2A-81C1-1A140F3F35CE}">
      <dsp:nvSpPr>
        <dsp:cNvPr id="0" name=""/>
        <dsp:cNvSpPr/>
      </dsp:nvSpPr>
      <dsp:spPr>
        <a:xfrm>
          <a:off x="0" y="4"/>
          <a:ext cx="10271285" cy="898560"/>
        </a:xfrm>
        <a:prstGeom prst="roundRect">
          <a:avLst/>
        </a:prstGeom>
        <a:solidFill>
          <a:srgbClr val="476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Advocate</a:t>
          </a:r>
          <a:r>
            <a:rPr lang="en-US" sz="2200" kern="1200" dirty="0"/>
            <a:t> for pro-immunization policies at the state and federal levels</a:t>
          </a:r>
          <a:r>
            <a:rPr lang="en-US" sz="2400" kern="1200" dirty="0"/>
            <a:t>. </a:t>
          </a:r>
        </a:p>
      </dsp:txBody>
      <dsp:txXfrm>
        <a:off x="43864" y="43868"/>
        <a:ext cx="10183557" cy="8108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C09C3-1473-4427-ADD0-C3051D3C38A2}">
      <dsp:nvSpPr>
        <dsp:cNvPr id="0" name=""/>
        <dsp:cNvSpPr/>
      </dsp:nvSpPr>
      <dsp:spPr>
        <a:xfrm>
          <a:off x="0" y="445"/>
          <a:ext cx="10638691" cy="72259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Vaccination recommendations for pregnant women in the U.S. and the new “Call to Action”.</a:t>
          </a:r>
          <a:endParaRPr lang="en-US" sz="2000" kern="1200" dirty="0"/>
        </a:p>
      </dsp:txBody>
      <dsp:txXfrm>
        <a:off x="35274" y="35719"/>
        <a:ext cx="10568143" cy="652044"/>
      </dsp:txXfrm>
    </dsp:sp>
    <dsp:sp modelId="{86FA22EA-45F0-4402-A0C8-70BFD2509C48}">
      <dsp:nvSpPr>
        <dsp:cNvPr id="0" name=""/>
        <dsp:cNvSpPr/>
      </dsp:nvSpPr>
      <dsp:spPr>
        <a:xfrm>
          <a:off x="0" y="735989"/>
          <a:ext cx="10638691" cy="72259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Overview of the statistics related to maternal vaccinations.</a:t>
          </a:r>
          <a:endParaRPr lang="en-US" sz="2000" kern="1200" dirty="0"/>
        </a:p>
      </dsp:txBody>
      <dsp:txXfrm>
        <a:off x="35274" y="771263"/>
        <a:ext cx="10568143" cy="652044"/>
      </dsp:txXfrm>
    </dsp:sp>
    <dsp:sp modelId="{86AD0AA1-ECB8-4043-A893-A659F18282AE}">
      <dsp:nvSpPr>
        <dsp:cNvPr id="0" name=""/>
        <dsp:cNvSpPr/>
      </dsp:nvSpPr>
      <dsp:spPr>
        <a:xfrm>
          <a:off x="0" y="1471534"/>
          <a:ext cx="10638691" cy="72259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Key drivers/motivations and barriers to maternal vaccination</a:t>
          </a:r>
          <a:r>
            <a:rPr lang="en-US" sz="2000" kern="1200" dirty="0"/>
            <a:t>.</a:t>
          </a:r>
        </a:p>
      </dsp:txBody>
      <dsp:txXfrm>
        <a:off x="35274" y="1506808"/>
        <a:ext cx="10568143" cy="652044"/>
      </dsp:txXfrm>
    </dsp:sp>
    <dsp:sp modelId="{39AF342F-D394-41FD-B900-708E48B5F64D}">
      <dsp:nvSpPr>
        <dsp:cNvPr id="0" name=""/>
        <dsp:cNvSpPr/>
      </dsp:nvSpPr>
      <dsp:spPr>
        <a:xfrm>
          <a:off x="0" y="2207078"/>
          <a:ext cx="10638691" cy="72259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Current partner research and activities related to communicating with pregnant women about maternal and childhood vaccinations.</a:t>
          </a:r>
          <a:endParaRPr lang="en-US" sz="2000" kern="1200" dirty="0"/>
        </a:p>
      </dsp:txBody>
      <dsp:txXfrm>
        <a:off x="35274" y="2242352"/>
        <a:ext cx="10568143" cy="652044"/>
      </dsp:txXfrm>
    </dsp:sp>
    <dsp:sp modelId="{A39E83EB-F97C-4AE5-881F-45ECFCE808DA}">
      <dsp:nvSpPr>
        <dsp:cNvPr id="0" name=""/>
        <dsp:cNvSpPr/>
      </dsp:nvSpPr>
      <dsp:spPr>
        <a:xfrm>
          <a:off x="0" y="2942622"/>
          <a:ext cx="10638691" cy="72259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VYF’s activities to promote maternal and childhood vaccinations to pregnant women and educate healthcare providers. </a:t>
          </a:r>
          <a:endParaRPr lang="en-US" sz="2000" kern="1200" dirty="0"/>
        </a:p>
      </dsp:txBody>
      <dsp:txXfrm>
        <a:off x="35274" y="2977896"/>
        <a:ext cx="10568143" cy="652044"/>
      </dsp:txXfrm>
    </dsp:sp>
    <dsp:sp modelId="{63A451A7-3BCC-4C74-94CE-57CD8BAEC1EC}">
      <dsp:nvSpPr>
        <dsp:cNvPr id="0" name=""/>
        <dsp:cNvSpPr/>
      </dsp:nvSpPr>
      <dsp:spPr>
        <a:xfrm>
          <a:off x="0" y="3678166"/>
          <a:ext cx="10638691" cy="722592"/>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Credible resources to help educate pregnant women about the importance and safety of maternal vaccinations.</a:t>
          </a:r>
        </a:p>
      </dsp:txBody>
      <dsp:txXfrm>
        <a:off x="35274" y="3713440"/>
        <a:ext cx="10568143" cy="6520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09EA9-4861-4A32-86E2-BA98DC262266}">
      <dsp:nvSpPr>
        <dsp:cNvPr id="0" name=""/>
        <dsp:cNvSpPr/>
      </dsp:nvSpPr>
      <dsp:spPr>
        <a:xfrm rot="5400000">
          <a:off x="6238770" y="-2225137"/>
          <a:ext cx="182367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Tdap vaccination is the best way to protect pregnant women and their babies from pertussis (also known as whooping cough).</a:t>
          </a:r>
        </a:p>
        <a:p>
          <a:pPr marL="171450" lvl="1" indent="-171450" algn="l" defTabSz="711200">
            <a:lnSpc>
              <a:spcPct val="90000"/>
            </a:lnSpc>
            <a:spcBef>
              <a:spcPct val="0"/>
            </a:spcBef>
            <a:spcAft>
              <a:spcPct val="15000"/>
            </a:spcAft>
            <a:buChar char="•"/>
          </a:pPr>
          <a:r>
            <a:rPr lang="en-US" sz="1600" kern="1200" dirty="0"/>
            <a:t>When given during pregnancy, Tdap vaccine boosts antibodies in the mother, which are transferred to her developing baby. </a:t>
          </a:r>
        </a:p>
        <a:p>
          <a:pPr marL="171450" lvl="1" indent="-171450" algn="l" defTabSz="711200">
            <a:lnSpc>
              <a:spcPct val="90000"/>
            </a:lnSpc>
            <a:spcBef>
              <a:spcPct val="0"/>
            </a:spcBef>
            <a:spcAft>
              <a:spcPct val="15000"/>
            </a:spcAft>
            <a:buChar char="•"/>
          </a:pPr>
          <a:r>
            <a:rPr lang="en-US" sz="1600" kern="1200" dirty="0"/>
            <a:t>Early third trimester administration optimizes neonatal antibody levels. </a:t>
          </a:r>
        </a:p>
      </dsp:txBody>
      <dsp:txXfrm rot="-5400000">
        <a:off x="3785616" y="317041"/>
        <a:ext cx="6640960" cy="1645627"/>
      </dsp:txXfrm>
    </dsp:sp>
    <dsp:sp modelId="{D5E1E4DE-6EE1-4100-9EF2-4DC0C80F6E9A}">
      <dsp:nvSpPr>
        <dsp:cNvPr id="0" name=""/>
        <dsp:cNvSpPr/>
      </dsp:nvSpPr>
      <dsp:spPr>
        <a:xfrm>
          <a:off x="0" y="57"/>
          <a:ext cx="3785616" cy="2279594"/>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Tdap vaccine is recommended during </a:t>
          </a:r>
          <a:r>
            <a:rPr lang="en-US" sz="2300" b="1" i="1" kern="1200" dirty="0"/>
            <a:t>every </a:t>
          </a:r>
          <a:r>
            <a:rPr lang="en-US" sz="2300" b="1" kern="1200" dirty="0"/>
            <a:t>pregnancy, between 27 and 36 weeks gestation (preferably early during this period).</a:t>
          </a:r>
        </a:p>
      </dsp:txBody>
      <dsp:txXfrm>
        <a:off x="111281" y="111338"/>
        <a:ext cx="3563054" cy="2057032"/>
      </dsp:txXfrm>
    </dsp:sp>
    <dsp:sp modelId="{2003EC1A-8A94-4BCF-A441-835DC5783FD2}">
      <dsp:nvSpPr>
        <dsp:cNvPr id="0" name=""/>
        <dsp:cNvSpPr/>
      </dsp:nvSpPr>
      <dsp:spPr>
        <a:xfrm rot="5400000">
          <a:off x="6238770" y="168436"/>
          <a:ext cx="182367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Flu vaccination is the best way to protect pregnant women and their babies from the flu and can prevent possible flu-associated pregnancy complications.</a:t>
          </a:r>
        </a:p>
        <a:p>
          <a:pPr marL="171450" lvl="1" indent="-171450" algn="l" defTabSz="711200">
            <a:lnSpc>
              <a:spcPct val="90000"/>
            </a:lnSpc>
            <a:spcBef>
              <a:spcPct val="0"/>
            </a:spcBef>
            <a:spcAft>
              <a:spcPct val="15000"/>
            </a:spcAft>
            <a:buChar char="•"/>
          </a:pPr>
          <a:r>
            <a:rPr lang="en-US" sz="1600" kern="1200" dirty="0"/>
            <a:t>Ideally, a flu shot should be given before the end of October, but vaccination later in the flu season is still encouraged and beneficial. </a:t>
          </a:r>
        </a:p>
        <a:p>
          <a:pPr marL="171450" lvl="1" indent="-171450" algn="l" defTabSz="711200">
            <a:lnSpc>
              <a:spcPct val="90000"/>
            </a:lnSpc>
            <a:spcBef>
              <a:spcPct val="0"/>
            </a:spcBef>
            <a:spcAft>
              <a:spcPct val="15000"/>
            </a:spcAft>
            <a:buChar char="•"/>
          </a:pPr>
          <a:r>
            <a:rPr lang="en-US" sz="1600" kern="1200" dirty="0"/>
            <a:t>Flu vaccination during helps protect babies from flu for several months after birth. </a:t>
          </a:r>
        </a:p>
      </dsp:txBody>
      <dsp:txXfrm rot="-5400000">
        <a:off x="3785616" y="2710614"/>
        <a:ext cx="6640960" cy="1645627"/>
      </dsp:txXfrm>
    </dsp:sp>
    <dsp:sp modelId="{E40EBE59-429E-408A-9684-6F2B42B4BA95}">
      <dsp:nvSpPr>
        <dsp:cNvPr id="0" name=""/>
        <dsp:cNvSpPr/>
      </dsp:nvSpPr>
      <dsp:spPr>
        <a:xfrm>
          <a:off x="0" y="2393631"/>
          <a:ext cx="3785616" cy="2279594"/>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Flu vaccine (any age-appropriate, inactivated flu vaccine) is recommended for pregnant women and is safe to administer during any trimester.</a:t>
          </a:r>
        </a:p>
      </dsp:txBody>
      <dsp:txXfrm>
        <a:off x="111281" y="2504912"/>
        <a:ext cx="3563054" cy="20570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BCC9B-70CF-4C0F-8B98-142ACE23E9D1}">
      <dsp:nvSpPr>
        <dsp:cNvPr id="0" name=""/>
        <dsp:cNvSpPr/>
      </dsp:nvSpPr>
      <dsp:spPr>
        <a:xfrm>
          <a:off x="0" y="580"/>
          <a:ext cx="9933709" cy="88138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Led by Maternal Immunization Task Force funded through CDC cooperative agreement (ACOG, AAFP, AWHONN, ACNM)</a:t>
          </a:r>
          <a:endParaRPr lang="en-US" sz="2200" kern="1200" dirty="0"/>
        </a:p>
      </dsp:txBody>
      <dsp:txXfrm>
        <a:off x="43026" y="43606"/>
        <a:ext cx="9847657" cy="7953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CF2CD-87A7-4704-99BA-54F1DD32D6E5}">
      <dsp:nvSpPr>
        <dsp:cNvPr id="0" name=""/>
        <dsp:cNvSpPr/>
      </dsp:nvSpPr>
      <dsp:spPr>
        <a:xfrm>
          <a:off x="0" y="6804"/>
          <a:ext cx="9933709" cy="875160"/>
        </a:xfrm>
        <a:prstGeom prst="roundRect">
          <a:avLst/>
        </a:prstGeom>
        <a:solidFill>
          <a:srgbClr val="BC24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Summit representatives from a variety of national groups representing pregnant women/immunizations</a:t>
          </a:r>
          <a:endParaRPr lang="en-US" sz="2200" kern="1200" dirty="0"/>
        </a:p>
      </dsp:txBody>
      <dsp:txXfrm>
        <a:off x="42722" y="49526"/>
        <a:ext cx="9848265" cy="7897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4DE7B-A7D9-4741-8AB2-263AC8A07383}">
      <dsp:nvSpPr>
        <dsp:cNvPr id="0" name=""/>
        <dsp:cNvSpPr/>
      </dsp:nvSpPr>
      <dsp:spPr>
        <a:xfrm>
          <a:off x="0" y="0"/>
          <a:ext cx="9933709" cy="847465"/>
        </a:xfrm>
        <a:prstGeom prst="roundRect">
          <a:avLst/>
        </a:prstGeom>
        <a:solidFill>
          <a:srgbClr val="0D99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Presentations from CDC and MITF members on their organizations’ research &amp; activities related to maternal immunizations. </a:t>
          </a:r>
          <a:endParaRPr lang="en-US" sz="2100" kern="1200" dirty="0"/>
        </a:p>
      </dsp:txBody>
      <dsp:txXfrm>
        <a:off x="41370" y="41370"/>
        <a:ext cx="9850969" cy="7647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104D9-5250-4456-9C0F-806146AC769D}" type="datetimeFigureOut">
              <a:rPr lang="en-US" smtClean="0"/>
              <a:t>9/23/2020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95C98-594A-41A1-8216-D4EE492EE635}" type="slidenum">
              <a:rPr lang="en-US" smtClean="0"/>
              <a:t>‹#›</a:t>
            </a:fld>
            <a:endParaRPr lang="en-US" dirty="0"/>
          </a:p>
        </p:txBody>
      </p:sp>
    </p:spTree>
    <p:extLst>
      <p:ext uri="{BB962C8B-B14F-4D97-AF65-F5344CB8AC3E}">
        <p14:creationId xmlns:p14="http://schemas.microsoft.com/office/powerpoint/2010/main" val="212273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1</a:t>
            </a:fld>
            <a:endParaRPr lang="en-US" dirty="0"/>
          </a:p>
        </p:txBody>
      </p:sp>
    </p:spTree>
    <p:extLst>
      <p:ext uri="{BB962C8B-B14F-4D97-AF65-F5344CB8AC3E}">
        <p14:creationId xmlns:p14="http://schemas.microsoft.com/office/powerpoint/2010/main" val="230329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10</a:t>
            </a:fld>
            <a:endParaRPr lang="en-US" dirty="0"/>
          </a:p>
        </p:txBody>
      </p:sp>
    </p:spTree>
    <p:extLst>
      <p:ext uri="{BB962C8B-B14F-4D97-AF65-F5344CB8AC3E}">
        <p14:creationId xmlns:p14="http://schemas.microsoft.com/office/powerpoint/2010/main" val="122461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11</a:t>
            </a:fld>
            <a:endParaRPr lang="en-US" dirty="0"/>
          </a:p>
        </p:txBody>
      </p:sp>
    </p:spTree>
    <p:extLst>
      <p:ext uri="{BB962C8B-B14F-4D97-AF65-F5344CB8AC3E}">
        <p14:creationId xmlns:p14="http://schemas.microsoft.com/office/powerpoint/2010/main" val="300061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12</a:t>
            </a:fld>
            <a:endParaRPr lang="en-US" dirty="0"/>
          </a:p>
        </p:txBody>
      </p:sp>
    </p:spTree>
    <p:extLst>
      <p:ext uri="{BB962C8B-B14F-4D97-AF65-F5344CB8AC3E}">
        <p14:creationId xmlns:p14="http://schemas.microsoft.com/office/powerpoint/2010/main" val="10624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13</a:t>
            </a:fld>
            <a:endParaRPr lang="en-US" dirty="0"/>
          </a:p>
        </p:txBody>
      </p:sp>
    </p:spTree>
    <p:extLst>
      <p:ext uri="{BB962C8B-B14F-4D97-AF65-F5344CB8AC3E}">
        <p14:creationId xmlns:p14="http://schemas.microsoft.com/office/powerpoint/2010/main" val="428695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14</a:t>
            </a:fld>
            <a:endParaRPr lang="en-US" dirty="0"/>
          </a:p>
        </p:txBody>
      </p:sp>
    </p:spTree>
    <p:extLst>
      <p:ext uri="{BB962C8B-B14F-4D97-AF65-F5344CB8AC3E}">
        <p14:creationId xmlns:p14="http://schemas.microsoft.com/office/powerpoint/2010/main" val="860134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7E95C98-594A-41A1-8216-D4EE492EE635}" type="slidenum">
              <a:rPr lang="en-US" smtClean="0"/>
              <a:t>15</a:t>
            </a:fld>
            <a:endParaRPr lang="en-US" dirty="0"/>
          </a:p>
        </p:txBody>
      </p:sp>
    </p:spTree>
    <p:extLst>
      <p:ext uri="{BB962C8B-B14F-4D97-AF65-F5344CB8AC3E}">
        <p14:creationId xmlns:p14="http://schemas.microsoft.com/office/powerpoint/2010/main" val="344486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16</a:t>
            </a:fld>
            <a:endParaRPr lang="en-US" dirty="0"/>
          </a:p>
        </p:txBody>
      </p:sp>
    </p:spTree>
    <p:extLst>
      <p:ext uri="{BB962C8B-B14F-4D97-AF65-F5344CB8AC3E}">
        <p14:creationId xmlns:p14="http://schemas.microsoft.com/office/powerpoint/2010/main" val="3218505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17</a:t>
            </a:fld>
            <a:endParaRPr lang="en-US" dirty="0"/>
          </a:p>
        </p:txBody>
      </p:sp>
    </p:spTree>
    <p:extLst>
      <p:ext uri="{BB962C8B-B14F-4D97-AF65-F5344CB8AC3E}">
        <p14:creationId xmlns:p14="http://schemas.microsoft.com/office/powerpoint/2010/main" val="3776691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18</a:t>
            </a:fld>
            <a:endParaRPr lang="en-US" dirty="0"/>
          </a:p>
        </p:txBody>
      </p:sp>
    </p:spTree>
    <p:extLst>
      <p:ext uri="{BB962C8B-B14F-4D97-AF65-F5344CB8AC3E}">
        <p14:creationId xmlns:p14="http://schemas.microsoft.com/office/powerpoint/2010/main" val="1954060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19</a:t>
            </a:fld>
            <a:endParaRPr lang="en-US" dirty="0"/>
          </a:p>
        </p:txBody>
      </p:sp>
    </p:spTree>
    <p:extLst>
      <p:ext uri="{BB962C8B-B14F-4D97-AF65-F5344CB8AC3E}">
        <p14:creationId xmlns:p14="http://schemas.microsoft.com/office/powerpoint/2010/main" val="419154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a:t>
            </a:fld>
            <a:endParaRPr lang="en-US" dirty="0"/>
          </a:p>
        </p:txBody>
      </p:sp>
    </p:spTree>
    <p:extLst>
      <p:ext uri="{BB962C8B-B14F-4D97-AF65-F5344CB8AC3E}">
        <p14:creationId xmlns:p14="http://schemas.microsoft.com/office/powerpoint/2010/main" val="36204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20</a:t>
            </a:fld>
            <a:endParaRPr lang="en-US" dirty="0"/>
          </a:p>
        </p:txBody>
      </p:sp>
    </p:spTree>
    <p:extLst>
      <p:ext uri="{BB962C8B-B14F-4D97-AF65-F5344CB8AC3E}">
        <p14:creationId xmlns:p14="http://schemas.microsoft.com/office/powerpoint/2010/main" val="1715999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21</a:t>
            </a:fld>
            <a:endParaRPr lang="en-US" dirty="0"/>
          </a:p>
        </p:txBody>
      </p:sp>
    </p:spTree>
    <p:extLst>
      <p:ext uri="{BB962C8B-B14F-4D97-AF65-F5344CB8AC3E}">
        <p14:creationId xmlns:p14="http://schemas.microsoft.com/office/powerpoint/2010/main" val="2873157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/like them, etc…</a:t>
            </a:r>
          </a:p>
        </p:txBody>
      </p:sp>
      <p:sp>
        <p:nvSpPr>
          <p:cNvPr id="4" name="Slide Number Placeholder 3"/>
          <p:cNvSpPr>
            <a:spLocks noGrp="1"/>
          </p:cNvSpPr>
          <p:nvPr>
            <p:ph type="sldNum" sz="quarter" idx="10"/>
          </p:nvPr>
        </p:nvSpPr>
        <p:spPr/>
        <p:txBody>
          <a:bodyPr/>
          <a:lstStyle/>
          <a:p>
            <a:fld id="{87E95C98-594A-41A1-8216-D4EE492EE635}" type="slidenum">
              <a:rPr lang="en-US" smtClean="0"/>
              <a:t>22</a:t>
            </a:fld>
            <a:endParaRPr lang="en-US" dirty="0"/>
          </a:p>
        </p:txBody>
      </p:sp>
    </p:spTree>
    <p:extLst>
      <p:ext uri="{BB962C8B-B14F-4D97-AF65-F5344CB8AC3E}">
        <p14:creationId xmlns:p14="http://schemas.microsoft.com/office/powerpoint/2010/main" val="4041602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23</a:t>
            </a:fld>
            <a:endParaRPr lang="en-US" dirty="0"/>
          </a:p>
        </p:txBody>
      </p:sp>
    </p:spTree>
    <p:extLst>
      <p:ext uri="{BB962C8B-B14F-4D97-AF65-F5344CB8AC3E}">
        <p14:creationId xmlns:p14="http://schemas.microsoft.com/office/powerpoint/2010/main" val="372997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24</a:t>
            </a:fld>
            <a:endParaRPr lang="en-US" dirty="0"/>
          </a:p>
        </p:txBody>
      </p:sp>
    </p:spTree>
    <p:extLst>
      <p:ext uri="{BB962C8B-B14F-4D97-AF65-F5344CB8AC3E}">
        <p14:creationId xmlns:p14="http://schemas.microsoft.com/office/powerpoint/2010/main" val="3114600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25</a:t>
            </a:fld>
            <a:endParaRPr lang="en-US" dirty="0"/>
          </a:p>
        </p:txBody>
      </p:sp>
    </p:spTree>
    <p:extLst>
      <p:ext uri="{BB962C8B-B14F-4D97-AF65-F5344CB8AC3E}">
        <p14:creationId xmlns:p14="http://schemas.microsoft.com/office/powerpoint/2010/main" val="1467614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26</a:t>
            </a:fld>
            <a:endParaRPr lang="en-US" dirty="0"/>
          </a:p>
        </p:txBody>
      </p:sp>
    </p:spTree>
    <p:extLst>
      <p:ext uri="{BB962C8B-B14F-4D97-AF65-F5344CB8AC3E}">
        <p14:creationId xmlns:p14="http://schemas.microsoft.com/office/powerpoint/2010/main" val="62154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27</a:t>
            </a:fld>
            <a:endParaRPr lang="en-US" dirty="0"/>
          </a:p>
        </p:txBody>
      </p:sp>
    </p:spTree>
    <p:extLst>
      <p:ext uri="{BB962C8B-B14F-4D97-AF65-F5344CB8AC3E}">
        <p14:creationId xmlns:p14="http://schemas.microsoft.com/office/powerpoint/2010/main" val="243300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28</a:t>
            </a:fld>
            <a:endParaRPr lang="en-US" dirty="0"/>
          </a:p>
        </p:txBody>
      </p:sp>
    </p:spTree>
    <p:extLst>
      <p:ext uri="{BB962C8B-B14F-4D97-AF65-F5344CB8AC3E}">
        <p14:creationId xmlns:p14="http://schemas.microsoft.com/office/powerpoint/2010/main" val="4254413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29</a:t>
            </a:fld>
            <a:endParaRPr lang="en-US" dirty="0"/>
          </a:p>
        </p:txBody>
      </p:sp>
    </p:spTree>
    <p:extLst>
      <p:ext uri="{BB962C8B-B14F-4D97-AF65-F5344CB8AC3E}">
        <p14:creationId xmlns:p14="http://schemas.microsoft.com/office/powerpoint/2010/main" val="195527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3</a:t>
            </a:fld>
            <a:endParaRPr lang="en-US" dirty="0"/>
          </a:p>
        </p:txBody>
      </p:sp>
    </p:spTree>
    <p:extLst>
      <p:ext uri="{BB962C8B-B14F-4D97-AF65-F5344CB8AC3E}">
        <p14:creationId xmlns:p14="http://schemas.microsoft.com/office/powerpoint/2010/main" val="4089134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1" i="0" u="none" strike="noStrike" kern="1200" dirty="0">
              <a:solidFill>
                <a:schemeClr val="tx1"/>
              </a:solidFill>
              <a:effectLst/>
              <a:latin typeface="+mn-lt"/>
              <a:ea typeface="+mn-ea"/>
              <a:cs typeface="+mn-cs"/>
            </a:endParaRP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Ad Messenger Mobile Display (74 Stores)</a:t>
            </a:r>
            <a:r>
              <a:rPr lang="en-US" dirty="0"/>
              <a:t> – 19 Buy Buy Baby Stores and 55 Carters Stores</a:t>
            </a:r>
            <a:r>
              <a:rPr lang="en-US" baseline="0" dirty="0"/>
              <a:t> (Stores in the demographic areas  of </a:t>
            </a:r>
            <a:r>
              <a:rPr lang="en-US" sz="1200" b="0" i="0" u="none" strike="noStrike" kern="1200" dirty="0">
                <a:solidFill>
                  <a:schemeClr val="tx1"/>
                </a:solidFill>
                <a:effectLst/>
                <a:latin typeface="+mn-lt"/>
                <a:ea typeface="+mn-ea"/>
                <a:cs typeface="+mn-cs"/>
              </a:rPr>
              <a:t>Seattle, WA - 16,320;</a:t>
            </a:r>
            <a:r>
              <a:rPr lang="en-US" dirty="0"/>
              <a:t> </a:t>
            </a:r>
            <a:r>
              <a:rPr lang="en-US" sz="1200" b="0" i="0" u="none" strike="noStrike" kern="1200" dirty="0">
                <a:solidFill>
                  <a:schemeClr val="tx1"/>
                </a:solidFill>
                <a:effectLst/>
                <a:latin typeface="+mn-lt"/>
                <a:ea typeface="+mn-ea"/>
                <a:cs typeface="+mn-cs"/>
              </a:rPr>
              <a:t>Phoenix, AZ - 6,792;</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Provo, UT - 11,052;</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Dallas / Fort Worth (inclusive of Plano) - 3,120;</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New York City, NY - 66,400;</a:t>
            </a:r>
            <a:r>
              <a:rPr lang="en-US" dirty="0"/>
              <a:t> </a:t>
            </a:r>
            <a:r>
              <a:rPr lang="en-US" sz="1200" b="0" i="0" u="none" strike="noStrike" kern="1200" dirty="0">
                <a:solidFill>
                  <a:schemeClr val="tx1"/>
                </a:solidFill>
                <a:effectLst/>
                <a:latin typeface="+mn-lt"/>
                <a:ea typeface="+mn-ea"/>
                <a:cs typeface="+mn-cs"/>
              </a:rPr>
              <a:t>Atlanta, GA - 26,640;</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Detroit, MI (inclusive of Troy) - 15,840)</a:t>
            </a:r>
            <a:endParaRPr lang="en-US" dirty="0"/>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E95C98-594A-41A1-8216-D4EE492EE635}" type="slidenum">
              <a:rPr lang="en-US" smtClean="0"/>
              <a:t>30</a:t>
            </a:fld>
            <a:endParaRPr lang="en-US" dirty="0"/>
          </a:p>
        </p:txBody>
      </p:sp>
    </p:spTree>
    <p:extLst>
      <p:ext uri="{BB962C8B-B14F-4D97-AF65-F5344CB8AC3E}">
        <p14:creationId xmlns:p14="http://schemas.microsoft.com/office/powerpoint/2010/main" val="236333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E95C98-594A-41A1-8216-D4EE492EE635}" type="slidenum">
              <a:rPr lang="en-US" smtClean="0"/>
              <a:t>31</a:t>
            </a:fld>
            <a:endParaRPr lang="en-US" dirty="0"/>
          </a:p>
        </p:txBody>
      </p:sp>
    </p:spTree>
    <p:extLst>
      <p:ext uri="{BB962C8B-B14F-4D97-AF65-F5344CB8AC3E}">
        <p14:creationId xmlns:p14="http://schemas.microsoft.com/office/powerpoint/2010/main" val="1450913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32</a:t>
            </a:fld>
            <a:endParaRPr lang="en-US" dirty="0"/>
          </a:p>
        </p:txBody>
      </p:sp>
    </p:spTree>
    <p:extLst>
      <p:ext uri="{BB962C8B-B14F-4D97-AF65-F5344CB8AC3E}">
        <p14:creationId xmlns:p14="http://schemas.microsoft.com/office/powerpoint/2010/main" val="1696304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33</a:t>
            </a:fld>
            <a:endParaRPr lang="en-US" dirty="0"/>
          </a:p>
        </p:txBody>
      </p:sp>
    </p:spTree>
    <p:extLst>
      <p:ext uri="{BB962C8B-B14F-4D97-AF65-F5344CB8AC3E}">
        <p14:creationId xmlns:p14="http://schemas.microsoft.com/office/powerpoint/2010/main" val="241472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34</a:t>
            </a:fld>
            <a:endParaRPr lang="en-US" dirty="0"/>
          </a:p>
        </p:txBody>
      </p:sp>
    </p:spTree>
    <p:extLst>
      <p:ext uri="{BB962C8B-B14F-4D97-AF65-F5344CB8AC3E}">
        <p14:creationId xmlns:p14="http://schemas.microsoft.com/office/powerpoint/2010/main" val="305271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35</a:t>
            </a:fld>
            <a:endParaRPr lang="en-US" dirty="0"/>
          </a:p>
        </p:txBody>
      </p:sp>
    </p:spTree>
    <p:extLst>
      <p:ext uri="{BB962C8B-B14F-4D97-AF65-F5344CB8AC3E}">
        <p14:creationId xmlns:p14="http://schemas.microsoft.com/office/powerpoint/2010/main" val="171427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4</a:t>
            </a:fld>
            <a:endParaRPr lang="en-US" dirty="0"/>
          </a:p>
        </p:txBody>
      </p:sp>
    </p:spTree>
    <p:extLst>
      <p:ext uri="{BB962C8B-B14F-4D97-AF65-F5344CB8AC3E}">
        <p14:creationId xmlns:p14="http://schemas.microsoft.com/office/powerpoint/2010/main" val="271272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5</a:t>
            </a:fld>
            <a:endParaRPr lang="en-US" dirty="0"/>
          </a:p>
        </p:txBody>
      </p:sp>
    </p:spTree>
    <p:extLst>
      <p:ext uri="{BB962C8B-B14F-4D97-AF65-F5344CB8AC3E}">
        <p14:creationId xmlns:p14="http://schemas.microsoft.com/office/powerpoint/2010/main" val="236012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6</a:t>
            </a:fld>
            <a:endParaRPr lang="en-US" dirty="0"/>
          </a:p>
        </p:txBody>
      </p:sp>
    </p:spTree>
    <p:extLst>
      <p:ext uri="{BB962C8B-B14F-4D97-AF65-F5344CB8AC3E}">
        <p14:creationId xmlns:p14="http://schemas.microsoft.com/office/powerpoint/2010/main" val="299474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95C98-594A-41A1-8216-D4EE492EE635}" type="slidenum">
              <a:rPr lang="en-US" smtClean="0"/>
              <a:t>7</a:t>
            </a:fld>
            <a:endParaRPr lang="en-US" dirty="0"/>
          </a:p>
        </p:txBody>
      </p:sp>
    </p:spTree>
    <p:extLst>
      <p:ext uri="{BB962C8B-B14F-4D97-AF65-F5344CB8AC3E}">
        <p14:creationId xmlns:p14="http://schemas.microsoft.com/office/powerpoint/2010/main" val="327866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8</a:t>
            </a:fld>
            <a:endParaRPr lang="en-US" dirty="0"/>
          </a:p>
        </p:txBody>
      </p:sp>
    </p:spTree>
    <p:extLst>
      <p:ext uri="{BB962C8B-B14F-4D97-AF65-F5344CB8AC3E}">
        <p14:creationId xmlns:p14="http://schemas.microsoft.com/office/powerpoint/2010/main" val="130598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E95C98-594A-41A1-8216-D4EE492EE635}" type="slidenum">
              <a:rPr lang="en-US" smtClean="0"/>
              <a:t>9</a:t>
            </a:fld>
            <a:endParaRPr lang="en-US" dirty="0"/>
          </a:p>
        </p:txBody>
      </p:sp>
    </p:spTree>
    <p:extLst>
      <p:ext uri="{BB962C8B-B14F-4D97-AF65-F5344CB8AC3E}">
        <p14:creationId xmlns:p14="http://schemas.microsoft.com/office/powerpoint/2010/main" val="290099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336108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122499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95257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83E13D-C4BE-49B2-81CD-CCA0251A7F14}"/>
              </a:ext>
            </a:extLst>
          </p:cNvPr>
          <p:cNvSpPr/>
          <p:nvPr userDrawn="1"/>
        </p:nvSpPr>
        <p:spPr>
          <a:xfrm>
            <a:off x="0" y="6356350"/>
            <a:ext cx="12192000" cy="501650"/>
          </a:xfrm>
          <a:prstGeom prst="rect">
            <a:avLst/>
          </a:prstGeom>
          <a:solidFill>
            <a:srgbClr val="476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A579A2E8-BE44-4600-BFE7-E6FA52179CBE}"/>
              </a:ext>
            </a:extLst>
          </p:cNvPr>
          <p:cNvSpPr/>
          <p:nvPr userDrawn="1"/>
        </p:nvSpPr>
        <p:spPr>
          <a:xfrm>
            <a:off x="0" y="4"/>
            <a:ext cx="12192000" cy="1332411"/>
          </a:xfrm>
          <a:prstGeom prst="rect">
            <a:avLst/>
          </a:prstGeom>
          <a:solidFill>
            <a:srgbClr val="27A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282CF394-EAA2-4DB3-8A1D-528F777A96F9}"/>
              </a:ext>
            </a:extLst>
          </p:cNvPr>
          <p:cNvSpPr txBox="1"/>
          <p:nvPr userDrawn="1"/>
        </p:nvSpPr>
        <p:spPr>
          <a:xfrm>
            <a:off x="177421" y="6479206"/>
            <a:ext cx="3784979" cy="276999"/>
          </a:xfrm>
          <a:prstGeom prst="rect">
            <a:avLst/>
          </a:prstGeom>
          <a:noFill/>
        </p:spPr>
        <p:txBody>
          <a:bodyPr wrap="square" rtlCol="0">
            <a:spAutoFit/>
          </a:bodyPr>
          <a:lstStyle/>
          <a:p>
            <a:r>
              <a:rPr lang="en-US" sz="1200" dirty="0">
                <a:solidFill>
                  <a:schemeClr val="bg1"/>
                </a:solidFill>
                <a:latin typeface="Gotham Narrow Book" pitchFamily="50" charset="0"/>
              </a:rPr>
              <a:t>© Vaccinate Your Family, 2020</a:t>
            </a:r>
          </a:p>
        </p:txBody>
      </p:sp>
      <p:sp>
        <p:nvSpPr>
          <p:cNvPr id="11" name="Title 1">
            <a:extLst>
              <a:ext uri="{FF2B5EF4-FFF2-40B4-BE49-F238E27FC236}">
                <a16:creationId xmlns:a16="http://schemas.microsoft.com/office/drawing/2014/main" id="{2750C9AC-96C1-4940-BFD1-EC0F1FC1DC0F}"/>
              </a:ext>
            </a:extLst>
          </p:cNvPr>
          <p:cNvSpPr>
            <a:spLocks noGrp="1"/>
          </p:cNvSpPr>
          <p:nvPr>
            <p:ph type="title"/>
          </p:nvPr>
        </p:nvSpPr>
        <p:spPr>
          <a:xfrm>
            <a:off x="838200" y="171528"/>
            <a:ext cx="10515600" cy="989354"/>
          </a:xfrm>
        </p:spPr>
        <p:txBody>
          <a:bodyPr>
            <a:normAutofit/>
          </a:bodyPr>
          <a:lstStyle>
            <a:lvl1pPr>
              <a:defRPr sz="4000" b="1">
                <a:solidFill>
                  <a:schemeClr val="bg1"/>
                </a:solidFill>
                <a:latin typeface="+mj-lt"/>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235B3752-45A0-41E4-91AB-AE46074267A6}"/>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25AECBA-E191-4858-BB19-BDA9932EB614}"/>
              </a:ext>
            </a:extLst>
          </p:cNvPr>
          <p:cNvSpPr>
            <a:spLocks noGrp="1"/>
          </p:cNvSpPr>
          <p:nvPr>
            <p:ph type="sldNum" sz="quarter" idx="12"/>
          </p:nvPr>
        </p:nvSpPr>
        <p:spPr>
          <a:xfrm>
            <a:off x="9224555" y="6424616"/>
            <a:ext cx="2743200" cy="365125"/>
          </a:xfrm>
        </p:spPr>
        <p:txBody>
          <a:bodyPr/>
          <a:lstStyle>
            <a:lvl1pPr>
              <a:defRPr>
                <a:solidFill>
                  <a:schemeClr val="bg1"/>
                </a:solidFill>
                <a:latin typeface="Gotham Narrow Book" pitchFamily="50" charset="0"/>
              </a:defRPr>
            </a:lvl1pPr>
          </a:lstStyle>
          <a:p>
            <a:fld id="{3B3D8E9B-1ED4-4D35-BE41-ACD46A7E96ED}" type="slidenum">
              <a:rPr lang="en-US" smtClean="0"/>
              <a:pPr/>
              <a:t>‹#›</a:t>
            </a:fld>
            <a:endParaRPr lang="en-US" dirty="0"/>
          </a:p>
        </p:txBody>
      </p:sp>
    </p:spTree>
    <p:extLst>
      <p:ext uri="{BB962C8B-B14F-4D97-AF65-F5344CB8AC3E}">
        <p14:creationId xmlns:p14="http://schemas.microsoft.com/office/powerpoint/2010/main" val="1711054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83E13D-C4BE-49B2-81CD-CCA0251A7F14}"/>
              </a:ext>
            </a:extLst>
          </p:cNvPr>
          <p:cNvSpPr/>
          <p:nvPr userDrawn="1"/>
        </p:nvSpPr>
        <p:spPr>
          <a:xfrm>
            <a:off x="0" y="6356350"/>
            <a:ext cx="12192000" cy="501650"/>
          </a:xfrm>
          <a:prstGeom prst="rect">
            <a:avLst/>
          </a:prstGeom>
          <a:solidFill>
            <a:srgbClr val="476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A579A2E8-BE44-4600-BFE7-E6FA52179CBE}"/>
              </a:ext>
            </a:extLst>
          </p:cNvPr>
          <p:cNvSpPr/>
          <p:nvPr userDrawn="1"/>
        </p:nvSpPr>
        <p:spPr>
          <a:xfrm>
            <a:off x="0" y="8"/>
            <a:ext cx="12192000" cy="1332411"/>
          </a:xfrm>
          <a:prstGeom prst="rect">
            <a:avLst/>
          </a:prstGeom>
          <a:solidFill>
            <a:srgbClr val="27A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282CF394-EAA2-4DB3-8A1D-528F777A96F9}"/>
              </a:ext>
            </a:extLst>
          </p:cNvPr>
          <p:cNvSpPr txBox="1"/>
          <p:nvPr userDrawn="1"/>
        </p:nvSpPr>
        <p:spPr>
          <a:xfrm>
            <a:off x="177421" y="6479206"/>
            <a:ext cx="3784979" cy="276999"/>
          </a:xfrm>
          <a:prstGeom prst="rect">
            <a:avLst/>
          </a:prstGeom>
          <a:noFill/>
        </p:spPr>
        <p:txBody>
          <a:bodyPr wrap="square" rtlCol="0">
            <a:spAutoFit/>
          </a:bodyPr>
          <a:lstStyle/>
          <a:p>
            <a:r>
              <a:rPr lang="en-US" sz="1200" dirty="0">
                <a:solidFill>
                  <a:schemeClr val="bg1"/>
                </a:solidFill>
                <a:latin typeface="Gotham Narrow Book" pitchFamily="50" charset="0"/>
              </a:rPr>
              <a:t>© Vaccinate Your Family, 2020</a:t>
            </a:r>
          </a:p>
        </p:txBody>
      </p:sp>
      <p:sp>
        <p:nvSpPr>
          <p:cNvPr id="11" name="Title 1">
            <a:extLst>
              <a:ext uri="{FF2B5EF4-FFF2-40B4-BE49-F238E27FC236}">
                <a16:creationId xmlns:a16="http://schemas.microsoft.com/office/drawing/2014/main" id="{2750C9AC-96C1-4940-BFD1-EC0F1FC1DC0F}"/>
              </a:ext>
            </a:extLst>
          </p:cNvPr>
          <p:cNvSpPr>
            <a:spLocks noGrp="1"/>
          </p:cNvSpPr>
          <p:nvPr>
            <p:ph type="title"/>
          </p:nvPr>
        </p:nvSpPr>
        <p:spPr>
          <a:xfrm>
            <a:off x="838200" y="171528"/>
            <a:ext cx="10515600" cy="989354"/>
          </a:xfrm>
        </p:spPr>
        <p:txBody>
          <a:bodyPr>
            <a:normAutofit/>
          </a:bodyPr>
          <a:lstStyle>
            <a:lvl1pPr>
              <a:defRPr sz="4000" b="1">
                <a:solidFill>
                  <a:schemeClr val="bg1"/>
                </a:solidFill>
                <a:latin typeface="+mj-lt"/>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235B3752-45A0-41E4-91AB-AE46074267A6}"/>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25AECBA-E191-4858-BB19-BDA9932EB614}"/>
              </a:ext>
            </a:extLst>
          </p:cNvPr>
          <p:cNvSpPr>
            <a:spLocks noGrp="1"/>
          </p:cNvSpPr>
          <p:nvPr>
            <p:ph type="sldNum" sz="quarter" idx="12"/>
          </p:nvPr>
        </p:nvSpPr>
        <p:spPr>
          <a:xfrm>
            <a:off x="9224555" y="6424620"/>
            <a:ext cx="2743200" cy="365125"/>
          </a:xfrm>
        </p:spPr>
        <p:txBody>
          <a:bodyPr/>
          <a:lstStyle>
            <a:lvl1pPr>
              <a:defRPr>
                <a:solidFill>
                  <a:schemeClr val="bg1"/>
                </a:solidFill>
                <a:latin typeface="Gotham Narrow Book" pitchFamily="50" charset="0"/>
              </a:defRPr>
            </a:lvl1pPr>
          </a:lstStyle>
          <a:p>
            <a:fld id="{3B3D8E9B-1ED4-4D35-BE41-ACD46A7E96ED}" type="slidenum">
              <a:rPr lang="en-US" smtClean="0"/>
              <a:pPr/>
              <a:t>‹#›</a:t>
            </a:fld>
            <a:endParaRPr lang="en-US" dirty="0"/>
          </a:p>
        </p:txBody>
      </p:sp>
    </p:spTree>
    <p:extLst>
      <p:ext uri="{BB962C8B-B14F-4D97-AF65-F5344CB8AC3E}">
        <p14:creationId xmlns:p14="http://schemas.microsoft.com/office/powerpoint/2010/main" val="393307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83E13D-C4BE-49B2-81CD-CCA0251A7F14}"/>
              </a:ext>
            </a:extLst>
          </p:cNvPr>
          <p:cNvSpPr/>
          <p:nvPr userDrawn="1"/>
        </p:nvSpPr>
        <p:spPr>
          <a:xfrm>
            <a:off x="0" y="6356350"/>
            <a:ext cx="12192000" cy="501650"/>
          </a:xfrm>
          <a:prstGeom prst="rect">
            <a:avLst/>
          </a:prstGeom>
          <a:solidFill>
            <a:srgbClr val="476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A579A2E8-BE44-4600-BFE7-E6FA52179CBE}"/>
              </a:ext>
            </a:extLst>
          </p:cNvPr>
          <p:cNvSpPr/>
          <p:nvPr userDrawn="1"/>
        </p:nvSpPr>
        <p:spPr>
          <a:xfrm>
            <a:off x="0" y="8"/>
            <a:ext cx="12192000" cy="1332411"/>
          </a:xfrm>
          <a:prstGeom prst="rect">
            <a:avLst/>
          </a:prstGeom>
          <a:solidFill>
            <a:srgbClr val="27A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282CF394-EAA2-4DB3-8A1D-528F777A96F9}"/>
              </a:ext>
            </a:extLst>
          </p:cNvPr>
          <p:cNvSpPr txBox="1"/>
          <p:nvPr userDrawn="1"/>
        </p:nvSpPr>
        <p:spPr>
          <a:xfrm>
            <a:off x="177421" y="6479206"/>
            <a:ext cx="3784979" cy="276999"/>
          </a:xfrm>
          <a:prstGeom prst="rect">
            <a:avLst/>
          </a:prstGeom>
          <a:noFill/>
        </p:spPr>
        <p:txBody>
          <a:bodyPr wrap="square" rtlCol="0">
            <a:spAutoFit/>
          </a:bodyPr>
          <a:lstStyle/>
          <a:p>
            <a:r>
              <a:rPr lang="en-US" sz="1200" dirty="0">
                <a:solidFill>
                  <a:schemeClr val="bg1"/>
                </a:solidFill>
                <a:latin typeface="Gotham Narrow Book" pitchFamily="50" charset="0"/>
              </a:rPr>
              <a:t>© Vaccinate Your Family, 2019</a:t>
            </a:r>
          </a:p>
        </p:txBody>
      </p:sp>
      <p:sp>
        <p:nvSpPr>
          <p:cNvPr id="11" name="Title 1">
            <a:extLst>
              <a:ext uri="{FF2B5EF4-FFF2-40B4-BE49-F238E27FC236}">
                <a16:creationId xmlns:a16="http://schemas.microsoft.com/office/drawing/2014/main" id="{2750C9AC-96C1-4940-BFD1-EC0F1FC1DC0F}"/>
              </a:ext>
            </a:extLst>
          </p:cNvPr>
          <p:cNvSpPr>
            <a:spLocks noGrp="1"/>
          </p:cNvSpPr>
          <p:nvPr>
            <p:ph type="title"/>
          </p:nvPr>
        </p:nvSpPr>
        <p:spPr>
          <a:xfrm>
            <a:off x="838200" y="171528"/>
            <a:ext cx="10515600" cy="989354"/>
          </a:xfrm>
        </p:spPr>
        <p:txBody>
          <a:bodyPr>
            <a:normAutofit/>
          </a:bodyPr>
          <a:lstStyle>
            <a:lvl1pPr>
              <a:defRPr sz="4000" b="1">
                <a:solidFill>
                  <a:schemeClr val="bg1"/>
                </a:solidFill>
                <a:latin typeface="+mj-lt"/>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235B3752-45A0-41E4-91AB-AE46074267A6}"/>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25AECBA-E191-4858-BB19-BDA9932EB614}"/>
              </a:ext>
            </a:extLst>
          </p:cNvPr>
          <p:cNvSpPr>
            <a:spLocks noGrp="1"/>
          </p:cNvSpPr>
          <p:nvPr>
            <p:ph type="sldNum" sz="quarter" idx="12"/>
          </p:nvPr>
        </p:nvSpPr>
        <p:spPr>
          <a:xfrm>
            <a:off x="9224555" y="6424620"/>
            <a:ext cx="2743200" cy="365125"/>
          </a:xfrm>
        </p:spPr>
        <p:txBody>
          <a:bodyPr/>
          <a:lstStyle>
            <a:lvl1pPr>
              <a:defRPr>
                <a:solidFill>
                  <a:schemeClr val="bg1"/>
                </a:solidFill>
                <a:latin typeface="Gotham Narrow Book" pitchFamily="50" charset="0"/>
              </a:defRPr>
            </a:lvl1pPr>
          </a:lstStyle>
          <a:p>
            <a:fld id="{3B3D8E9B-1ED4-4D35-BE41-ACD46A7E96ED}" type="slidenum">
              <a:rPr lang="en-US" smtClean="0"/>
              <a:pPr/>
              <a:t>‹#›</a:t>
            </a:fld>
            <a:endParaRPr lang="en-US" dirty="0"/>
          </a:p>
        </p:txBody>
      </p:sp>
    </p:spTree>
    <p:extLst>
      <p:ext uri="{BB962C8B-B14F-4D97-AF65-F5344CB8AC3E}">
        <p14:creationId xmlns:p14="http://schemas.microsoft.com/office/powerpoint/2010/main" val="75839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FB7C-A1BD-4D9B-AED8-51A752701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2BF8D2-C908-47AD-A0CC-C772AFD0991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2A1AA-BCAE-4D83-888B-B5F61B73410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D5826EE-6BEE-4737-8675-AC324F44C6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29E2DD-6C68-46E8-895C-F5B3DDA9D039}"/>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3105411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20C-D335-4399-B942-8E776B848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B6FEE-8B85-4B23-871F-3C0C83C57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9861A-E24C-4FD0-B132-B4AFFE5B11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DD451CC-1AED-4609-BBF3-50EE741F55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6F901B-D840-4B51-8793-5E76E2DD13BA}"/>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326888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42BF-C94F-4308-BD9A-F5408AE0ACA9}"/>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F8EA03-2AAC-4FF1-84E5-BF63A28682C5}"/>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66D7B-453C-4367-8B7E-5C22804095A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1E78555-FE0A-43F5-9906-7AF4EF397C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D50A84-0F43-45C2-B8E5-4781F37DC6CD}"/>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4140432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38FF-A706-47B9-9403-FCEBB2098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94F76-CE3D-4101-8C01-7E78C06930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5910EE-E8B3-4E60-A184-B468D88012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EFEBE0-E45B-4ADE-8163-384569A8C27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BDE5111-FE84-407B-BAE2-838E5055AB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ED2186-9844-4784-8ED4-A368F6466A14}"/>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3035983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7C80-F887-4C2E-A725-27BCC141EFB4}"/>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495A0C-B551-4710-912E-F48D319EF8A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844733-DE8D-41BB-BFFD-C4BFD60BAB3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22A2C-0400-474B-9B8F-3C459BA2F700}"/>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A73E21-0381-4FA3-9E59-745567F0BF16}"/>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EC900C-E1F6-4724-84CD-01F77948735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A170079-AFE5-48A3-8E21-82AD77CE9A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566ED1D-4F06-44F5-B3D8-9DA7D54C7FA2}"/>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238202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4089377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7340-D6D3-4E87-A3DD-E66EB6CE8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21C63B-2BF7-40DA-B787-9E47EB00CF5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44C704E1-602B-467F-9686-7F82EC4E7EE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31F084-1393-4516-8ED6-FD1EB1E10B49}"/>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3289953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07407C-DA08-426C-AA41-4C89D957C4BE}"/>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543591F-8E0D-4183-A702-138F8373AF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0C7214-C028-42A2-8CE5-BD797A211A3C}"/>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2478093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4904-C73E-495B-B6DB-6756B514C9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32F477-0C24-4E0E-9D85-E29CB8175FF8}"/>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AA735-2086-40E9-9681-E5C043AF9AD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DC78D-B5D8-4451-8881-534518BACEF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A52663C-4657-4037-BA25-077BC40863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7DED70-3EEB-4ED3-91C5-8F5220A298C7}"/>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345934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EA84-B300-4211-A121-69B4B0635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EA6383-D216-4211-8EA1-AFA2BF5B0ED8}"/>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2018F736-3FF7-4AE3-91DC-0E6DD560EFE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2253D-BCE8-439E-8A75-F4C66ECDC4F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E782C73-FF3C-4D75-8D22-F53B4248E4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E8B960-71F5-4109-A537-B4E1D96DCF0E}"/>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1193079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B94F-3568-4A41-A385-7B35D7BB1C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DEA891-CA7E-4C0C-B58E-9805D2DAC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EA820-9173-4B08-9859-04381506F7D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35EE48B-F2E5-45ED-B021-16DBA6A57F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618325-8E9B-4E9F-BDF1-F5916535294D}"/>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906061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B16A1-1DBF-4FDC-8E3D-8D63C389C13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EF3B81-4786-4797-8C97-CF9CFFE03C7B}"/>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063-0EEC-43D2-8616-FBC1FE917F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2426EF1-FC96-4AF9-B6B5-AD7CC37DFA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E12466-1B39-4778-BB45-00EAD8488C96}"/>
              </a:ext>
            </a:extLst>
          </p:cNvPr>
          <p:cNvSpPr>
            <a:spLocks noGrp="1"/>
          </p:cNvSpPr>
          <p:nvPr>
            <p:ph type="sldNum" sz="quarter" idx="12"/>
          </p:nvPr>
        </p:nvSpPr>
        <p:spPr/>
        <p:txBody>
          <a:bodyPr/>
          <a:lstStyle/>
          <a:p>
            <a:fld id="{389A27F4-9A9C-41F7-91E1-C3F56AC51FF4}" type="slidenum">
              <a:rPr lang="en-US" smtClean="0"/>
              <a:t>‹#›</a:t>
            </a:fld>
            <a:endParaRPr lang="en-US" dirty="0"/>
          </a:p>
        </p:txBody>
      </p:sp>
    </p:spTree>
    <p:extLst>
      <p:ext uri="{BB962C8B-B14F-4D97-AF65-F5344CB8AC3E}">
        <p14:creationId xmlns:p14="http://schemas.microsoft.com/office/powerpoint/2010/main" val="312703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5525593"/>
            <a:ext cx="12192000" cy="1332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0" y="5525589"/>
            <a:ext cx="12192000" cy="1329826"/>
          </a:xfrm>
          <a:solidFill>
            <a:srgbClr val="27AAFF"/>
          </a:solidFill>
        </p:spPr>
        <p:txBody>
          <a:bodyPr anchor="ctr">
            <a:normAutofit/>
          </a:bodyPr>
          <a:lstStyle>
            <a:lvl1pPr algn="ctr">
              <a:defRPr sz="4000" b="1">
                <a:solidFill>
                  <a:schemeClr val="bg1"/>
                </a:solidFill>
                <a:latin typeface="+mj-lt"/>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65798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83E13D-C4BE-49B2-81CD-CCA0251A7F14}"/>
              </a:ext>
            </a:extLst>
          </p:cNvPr>
          <p:cNvSpPr/>
          <p:nvPr userDrawn="1"/>
        </p:nvSpPr>
        <p:spPr>
          <a:xfrm>
            <a:off x="0" y="6356350"/>
            <a:ext cx="12192000" cy="501650"/>
          </a:xfrm>
          <a:prstGeom prst="rect">
            <a:avLst/>
          </a:prstGeom>
          <a:solidFill>
            <a:srgbClr val="476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a:extLst>
              <a:ext uri="{FF2B5EF4-FFF2-40B4-BE49-F238E27FC236}">
                <a16:creationId xmlns:a16="http://schemas.microsoft.com/office/drawing/2014/main" id="{A579A2E8-BE44-4600-BFE7-E6FA52179CBE}"/>
              </a:ext>
            </a:extLst>
          </p:cNvPr>
          <p:cNvSpPr/>
          <p:nvPr userDrawn="1"/>
        </p:nvSpPr>
        <p:spPr>
          <a:xfrm>
            <a:off x="0" y="4"/>
            <a:ext cx="12192000" cy="1332411"/>
          </a:xfrm>
          <a:prstGeom prst="rect">
            <a:avLst/>
          </a:prstGeom>
          <a:solidFill>
            <a:srgbClr val="27A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TextBox 9">
            <a:extLst>
              <a:ext uri="{FF2B5EF4-FFF2-40B4-BE49-F238E27FC236}">
                <a16:creationId xmlns:a16="http://schemas.microsoft.com/office/drawing/2014/main" id="{282CF394-EAA2-4DB3-8A1D-528F777A96F9}"/>
              </a:ext>
            </a:extLst>
          </p:cNvPr>
          <p:cNvSpPr txBox="1"/>
          <p:nvPr userDrawn="1"/>
        </p:nvSpPr>
        <p:spPr>
          <a:xfrm>
            <a:off x="177421" y="6479206"/>
            <a:ext cx="3784979" cy="276999"/>
          </a:xfrm>
          <a:prstGeom prst="rect">
            <a:avLst/>
          </a:prstGeom>
          <a:noFill/>
        </p:spPr>
        <p:txBody>
          <a:bodyPr wrap="square" rtlCol="0">
            <a:spAutoFit/>
          </a:bodyPr>
          <a:lstStyle/>
          <a:p>
            <a:r>
              <a:rPr lang="en-US" sz="1200" dirty="0">
                <a:solidFill>
                  <a:prstClr val="white"/>
                </a:solidFill>
                <a:latin typeface="Gotham Narrow Book" pitchFamily="50" charset="0"/>
              </a:rPr>
              <a:t>© Vaccinate Your Family, 2020</a:t>
            </a:r>
          </a:p>
        </p:txBody>
      </p:sp>
      <p:sp>
        <p:nvSpPr>
          <p:cNvPr id="11" name="Title 1">
            <a:extLst>
              <a:ext uri="{FF2B5EF4-FFF2-40B4-BE49-F238E27FC236}">
                <a16:creationId xmlns:a16="http://schemas.microsoft.com/office/drawing/2014/main" id="{2750C9AC-96C1-4940-BFD1-EC0F1FC1DC0F}"/>
              </a:ext>
            </a:extLst>
          </p:cNvPr>
          <p:cNvSpPr>
            <a:spLocks noGrp="1"/>
          </p:cNvSpPr>
          <p:nvPr>
            <p:ph type="title"/>
          </p:nvPr>
        </p:nvSpPr>
        <p:spPr>
          <a:xfrm>
            <a:off x="838200" y="171528"/>
            <a:ext cx="10515600" cy="989354"/>
          </a:xfrm>
        </p:spPr>
        <p:txBody>
          <a:bodyPr>
            <a:normAutofit/>
          </a:bodyPr>
          <a:lstStyle>
            <a:lvl1pPr>
              <a:defRPr sz="4000" b="1">
                <a:solidFill>
                  <a:schemeClr val="bg1"/>
                </a:solidFill>
                <a:latin typeface="+mj-lt"/>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235B3752-45A0-41E4-91AB-AE46074267A6}"/>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25AECBA-E191-4858-BB19-BDA9932EB614}"/>
              </a:ext>
            </a:extLst>
          </p:cNvPr>
          <p:cNvSpPr>
            <a:spLocks noGrp="1"/>
          </p:cNvSpPr>
          <p:nvPr>
            <p:ph type="sldNum" sz="quarter" idx="12"/>
          </p:nvPr>
        </p:nvSpPr>
        <p:spPr>
          <a:xfrm>
            <a:off x="9224555" y="6424616"/>
            <a:ext cx="2743200" cy="365125"/>
          </a:xfrm>
        </p:spPr>
        <p:txBody>
          <a:bodyPr/>
          <a:lstStyle>
            <a:lvl1pPr>
              <a:defRPr>
                <a:solidFill>
                  <a:schemeClr val="bg1"/>
                </a:solidFill>
                <a:latin typeface="Gotham Narrow Book" pitchFamily="50" charset="0"/>
              </a:defRPr>
            </a:lvl1pPr>
          </a:lstStyle>
          <a:p>
            <a:fld id="{3B3D8E9B-1ED4-4D35-BE41-ACD46A7E96ED}"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6500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5256820"/>
            <a:ext cx="12192000" cy="1332411"/>
          </a:xfrm>
          <a:prstGeom prst="rect">
            <a:avLst/>
          </a:prstGeom>
          <a:solidFill>
            <a:srgbClr val="27AAFF"/>
          </a:solidFill>
          <a:ln>
            <a:solidFill>
              <a:srgbClr val="27A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479152" y="5256820"/>
            <a:ext cx="10515600" cy="1332411"/>
          </a:xfrm>
        </p:spPr>
        <p:txBody>
          <a:bodyPr anchor="ctr">
            <a:normAutofit/>
          </a:bodyPr>
          <a:lstStyle>
            <a:lvl1pPr>
              <a:defRPr sz="4000" b="1">
                <a:solidFill>
                  <a:schemeClr val="bg1"/>
                </a:solidFill>
                <a:latin typeface="+mj-lt"/>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2650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769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1228645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7735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4269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318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451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678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791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Rectangle 7"/>
          <p:cNvSpPr/>
          <p:nvPr userDrawn="1"/>
        </p:nvSpPr>
        <p:spPr>
          <a:xfrm>
            <a:off x="0" y="6356350"/>
            <a:ext cx="12192000" cy="501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 name="Rectangle 6"/>
          <p:cNvSpPr/>
          <p:nvPr userDrawn="1"/>
        </p:nvSpPr>
        <p:spPr>
          <a:xfrm>
            <a:off x="0" y="4"/>
            <a:ext cx="12192000" cy="1332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838200" y="171528"/>
            <a:ext cx="10515600" cy="989354"/>
          </a:xfrm>
        </p:spPr>
        <p:txBody>
          <a:bodyPr>
            <a:normAutofit/>
          </a:bodyPr>
          <a:lstStyle>
            <a:lvl1pPr>
              <a:defRPr sz="36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24555" y="6424616"/>
            <a:ext cx="2743200" cy="365125"/>
          </a:xfrm>
        </p:spPr>
        <p:txBody>
          <a:bodyPr/>
          <a:lstStyle>
            <a:lvl1pPr>
              <a:defRPr>
                <a:solidFill>
                  <a:schemeClr val="bg1"/>
                </a:solidFill>
              </a:defRPr>
            </a:lvl1pPr>
          </a:lstStyle>
          <a:p>
            <a:fld id="{3B3D8E9B-1ED4-4D35-BE41-ACD46A7E96ED}" type="slidenum">
              <a:rPr lang="en-US" smtClean="0">
                <a:solidFill>
                  <a:prstClr val="white"/>
                </a:solidFill>
              </a:rPr>
              <a:pPr/>
              <a:t>‹#›</a:t>
            </a:fld>
            <a:endParaRPr lang="en-US" dirty="0">
              <a:solidFill>
                <a:prstClr val="white"/>
              </a:solidFill>
            </a:endParaRPr>
          </a:p>
        </p:txBody>
      </p:sp>
      <p:sp>
        <p:nvSpPr>
          <p:cNvPr id="4" name="TextBox 3"/>
          <p:cNvSpPr txBox="1"/>
          <p:nvPr userDrawn="1"/>
        </p:nvSpPr>
        <p:spPr>
          <a:xfrm>
            <a:off x="177423" y="6479206"/>
            <a:ext cx="5117911" cy="276999"/>
          </a:xfrm>
          <a:prstGeom prst="rect">
            <a:avLst/>
          </a:prstGeom>
          <a:noFill/>
        </p:spPr>
        <p:txBody>
          <a:bodyPr wrap="square" rtlCol="0">
            <a:spAutoFit/>
          </a:bodyPr>
          <a:lstStyle/>
          <a:p>
            <a:r>
              <a:rPr lang="en-US" sz="1200" dirty="0">
                <a:solidFill>
                  <a:prstClr val="white"/>
                </a:solidFill>
                <a:latin typeface="Arial Narrow" panose="020B0606020202030204" pitchFamily="34" charset="0"/>
              </a:rPr>
              <a:t>©  Every Child By Two, 2018</a:t>
            </a:r>
          </a:p>
        </p:txBody>
      </p:sp>
    </p:spTree>
    <p:extLst>
      <p:ext uri="{BB962C8B-B14F-4D97-AF65-F5344CB8AC3E}">
        <p14:creationId xmlns:p14="http://schemas.microsoft.com/office/powerpoint/2010/main" val="175549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2172758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129719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284314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53451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184559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D05CF-8AC1-4DF1-9F1A-F6D5BB19AD9C}" type="slidenum">
              <a:rPr lang="en-US" smtClean="0"/>
              <a:t>‹#›</a:t>
            </a:fld>
            <a:endParaRPr lang="en-US" dirty="0"/>
          </a:p>
        </p:txBody>
      </p:sp>
    </p:spTree>
    <p:extLst>
      <p:ext uri="{BB962C8B-B14F-4D97-AF65-F5344CB8AC3E}">
        <p14:creationId xmlns:p14="http://schemas.microsoft.com/office/powerpoint/2010/main" val="607807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D05CF-8AC1-4DF1-9F1A-F6D5BB19AD9C}" type="slidenum">
              <a:rPr lang="en-US" smtClean="0"/>
              <a:t>‹#›</a:t>
            </a:fld>
            <a:endParaRPr lang="en-US" dirty="0"/>
          </a:p>
        </p:txBody>
      </p:sp>
    </p:spTree>
    <p:extLst>
      <p:ext uri="{BB962C8B-B14F-4D97-AF65-F5344CB8AC3E}">
        <p14:creationId xmlns:p14="http://schemas.microsoft.com/office/powerpoint/2010/main" val="145495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CA0A1-8826-41B8-8433-360CF11F80E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6DF5E7-EAAE-4D66-A492-887AEC6CB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4B377-05B5-4A0E-8043-5F291053216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FCA26FD-5BD4-46F0-973A-A27F5DB674AE}"/>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6D20E8E-C0D6-41EE-B3CE-D8C79B855E1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A27F4-9A9C-41F7-91E1-C3F56AC51FF4}" type="slidenum">
              <a:rPr lang="en-US" smtClean="0"/>
              <a:t>‹#›</a:t>
            </a:fld>
            <a:endParaRPr lang="en-US" dirty="0"/>
          </a:p>
        </p:txBody>
      </p:sp>
    </p:spTree>
    <p:extLst>
      <p:ext uri="{BB962C8B-B14F-4D97-AF65-F5344CB8AC3E}">
        <p14:creationId xmlns:p14="http://schemas.microsoft.com/office/powerpoint/2010/main" val="4556734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D8E9B-1ED4-4D35-BE41-ACD46A7E96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7432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Data" Target="../diagrams/data20.xml"/><Relationship Id="rId18" Type="http://schemas.openxmlformats.org/officeDocument/2006/relationships/diagramData" Target="../diagrams/data21.xml"/><Relationship Id="rId3" Type="http://schemas.openxmlformats.org/officeDocument/2006/relationships/diagramData" Target="../diagrams/data18.xml"/><Relationship Id="rId21" Type="http://schemas.openxmlformats.org/officeDocument/2006/relationships/diagramColors" Target="../diagrams/colors21.xml"/><Relationship Id="rId7" Type="http://schemas.microsoft.com/office/2007/relationships/diagramDrawing" Target="../diagrams/drawing18.xml"/><Relationship Id="rId12" Type="http://schemas.microsoft.com/office/2007/relationships/diagramDrawing" Target="../diagrams/drawing19.xml"/><Relationship Id="rId17" Type="http://schemas.microsoft.com/office/2007/relationships/diagramDrawing" Target="../diagrams/drawing20.xml"/><Relationship Id="rId2" Type="http://schemas.openxmlformats.org/officeDocument/2006/relationships/notesSlide" Target="../notesSlides/notesSlide10.xml"/><Relationship Id="rId16" Type="http://schemas.openxmlformats.org/officeDocument/2006/relationships/diagramColors" Target="../diagrams/colors20.xml"/><Relationship Id="rId20" Type="http://schemas.openxmlformats.org/officeDocument/2006/relationships/diagramQuickStyle" Target="../diagrams/quickStyle21.xml"/><Relationship Id="rId1" Type="http://schemas.openxmlformats.org/officeDocument/2006/relationships/slideLayout" Target="../slideLayouts/slideLayout1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diagramQuickStyle" Target="../diagrams/quickStyle20.xml"/><Relationship Id="rId10" Type="http://schemas.openxmlformats.org/officeDocument/2006/relationships/diagramQuickStyle" Target="../diagrams/quickStyle19.xml"/><Relationship Id="rId19" Type="http://schemas.openxmlformats.org/officeDocument/2006/relationships/diagramLayout" Target="../diagrams/layout21.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diagramLayout" Target="../diagrams/layout20.xml"/><Relationship Id="rId22" Type="http://schemas.microsoft.com/office/2007/relationships/diagramDrawing" Target="../diagrams/drawing2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www.acog.org/programs/immunization-for-women/provider-tools/infographic-flu-vaccine-top-3-reasons" TargetMode="External"/><Relationship Id="rId5" Type="http://schemas.openxmlformats.org/officeDocument/2006/relationships/hyperlink" Target="http://www.acog.org/programs/immunization-for-women/provider-tools/infographic-tdap-vaccine-top-3-reasons" TargetMode="Externa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ideo" Target="https://www.youtube.com/embed/a5gxs_tnP5g?feature=oembed" TargetMode="Externa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diagramData" Target="../diagrams/data31.xml"/><Relationship Id="rId18" Type="http://schemas.openxmlformats.org/officeDocument/2006/relationships/diagramData" Target="../diagrams/data32.xml"/><Relationship Id="rId3" Type="http://schemas.openxmlformats.org/officeDocument/2006/relationships/diagramData" Target="../diagrams/data29.xml"/><Relationship Id="rId21" Type="http://schemas.openxmlformats.org/officeDocument/2006/relationships/diagramColors" Target="../diagrams/colors32.xml"/><Relationship Id="rId7" Type="http://schemas.microsoft.com/office/2007/relationships/diagramDrawing" Target="../diagrams/drawing29.xml"/><Relationship Id="rId12" Type="http://schemas.microsoft.com/office/2007/relationships/diagramDrawing" Target="../diagrams/drawing30.xml"/><Relationship Id="rId17" Type="http://schemas.microsoft.com/office/2007/relationships/diagramDrawing" Target="../diagrams/drawing31.xml"/><Relationship Id="rId2" Type="http://schemas.openxmlformats.org/officeDocument/2006/relationships/notesSlide" Target="../notesSlides/notesSlide26.xml"/><Relationship Id="rId16" Type="http://schemas.openxmlformats.org/officeDocument/2006/relationships/diagramColors" Target="../diagrams/colors31.xml"/><Relationship Id="rId20" Type="http://schemas.openxmlformats.org/officeDocument/2006/relationships/diagramQuickStyle" Target="../diagrams/quickStyle32.xml"/><Relationship Id="rId1" Type="http://schemas.openxmlformats.org/officeDocument/2006/relationships/slideLayout" Target="../slideLayouts/slideLayout13.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5" Type="http://schemas.openxmlformats.org/officeDocument/2006/relationships/diagramQuickStyle" Target="../diagrams/quickStyle31.xml"/><Relationship Id="rId10" Type="http://schemas.openxmlformats.org/officeDocument/2006/relationships/diagramQuickStyle" Target="../diagrams/quickStyle30.xml"/><Relationship Id="rId19" Type="http://schemas.openxmlformats.org/officeDocument/2006/relationships/diagramLayout" Target="../diagrams/layout32.xml"/><Relationship Id="rId4" Type="http://schemas.openxmlformats.org/officeDocument/2006/relationships/diagramLayout" Target="../diagrams/layout29.xml"/><Relationship Id="rId9" Type="http://schemas.openxmlformats.org/officeDocument/2006/relationships/diagramLayout" Target="../diagrams/layout30.xml"/><Relationship Id="rId14" Type="http://schemas.openxmlformats.org/officeDocument/2006/relationships/diagramLayout" Target="../diagrams/layout31.xml"/><Relationship Id="rId22" Type="http://schemas.microsoft.com/office/2007/relationships/diagramDrawing" Target="../diagrams/drawing32.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gif"/><Relationship Id="rId7" Type="http://schemas.openxmlformats.org/officeDocument/2006/relationships/image" Target="../media/image33.gif"/><Relationship Id="rId12"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2.gif"/><Relationship Id="rId11" Type="http://schemas.openxmlformats.org/officeDocument/2006/relationships/image" Target="../media/image37.gif"/><Relationship Id="rId5" Type="http://schemas.openxmlformats.org/officeDocument/2006/relationships/image" Target="../media/image31.gif"/><Relationship Id="rId10" Type="http://schemas.openxmlformats.org/officeDocument/2006/relationships/image" Target="../media/image36.gif"/><Relationship Id="rId4" Type="http://schemas.openxmlformats.org/officeDocument/2006/relationships/image" Target="../media/image30.gif"/><Relationship Id="rId9" Type="http://schemas.openxmlformats.org/officeDocument/2006/relationships/image" Target="../media/image35.gif"/></Relationships>
</file>

<file path=ppt/slides/_rels/slide29.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41.png"/><Relationship Id="rId3" Type="http://schemas.microsoft.com/office/2007/relationships/media" Target="../media/media2.mp4"/><Relationship Id="rId7" Type="http://schemas.microsoft.com/office/2007/relationships/media" Target="../media/media5.mp4"/><Relationship Id="rId12" Type="http://schemas.openxmlformats.org/officeDocument/2006/relationships/image" Target="../media/image40.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media" Target="../media/media4.mp4"/><Relationship Id="rId11" Type="http://schemas.openxmlformats.org/officeDocument/2006/relationships/image" Target="../media/image39.png"/><Relationship Id="rId5" Type="http://schemas.openxmlformats.org/officeDocument/2006/relationships/video" Target="../media/media3.mp4"/><Relationship Id="rId15" Type="http://schemas.openxmlformats.org/officeDocument/2006/relationships/image" Target="../media/image43.png"/><Relationship Id="rId10" Type="http://schemas.openxmlformats.org/officeDocument/2006/relationships/notesSlide" Target="../notesSlides/notesSlide29.xml"/><Relationship Id="rId4" Type="http://schemas.microsoft.com/office/2007/relationships/media" Target="../media/media3.mp4"/><Relationship Id="rId9" Type="http://schemas.openxmlformats.org/officeDocument/2006/relationships/slideLayout" Target="../slideLayouts/slideLayout27.xml"/><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ideo" Target="https://www.youtube.com/embed/yKwh3bozliU?feature=oembed"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35.xml.rels><?xml version="1.0" encoding="UTF-8" standalone="yes"?>
<Relationships xmlns="http://schemas.openxmlformats.org/package/2006/relationships"><Relationship Id="rId3" Type="http://schemas.openxmlformats.org/officeDocument/2006/relationships/hyperlink" Target="mailto:jennifer@vaccinateyourfamily.org"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5.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18" Type="http://schemas.openxmlformats.org/officeDocument/2006/relationships/diagramData" Target="../diagrams/data17.xml"/><Relationship Id="rId3" Type="http://schemas.openxmlformats.org/officeDocument/2006/relationships/diagramData" Target="../diagrams/data14.xml"/><Relationship Id="rId21" Type="http://schemas.openxmlformats.org/officeDocument/2006/relationships/diagramColors" Target="../diagrams/colors17.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notesSlide" Target="../notesSlides/notesSlide9.xml"/><Relationship Id="rId16" Type="http://schemas.openxmlformats.org/officeDocument/2006/relationships/diagramColors" Target="../diagrams/colors16.xml"/><Relationship Id="rId20" Type="http://schemas.openxmlformats.org/officeDocument/2006/relationships/diagramQuickStyle" Target="../diagrams/quickStyle17.xml"/><Relationship Id="rId1" Type="http://schemas.openxmlformats.org/officeDocument/2006/relationships/slideLayout" Target="../slideLayouts/slideLayout1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19" Type="http://schemas.openxmlformats.org/officeDocument/2006/relationships/diagramLayout" Target="../diagrams/layout17.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 Id="rId22" Type="http://schemas.microsoft.com/office/2007/relationships/diagramDrawing" Target="../diagrams/drawing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F94EA-1BA8-4343-B2D0-4EC7C01F1089}"/>
              </a:ext>
            </a:extLst>
          </p:cNvPr>
          <p:cNvSpPr>
            <a:spLocks noGrp="1"/>
          </p:cNvSpPr>
          <p:nvPr>
            <p:ph type="title"/>
          </p:nvPr>
        </p:nvSpPr>
        <p:spPr>
          <a:noFill/>
        </p:spPr>
        <p:txBody>
          <a:bodyPr>
            <a:normAutofit fontScale="90000"/>
          </a:bodyPr>
          <a:lstStyle/>
          <a:p>
            <a:pPr marL="165092"/>
            <a:r>
              <a:rPr lang="en-US" dirty="0"/>
              <a:t>Communicating with Pregnant Women about </a:t>
            </a:r>
            <a:br>
              <a:rPr lang="en-US" dirty="0"/>
            </a:br>
            <a:r>
              <a:rPr lang="en-US" dirty="0"/>
              <a:t>Flu and Tdap Vaccinations</a:t>
            </a:r>
            <a:br>
              <a:rPr lang="en-US" sz="3600" dirty="0"/>
            </a:br>
            <a:r>
              <a:rPr lang="en-US" sz="2800" b="0" dirty="0"/>
              <a:t>Jennifer Zavolinsky, Director of Outreach Initiatives, Vaccinate Your Family</a:t>
            </a:r>
            <a:endParaRPr lang="en-US" sz="3600" b="0" dirty="0"/>
          </a:p>
        </p:txBody>
      </p:sp>
      <p:pic>
        <p:nvPicPr>
          <p:cNvPr id="4" name="Picture 3" descr="A picture containing drawing, food&#10;&#10;Description automatically generated">
            <a:extLst>
              <a:ext uri="{FF2B5EF4-FFF2-40B4-BE49-F238E27FC236}">
                <a16:creationId xmlns:a16="http://schemas.microsoft.com/office/drawing/2014/main" id="{1CF27051-0C50-46E2-B667-051174B67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4714" y="-85453"/>
            <a:ext cx="1707286" cy="1709421"/>
          </a:xfrm>
          <a:prstGeom prst="rect">
            <a:avLst/>
          </a:prstGeom>
        </p:spPr>
      </p:pic>
    </p:spTree>
    <p:extLst>
      <p:ext uri="{BB962C8B-B14F-4D97-AF65-F5344CB8AC3E}">
        <p14:creationId xmlns:p14="http://schemas.microsoft.com/office/powerpoint/2010/main" val="3447430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p:txBody>
          <a:bodyPr>
            <a:noAutofit/>
          </a:bodyPr>
          <a:lstStyle/>
          <a:p>
            <a:r>
              <a:rPr lang="en-US" dirty="0"/>
              <a:t>Barriers to Maternal</a:t>
            </a:r>
            <a:r>
              <a:rPr lang="en-US" dirty="0">
                <a:solidFill>
                  <a:srgbClr val="BC3888"/>
                </a:solidFill>
              </a:rPr>
              <a:t> </a:t>
            </a:r>
            <a:r>
              <a:rPr lang="en-US" dirty="0"/>
              <a:t>Vaccinations</a:t>
            </a:r>
            <a:r>
              <a:rPr lang="en-US" dirty="0">
                <a:solidFill>
                  <a:srgbClr val="BC3888"/>
                </a:solidFill>
              </a:rPr>
              <a:t> </a:t>
            </a:r>
            <a:r>
              <a:rPr lang="en-US" dirty="0"/>
              <a:t>(Flu and Tdap)</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10</a:t>
            </a:fld>
            <a:endParaRPr lang="en-US" dirty="0"/>
          </a:p>
        </p:txBody>
      </p:sp>
      <p:graphicFrame>
        <p:nvGraphicFramePr>
          <p:cNvPr id="3" name="Diagram 2">
            <a:extLst>
              <a:ext uri="{FF2B5EF4-FFF2-40B4-BE49-F238E27FC236}">
                <a16:creationId xmlns:a16="http://schemas.microsoft.com/office/drawing/2014/main" id="{62B4D73C-929D-4A48-AC9E-EC8894B5E9CC}"/>
              </a:ext>
            </a:extLst>
          </p:cNvPr>
          <p:cNvGraphicFramePr/>
          <p:nvPr>
            <p:extLst>
              <p:ext uri="{D42A27DB-BD31-4B8C-83A1-F6EECF244321}">
                <p14:modId xmlns:p14="http://schemas.microsoft.com/office/powerpoint/2010/main" val="3333380439"/>
              </p:ext>
            </p:extLst>
          </p:nvPr>
        </p:nvGraphicFramePr>
        <p:xfrm>
          <a:off x="1129147" y="1444455"/>
          <a:ext cx="9933709" cy="1298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375B3070-D7FB-4479-877F-2540F0ECF714}"/>
              </a:ext>
            </a:extLst>
          </p:cNvPr>
          <p:cNvGraphicFramePr/>
          <p:nvPr>
            <p:extLst>
              <p:ext uri="{D42A27DB-BD31-4B8C-83A1-F6EECF244321}">
                <p14:modId xmlns:p14="http://schemas.microsoft.com/office/powerpoint/2010/main" val="3100211815"/>
              </p:ext>
            </p:extLst>
          </p:nvPr>
        </p:nvGraphicFramePr>
        <p:xfrm>
          <a:off x="1129147" y="2693099"/>
          <a:ext cx="9933709" cy="12987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86ECD7F6-C198-4E57-9E19-E7AA07C471C1}"/>
              </a:ext>
            </a:extLst>
          </p:cNvPr>
          <p:cNvGraphicFramePr/>
          <p:nvPr>
            <p:extLst>
              <p:ext uri="{D42A27DB-BD31-4B8C-83A1-F6EECF244321}">
                <p14:modId xmlns:p14="http://schemas.microsoft.com/office/powerpoint/2010/main" val="606179548"/>
              </p:ext>
            </p:extLst>
          </p:nvPr>
        </p:nvGraphicFramePr>
        <p:xfrm>
          <a:off x="1129147" y="3877220"/>
          <a:ext cx="9933709" cy="12335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BA821CD1-08C1-492C-A56B-FF0AE2CD3A3A}"/>
              </a:ext>
            </a:extLst>
          </p:cNvPr>
          <p:cNvGraphicFramePr/>
          <p:nvPr>
            <p:extLst>
              <p:ext uri="{D42A27DB-BD31-4B8C-83A1-F6EECF244321}">
                <p14:modId xmlns:p14="http://schemas.microsoft.com/office/powerpoint/2010/main" val="1264207908"/>
              </p:ext>
            </p:extLst>
          </p:nvPr>
        </p:nvGraphicFramePr>
        <p:xfrm>
          <a:off x="1129151" y="5110796"/>
          <a:ext cx="9933711" cy="107133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2" name="TextBox 11">
            <a:extLst>
              <a:ext uri="{FF2B5EF4-FFF2-40B4-BE49-F238E27FC236}">
                <a16:creationId xmlns:a16="http://schemas.microsoft.com/office/drawing/2014/main" id="{D34A1518-77FA-4A48-B722-52A5176C62F1}"/>
              </a:ext>
            </a:extLst>
          </p:cNvPr>
          <p:cNvSpPr txBox="1"/>
          <p:nvPr/>
        </p:nvSpPr>
        <p:spPr>
          <a:xfrm>
            <a:off x="6649720" y="6512742"/>
            <a:ext cx="4704080" cy="276999"/>
          </a:xfrm>
          <a:prstGeom prst="rect">
            <a:avLst/>
          </a:prstGeom>
          <a:noFill/>
        </p:spPr>
        <p:txBody>
          <a:bodyPr wrap="square">
            <a:spAutoFit/>
          </a:bodyPr>
          <a:lstStyle/>
          <a:p>
            <a:r>
              <a:rPr lang="en-US" sz="1200" dirty="0">
                <a:solidFill>
                  <a:schemeClr val="bg1"/>
                </a:solidFill>
              </a:rPr>
              <a:t>Source: ACOG Survey and Online Focus Groups, 2019</a:t>
            </a:r>
          </a:p>
        </p:txBody>
      </p:sp>
    </p:spTree>
    <p:extLst>
      <p:ext uri="{BB962C8B-B14F-4D97-AF65-F5344CB8AC3E}">
        <p14:creationId xmlns:p14="http://schemas.microsoft.com/office/powerpoint/2010/main" val="279082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p:txBody>
          <a:bodyPr>
            <a:noAutofit/>
          </a:bodyPr>
          <a:lstStyle/>
          <a:p>
            <a:r>
              <a:rPr lang="en-US" dirty="0"/>
              <a:t>Barriers to Maternal</a:t>
            </a:r>
            <a:r>
              <a:rPr lang="en-US" dirty="0">
                <a:solidFill>
                  <a:srgbClr val="BC3888"/>
                </a:solidFill>
              </a:rPr>
              <a:t> </a:t>
            </a:r>
            <a:r>
              <a:rPr lang="en-US" dirty="0"/>
              <a:t>Vaccinations (Flu and Tdap)</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11</a:t>
            </a:fld>
            <a:endParaRPr lang="en-US" dirty="0"/>
          </a:p>
        </p:txBody>
      </p:sp>
      <p:graphicFrame>
        <p:nvGraphicFramePr>
          <p:cNvPr id="3" name="Diagram 2">
            <a:extLst>
              <a:ext uri="{FF2B5EF4-FFF2-40B4-BE49-F238E27FC236}">
                <a16:creationId xmlns:a16="http://schemas.microsoft.com/office/drawing/2014/main" id="{62B4D73C-929D-4A48-AC9E-EC8894B5E9CC}"/>
              </a:ext>
            </a:extLst>
          </p:cNvPr>
          <p:cNvGraphicFramePr/>
          <p:nvPr>
            <p:extLst>
              <p:ext uri="{D42A27DB-BD31-4B8C-83A1-F6EECF244321}">
                <p14:modId xmlns:p14="http://schemas.microsoft.com/office/powerpoint/2010/main" val="2610296256"/>
              </p:ext>
            </p:extLst>
          </p:nvPr>
        </p:nvGraphicFramePr>
        <p:xfrm>
          <a:off x="1129147" y="1452881"/>
          <a:ext cx="978269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CFF4EF8-7E50-4FF4-9E4D-41DD0121B937}"/>
              </a:ext>
            </a:extLst>
          </p:cNvPr>
          <p:cNvSpPr txBox="1"/>
          <p:nvPr/>
        </p:nvSpPr>
        <p:spPr>
          <a:xfrm>
            <a:off x="6746239" y="6468678"/>
            <a:ext cx="4607561" cy="276999"/>
          </a:xfrm>
          <a:prstGeom prst="rect">
            <a:avLst/>
          </a:prstGeom>
          <a:noFill/>
        </p:spPr>
        <p:txBody>
          <a:bodyPr wrap="square" rtlCol="0">
            <a:spAutoFit/>
          </a:bodyPr>
          <a:lstStyle/>
          <a:p>
            <a:r>
              <a:rPr lang="en-US" sz="1200" dirty="0">
                <a:solidFill>
                  <a:schemeClr val="bg1"/>
                </a:solidFill>
              </a:rPr>
              <a:t>Source: AAFP Maternal Immunization Survey ,2019</a:t>
            </a:r>
          </a:p>
        </p:txBody>
      </p:sp>
    </p:spTree>
    <p:extLst>
      <p:ext uri="{BB962C8B-B14F-4D97-AF65-F5344CB8AC3E}">
        <p14:creationId xmlns:p14="http://schemas.microsoft.com/office/powerpoint/2010/main" val="2029065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183D-9C31-438A-8053-9C4399ABEE65}"/>
              </a:ext>
            </a:extLst>
          </p:cNvPr>
          <p:cNvSpPr>
            <a:spLocks noGrp="1"/>
          </p:cNvSpPr>
          <p:nvPr>
            <p:ph type="title"/>
          </p:nvPr>
        </p:nvSpPr>
        <p:spPr/>
        <p:txBody>
          <a:bodyPr>
            <a:noAutofit/>
          </a:bodyPr>
          <a:lstStyle/>
          <a:p>
            <a:r>
              <a:rPr lang="en-US" dirty="0"/>
              <a:t>Talking to Your Pregnant Patients about Maternal Vaccinations</a:t>
            </a:r>
          </a:p>
        </p:txBody>
      </p:sp>
      <p:graphicFrame>
        <p:nvGraphicFramePr>
          <p:cNvPr id="9" name="Content Placeholder 8">
            <a:extLst>
              <a:ext uri="{FF2B5EF4-FFF2-40B4-BE49-F238E27FC236}">
                <a16:creationId xmlns:a16="http://schemas.microsoft.com/office/drawing/2014/main" id="{D8C9CB70-73C2-4DC3-9A3D-79DCF86FF6A6}"/>
              </a:ext>
            </a:extLst>
          </p:cNvPr>
          <p:cNvGraphicFramePr>
            <a:graphicFrameLocks noGrp="1"/>
          </p:cNvGraphicFramePr>
          <p:nvPr>
            <p:ph idx="1"/>
            <p:extLst>
              <p:ext uri="{D42A27DB-BD31-4B8C-83A1-F6EECF244321}">
                <p14:modId xmlns:p14="http://schemas.microsoft.com/office/powerpoint/2010/main" val="3519483906"/>
              </p:ext>
            </p:extLst>
          </p:nvPr>
        </p:nvGraphicFramePr>
        <p:xfrm>
          <a:off x="838200" y="1405718"/>
          <a:ext cx="10515600" cy="491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FA2D78D-90C1-41A8-AB7B-3B8390219C9F}"/>
              </a:ext>
            </a:extLst>
          </p:cNvPr>
          <p:cNvSpPr txBox="1"/>
          <p:nvPr/>
        </p:nvSpPr>
        <p:spPr>
          <a:xfrm rot="10800000" flipV="1">
            <a:off x="4267200" y="6415626"/>
            <a:ext cx="6593840" cy="461665"/>
          </a:xfrm>
          <a:prstGeom prst="rect">
            <a:avLst/>
          </a:prstGeom>
          <a:noFill/>
        </p:spPr>
        <p:txBody>
          <a:bodyPr wrap="square">
            <a:spAutoFit/>
          </a:bodyPr>
          <a:lstStyle/>
          <a:p>
            <a:r>
              <a:rPr lang="en-US" sz="1200" dirty="0">
                <a:solidFill>
                  <a:schemeClr val="bg1"/>
                </a:solidFill>
              </a:rPr>
              <a:t>Sources: Maternal Immunization Task Force’s Call to Action and </a:t>
            </a:r>
          </a:p>
          <a:p>
            <a:r>
              <a:rPr lang="en-US" sz="1200" dirty="0">
                <a:solidFill>
                  <a:schemeClr val="bg1"/>
                </a:solidFill>
              </a:rPr>
              <a:t>CDC - cdc.gov/vaccines/hcp/adults/downloads/standards-immz-practice-recommendation.pdf</a:t>
            </a:r>
          </a:p>
        </p:txBody>
      </p:sp>
      <p:sp>
        <p:nvSpPr>
          <p:cNvPr id="3" name="Slide Number Placeholder 2">
            <a:extLst>
              <a:ext uri="{FF2B5EF4-FFF2-40B4-BE49-F238E27FC236}">
                <a16:creationId xmlns:a16="http://schemas.microsoft.com/office/drawing/2014/main" id="{E7D720C0-C978-4E96-B076-301E1DFE8D8A}"/>
              </a:ext>
            </a:extLst>
          </p:cNvPr>
          <p:cNvSpPr>
            <a:spLocks noGrp="1"/>
          </p:cNvSpPr>
          <p:nvPr>
            <p:ph type="sldNum" sz="quarter" idx="12"/>
          </p:nvPr>
        </p:nvSpPr>
        <p:spPr/>
        <p:txBody>
          <a:bodyPr/>
          <a:lstStyle/>
          <a:p>
            <a:fld id="{3B3D8E9B-1ED4-4D35-BE41-ACD46A7E96ED}" type="slidenum">
              <a:rPr lang="en-US" smtClean="0"/>
              <a:pPr/>
              <a:t>12</a:t>
            </a:fld>
            <a:endParaRPr lang="en-US" dirty="0"/>
          </a:p>
        </p:txBody>
      </p:sp>
    </p:spTree>
    <p:extLst>
      <p:ext uri="{BB962C8B-B14F-4D97-AF65-F5344CB8AC3E}">
        <p14:creationId xmlns:p14="http://schemas.microsoft.com/office/powerpoint/2010/main" val="1960074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183D-9C31-438A-8053-9C4399ABEE65}"/>
              </a:ext>
            </a:extLst>
          </p:cNvPr>
          <p:cNvSpPr>
            <a:spLocks noGrp="1"/>
          </p:cNvSpPr>
          <p:nvPr>
            <p:ph type="title"/>
          </p:nvPr>
        </p:nvSpPr>
        <p:spPr/>
        <p:txBody>
          <a:bodyPr>
            <a:normAutofit/>
          </a:bodyPr>
          <a:lstStyle/>
          <a:p>
            <a:r>
              <a:rPr lang="en-US" dirty="0"/>
              <a:t>Tips for Making a Strong Recommendation: SHARE</a:t>
            </a:r>
          </a:p>
        </p:txBody>
      </p:sp>
      <p:graphicFrame>
        <p:nvGraphicFramePr>
          <p:cNvPr id="9" name="Content Placeholder 8">
            <a:extLst>
              <a:ext uri="{FF2B5EF4-FFF2-40B4-BE49-F238E27FC236}">
                <a16:creationId xmlns:a16="http://schemas.microsoft.com/office/drawing/2014/main" id="{D8C9CB70-73C2-4DC3-9A3D-79DCF86FF6A6}"/>
              </a:ext>
            </a:extLst>
          </p:cNvPr>
          <p:cNvGraphicFramePr>
            <a:graphicFrameLocks noGrp="1"/>
          </p:cNvGraphicFramePr>
          <p:nvPr>
            <p:ph idx="1"/>
            <p:extLst>
              <p:ext uri="{D42A27DB-BD31-4B8C-83A1-F6EECF244321}">
                <p14:modId xmlns:p14="http://schemas.microsoft.com/office/powerpoint/2010/main" val="3005493327"/>
              </p:ext>
            </p:extLst>
          </p:nvPr>
        </p:nvGraphicFramePr>
        <p:xfrm>
          <a:off x="838200" y="1511166"/>
          <a:ext cx="10515600" cy="466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FA2D78D-90C1-41A8-AB7B-3B8390219C9F}"/>
              </a:ext>
            </a:extLst>
          </p:cNvPr>
          <p:cNvSpPr txBox="1"/>
          <p:nvPr/>
        </p:nvSpPr>
        <p:spPr>
          <a:xfrm rot="10800000" flipV="1">
            <a:off x="4206240" y="6468678"/>
            <a:ext cx="7914640" cy="276999"/>
          </a:xfrm>
          <a:prstGeom prst="rect">
            <a:avLst/>
          </a:prstGeom>
          <a:noFill/>
        </p:spPr>
        <p:txBody>
          <a:bodyPr wrap="square">
            <a:spAutoFit/>
          </a:bodyPr>
          <a:lstStyle/>
          <a:p>
            <a:r>
              <a:rPr lang="en-US" sz="1200" dirty="0">
                <a:solidFill>
                  <a:schemeClr val="bg1"/>
                </a:solidFill>
              </a:rPr>
              <a:t>Source: CDC (cdc.gov/vaccines/hcp/adults/downloads/standards-immz-practice-recommendation.pdf)</a:t>
            </a:r>
          </a:p>
        </p:txBody>
      </p:sp>
      <p:sp>
        <p:nvSpPr>
          <p:cNvPr id="3" name="Slide Number Placeholder 2">
            <a:extLst>
              <a:ext uri="{FF2B5EF4-FFF2-40B4-BE49-F238E27FC236}">
                <a16:creationId xmlns:a16="http://schemas.microsoft.com/office/drawing/2014/main" id="{3BA38DBB-8150-401B-B49B-2016F85FE733}"/>
              </a:ext>
            </a:extLst>
          </p:cNvPr>
          <p:cNvSpPr>
            <a:spLocks noGrp="1"/>
          </p:cNvSpPr>
          <p:nvPr>
            <p:ph type="sldNum" sz="quarter" idx="12"/>
          </p:nvPr>
        </p:nvSpPr>
        <p:spPr/>
        <p:txBody>
          <a:bodyPr/>
          <a:lstStyle/>
          <a:p>
            <a:fld id="{3B3D8E9B-1ED4-4D35-BE41-ACD46A7E96ED}" type="slidenum">
              <a:rPr lang="en-US" smtClean="0"/>
              <a:pPr/>
              <a:t>13</a:t>
            </a:fld>
            <a:endParaRPr lang="en-US" dirty="0"/>
          </a:p>
        </p:txBody>
      </p:sp>
    </p:spTree>
    <p:extLst>
      <p:ext uri="{BB962C8B-B14F-4D97-AF65-F5344CB8AC3E}">
        <p14:creationId xmlns:p14="http://schemas.microsoft.com/office/powerpoint/2010/main" val="2670097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p:txBody>
          <a:bodyPr>
            <a:noAutofit/>
          </a:bodyPr>
          <a:lstStyle/>
          <a:p>
            <a:r>
              <a:rPr lang="en-US" dirty="0"/>
              <a:t>Talking with Your Pregnant Patients about Maternal Vaccinations</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14</a:t>
            </a:fld>
            <a:endParaRPr lang="en-US" dirty="0"/>
          </a:p>
        </p:txBody>
      </p:sp>
      <p:graphicFrame>
        <p:nvGraphicFramePr>
          <p:cNvPr id="3" name="Diagram 2">
            <a:extLst>
              <a:ext uri="{FF2B5EF4-FFF2-40B4-BE49-F238E27FC236}">
                <a16:creationId xmlns:a16="http://schemas.microsoft.com/office/drawing/2014/main" id="{A2ADAB7C-E782-4155-9E0E-879DDBF17F77}"/>
              </a:ext>
            </a:extLst>
          </p:cNvPr>
          <p:cNvGraphicFramePr/>
          <p:nvPr>
            <p:extLst>
              <p:ext uri="{D42A27DB-BD31-4B8C-83A1-F6EECF244321}">
                <p14:modId xmlns:p14="http://schemas.microsoft.com/office/powerpoint/2010/main" val="4037871373"/>
              </p:ext>
            </p:extLst>
          </p:nvPr>
        </p:nvGraphicFramePr>
        <p:xfrm>
          <a:off x="616017" y="1282890"/>
          <a:ext cx="10737783" cy="4776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9F0DBAD-85D4-46F2-B707-1A7EFB29FA6A}"/>
              </a:ext>
            </a:extLst>
          </p:cNvPr>
          <p:cNvSpPr txBox="1"/>
          <p:nvPr/>
        </p:nvSpPr>
        <p:spPr>
          <a:xfrm>
            <a:off x="4516917" y="6420409"/>
            <a:ext cx="6433850" cy="461665"/>
          </a:xfrm>
          <a:prstGeom prst="rect">
            <a:avLst/>
          </a:prstGeom>
          <a:noFill/>
        </p:spPr>
        <p:txBody>
          <a:bodyPr wrap="square">
            <a:spAutoFit/>
          </a:bodyPr>
          <a:lstStyle/>
          <a:p>
            <a:r>
              <a:rPr lang="en-US" sz="1200" dirty="0">
                <a:solidFill>
                  <a:schemeClr val="bg1"/>
                </a:solidFill>
              </a:rPr>
              <a:t>Sources: Maternal Immunization Task Force’s Call to Action and CDC’s Making a Strong Referral (www.cdc.gov/pertussis/pregnant/hcp/strong-referral.html)</a:t>
            </a:r>
          </a:p>
        </p:txBody>
      </p:sp>
    </p:spTree>
    <p:extLst>
      <p:ext uri="{BB962C8B-B14F-4D97-AF65-F5344CB8AC3E}">
        <p14:creationId xmlns:p14="http://schemas.microsoft.com/office/powerpoint/2010/main" val="175456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68924" y="171529"/>
            <a:ext cx="11227207" cy="989355"/>
          </a:xfrm>
        </p:spPr>
        <p:txBody>
          <a:bodyPr>
            <a:noAutofit/>
          </a:bodyPr>
          <a:lstStyle/>
          <a:p>
            <a:br>
              <a:rPr lang="en-US" dirty="0">
                <a:effectLst/>
                <a:latin typeface="Calibri" panose="020F0502020204030204" pitchFamily="34" charset="0"/>
                <a:ea typeface="Calibri" panose="020F0502020204030204" pitchFamily="34" charset="0"/>
              </a:rPr>
            </a:br>
            <a:r>
              <a:rPr lang="en-US" dirty="0">
                <a:latin typeface="Calibri" panose="020F0502020204030204" pitchFamily="34" charset="0"/>
                <a:ea typeface="Calibri" panose="020F0502020204030204" pitchFamily="34" charset="0"/>
              </a:rPr>
              <a:t>Communicating with Pregnant Woman via Online or Print Materials (Tips </a:t>
            </a:r>
            <a:r>
              <a:rPr lang="en-US" dirty="0">
                <a:effectLst/>
                <a:latin typeface="Calibri" panose="020F0502020204030204" pitchFamily="34" charset="0"/>
                <a:ea typeface="Calibri" panose="020F0502020204030204" pitchFamily="34" charset="0"/>
              </a:rPr>
              <a:t>for Vaccine Advocates)</a:t>
            </a:r>
            <a:br>
              <a:rPr lang="en-US" dirty="0">
                <a:effectLst/>
                <a:latin typeface="Calibri" panose="020F0502020204030204" pitchFamily="34" charset="0"/>
                <a:ea typeface="Calibri" panose="020F0502020204030204" pitchFamily="34" charset="0"/>
              </a:rPr>
            </a:br>
            <a:endParaRPr lang="en-US" sz="3600" dirty="0"/>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15</a:t>
            </a:fld>
            <a:endParaRPr lang="en-US" dirty="0"/>
          </a:p>
        </p:txBody>
      </p:sp>
      <p:pic>
        <p:nvPicPr>
          <p:cNvPr id="10" name="Picture 9">
            <a:extLst>
              <a:ext uri="{FF2B5EF4-FFF2-40B4-BE49-F238E27FC236}">
                <a16:creationId xmlns:a16="http://schemas.microsoft.com/office/drawing/2014/main" id="{7DA0E70F-34C5-4A80-AE9A-84809B5E0B32}"/>
              </a:ext>
            </a:extLst>
          </p:cNvPr>
          <p:cNvPicPr>
            <a:picLocks noChangeAspect="1"/>
          </p:cNvPicPr>
          <p:nvPr/>
        </p:nvPicPr>
        <p:blipFill rotWithShape="1">
          <a:blip r:embed="rId3"/>
          <a:srcRect l="-450" t="-2232" r="542" b="32234"/>
          <a:stretch/>
        </p:blipFill>
        <p:spPr>
          <a:xfrm>
            <a:off x="1341120" y="2029693"/>
            <a:ext cx="9044215" cy="4183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C06BC2C-4585-43E6-B70E-CE0F44F283CD}"/>
              </a:ext>
            </a:extLst>
          </p:cNvPr>
          <p:cNvSpPr txBox="1"/>
          <p:nvPr/>
        </p:nvSpPr>
        <p:spPr>
          <a:xfrm>
            <a:off x="6096000" y="6420413"/>
            <a:ext cx="5415280" cy="369332"/>
          </a:xfrm>
          <a:prstGeom prst="rect">
            <a:avLst/>
          </a:prstGeom>
          <a:noFill/>
        </p:spPr>
        <p:txBody>
          <a:bodyPr wrap="square" rtlCol="0">
            <a:spAutoFit/>
          </a:bodyPr>
          <a:lstStyle/>
          <a:p>
            <a:r>
              <a:rPr lang="en-US" dirty="0">
                <a:solidFill>
                  <a:schemeClr val="bg1"/>
                </a:solidFill>
              </a:rPr>
              <a:t>Source:  ACOG’s Guide to Creating Patient Materials</a:t>
            </a:r>
          </a:p>
        </p:txBody>
      </p:sp>
      <p:sp>
        <p:nvSpPr>
          <p:cNvPr id="7" name="TextBox 6">
            <a:extLst>
              <a:ext uri="{FF2B5EF4-FFF2-40B4-BE49-F238E27FC236}">
                <a16:creationId xmlns:a16="http://schemas.microsoft.com/office/drawing/2014/main" id="{3939EE1C-71A0-46D7-8960-DCCE287A4707}"/>
              </a:ext>
            </a:extLst>
          </p:cNvPr>
          <p:cNvSpPr txBox="1"/>
          <p:nvPr/>
        </p:nvSpPr>
        <p:spPr>
          <a:xfrm>
            <a:off x="1341120" y="1241643"/>
            <a:ext cx="9489440" cy="738664"/>
          </a:xfrm>
          <a:prstGeom prst="rect">
            <a:avLst/>
          </a:prstGeom>
          <a:noFill/>
        </p:spPr>
        <p:txBody>
          <a:bodyPr wrap="square">
            <a:spAutoFit/>
          </a:bodyPr>
          <a:lstStyle/>
          <a:p>
            <a:br>
              <a:rPr lang="en-US" dirty="0">
                <a:effectLst/>
                <a:latin typeface="Calibri" panose="020F0502020204030204" pitchFamily="34" charset="0"/>
                <a:ea typeface="Calibri" panose="020F0502020204030204" pitchFamily="34" charset="0"/>
              </a:rPr>
            </a:br>
            <a:r>
              <a:rPr lang="en-US" sz="2400" b="1" dirty="0">
                <a:solidFill>
                  <a:srgbClr val="BC249C"/>
                </a:solidFill>
                <a:latin typeface="Calibri" panose="020F0502020204030204" pitchFamily="34" charset="0"/>
                <a:ea typeface="Calibri" panose="020F0502020204030204" pitchFamily="34" charset="0"/>
              </a:rPr>
              <a:t>P</a:t>
            </a:r>
            <a:r>
              <a:rPr lang="en-US" sz="2400" b="1" dirty="0">
                <a:solidFill>
                  <a:srgbClr val="BC249C"/>
                </a:solidFill>
                <a:effectLst/>
                <a:latin typeface="Calibri" panose="020F0502020204030204" pitchFamily="34" charset="0"/>
                <a:ea typeface="Calibri" panose="020F0502020204030204" pitchFamily="34" charset="0"/>
              </a:rPr>
              <a:t>regnancy and Immunization:  </a:t>
            </a:r>
            <a:r>
              <a:rPr lang="en-US" sz="2400" b="1" dirty="0">
                <a:solidFill>
                  <a:srgbClr val="BC249C"/>
                </a:solidFill>
                <a:latin typeface="Calibri" panose="020F0502020204030204" pitchFamily="34" charset="0"/>
                <a:ea typeface="Calibri" panose="020F0502020204030204" pitchFamily="34" charset="0"/>
              </a:rPr>
              <a:t>A G</a:t>
            </a:r>
            <a:r>
              <a:rPr lang="en-US" sz="2400" b="1" dirty="0">
                <a:solidFill>
                  <a:srgbClr val="BC249C"/>
                </a:solidFill>
                <a:effectLst/>
                <a:latin typeface="Calibri" panose="020F0502020204030204" pitchFamily="34" charset="0"/>
                <a:ea typeface="Calibri" panose="020F0502020204030204" pitchFamily="34" charset="0"/>
              </a:rPr>
              <a:t>uide to Creating Patient Materials</a:t>
            </a:r>
            <a:endParaRPr lang="en-US" sz="2400" b="1" dirty="0">
              <a:solidFill>
                <a:srgbClr val="BC249C"/>
              </a:solidFill>
            </a:endParaRPr>
          </a:p>
        </p:txBody>
      </p:sp>
    </p:spTree>
    <p:extLst>
      <p:ext uri="{BB962C8B-B14F-4D97-AF65-F5344CB8AC3E}">
        <p14:creationId xmlns:p14="http://schemas.microsoft.com/office/powerpoint/2010/main" val="2597046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68924" y="171529"/>
            <a:ext cx="10884877" cy="989355"/>
          </a:xfrm>
        </p:spPr>
        <p:txBody>
          <a:bodyPr>
            <a:normAutofit fontScale="90000"/>
          </a:bodyPr>
          <a:lstStyle/>
          <a:p>
            <a:r>
              <a:rPr lang="en-US" dirty="0"/>
              <a:t>ACOG’s Infographics and Accompanying Text (Spanish version coming soon)</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16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413" y="1443169"/>
            <a:ext cx="4283699" cy="4283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918" y="1443174"/>
            <a:ext cx="4302260" cy="4302260"/>
          </a:xfrm>
          <a:prstGeom prst="rect">
            <a:avLst/>
          </a:prstGeom>
        </p:spPr>
      </p:pic>
      <p:sp>
        <p:nvSpPr>
          <p:cNvPr id="5" name="TextBox 4">
            <a:extLst>
              <a:ext uri="{FF2B5EF4-FFF2-40B4-BE49-F238E27FC236}">
                <a16:creationId xmlns:a16="http://schemas.microsoft.com/office/drawing/2014/main" id="{1AF92F73-BAE6-424E-9B6F-E3B3516286FE}"/>
              </a:ext>
            </a:extLst>
          </p:cNvPr>
          <p:cNvSpPr txBox="1"/>
          <p:nvPr/>
        </p:nvSpPr>
        <p:spPr>
          <a:xfrm>
            <a:off x="945999" y="5759723"/>
            <a:ext cx="10300002" cy="646331"/>
          </a:xfrm>
          <a:prstGeom prst="rect">
            <a:avLst/>
          </a:prstGeom>
          <a:noFill/>
        </p:spPr>
        <p:txBody>
          <a:bodyPr wrap="square" rtlCol="0">
            <a:spAutoFit/>
          </a:bodyPr>
          <a:lstStyle/>
          <a:p>
            <a:r>
              <a:rPr lang="en-US" dirty="0">
                <a:hlinkClick r:id="rId5"/>
              </a:rPr>
              <a:t>www.acog.org/programs/immunization-for-women/provider-tools/infographic-tdap-vaccine-top-3-reasons</a:t>
            </a:r>
            <a:endParaRPr lang="en-US" dirty="0"/>
          </a:p>
          <a:p>
            <a:r>
              <a:rPr lang="en-US" dirty="0">
                <a:hlinkClick r:id="rId6"/>
              </a:rPr>
              <a:t>www.acog.org/programs/immunization-for-women/provider-tools/infographic-flu-vaccine-top-3-reasons</a:t>
            </a:r>
            <a:r>
              <a:rPr lang="en-US" dirty="0"/>
              <a:t> </a:t>
            </a:r>
          </a:p>
        </p:txBody>
      </p:sp>
    </p:spTree>
    <p:extLst>
      <p:ext uri="{BB962C8B-B14F-4D97-AF65-F5344CB8AC3E}">
        <p14:creationId xmlns:p14="http://schemas.microsoft.com/office/powerpoint/2010/main" val="3161598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p:txBody>
          <a:bodyPr>
            <a:noAutofit/>
          </a:bodyPr>
          <a:lstStyle/>
          <a:p>
            <a:r>
              <a:rPr lang="en-US" dirty="0"/>
              <a:t>The Safety of Flu Vaccinations During Pregnancy</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a:xfrm>
            <a:off x="9224554" y="6424616"/>
            <a:ext cx="2826275" cy="365125"/>
          </a:xfrm>
        </p:spPr>
        <p:txBody>
          <a:bodyPr/>
          <a:lstStyle/>
          <a:p>
            <a:endParaRPr lang="en-US" dirty="0"/>
          </a:p>
        </p:txBody>
      </p:sp>
      <p:graphicFrame>
        <p:nvGraphicFramePr>
          <p:cNvPr id="3" name="Diagram 2">
            <a:extLst>
              <a:ext uri="{FF2B5EF4-FFF2-40B4-BE49-F238E27FC236}">
                <a16:creationId xmlns:a16="http://schemas.microsoft.com/office/drawing/2014/main" id="{62B4D73C-929D-4A48-AC9E-EC8894B5E9CC}"/>
              </a:ext>
            </a:extLst>
          </p:cNvPr>
          <p:cNvGraphicFramePr/>
          <p:nvPr>
            <p:extLst>
              <p:ext uri="{D42A27DB-BD31-4B8C-83A1-F6EECF244321}">
                <p14:modId xmlns:p14="http://schemas.microsoft.com/office/powerpoint/2010/main" val="307070444"/>
              </p:ext>
            </p:extLst>
          </p:nvPr>
        </p:nvGraphicFramePr>
        <p:xfrm>
          <a:off x="1129148" y="1542361"/>
          <a:ext cx="9535180" cy="476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8392ED6-0663-4312-B54D-22103D44DFE7}"/>
              </a:ext>
            </a:extLst>
          </p:cNvPr>
          <p:cNvSpPr txBox="1"/>
          <p:nvPr/>
        </p:nvSpPr>
        <p:spPr>
          <a:xfrm>
            <a:off x="4831882" y="5788454"/>
            <a:ext cx="6327223" cy="523220"/>
          </a:xfrm>
          <a:prstGeom prst="rect">
            <a:avLst/>
          </a:prstGeom>
          <a:noFill/>
        </p:spPr>
        <p:txBody>
          <a:bodyPr wrap="square" rtlCol="0">
            <a:spAutoFit/>
          </a:bodyPr>
          <a:lstStyle/>
          <a:p>
            <a:r>
              <a:rPr lang="en-US" sz="1400" b="1" dirty="0"/>
              <a:t>Flu Vaccine Safety and Pregnancy/List of Studies: </a:t>
            </a:r>
            <a:r>
              <a:rPr lang="en-US" sz="1400" dirty="0"/>
              <a:t>www.cdc.gov/flu/highrisk/qa_vacpregnant.htm#studies  </a:t>
            </a:r>
          </a:p>
        </p:txBody>
      </p:sp>
    </p:spTree>
    <p:extLst>
      <p:ext uri="{BB962C8B-B14F-4D97-AF65-F5344CB8AC3E}">
        <p14:creationId xmlns:p14="http://schemas.microsoft.com/office/powerpoint/2010/main" val="766308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p:txBody>
          <a:bodyPr>
            <a:noAutofit/>
          </a:bodyPr>
          <a:lstStyle/>
          <a:p>
            <a:r>
              <a:rPr lang="en-US" dirty="0"/>
              <a:t>The Efficacy of Flu Vaccinations During Pregnancy</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a:xfrm>
            <a:off x="9224554" y="6424616"/>
            <a:ext cx="2826275" cy="365125"/>
          </a:xfrm>
        </p:spPr>
        <p:txBody>
          <a:bodyPr/>
          <a:lstStyle/>
          <a:p>
            <a:endParaRPr lang="en-US" dirty="0"/>
          </a:p>
        </p:txBody>
      </p:sp>
      <p:graphicFrame>
        <p:nvGraphicFramePr>
          <p:cNvPr id="3" name="Diagram 2">
            <a:extLst>
              <a:ext uri="{FF2B5EF4-FFF2-40B4-BE49-F238E27FC236}">
                <a16:creationId xmlns:a16="http://schemas.microsoft.com/office/drawing/2014/main" id="{62B4D73C-929D-4A48-AC9E-EC8894B5E9CC}"/>
              </a:ext>
            </a:extLst>
          </p:cNvPr>
          <p:cNvGraphicFramePr/>
          <p:nvPr>
            <p:extLst>
              <p:ext uri="{D42A27DB-BD31-4B8C-83A1-F6EECF244321}">
                <p14:modId xmlns:p14="http://schemas.microsoft.com/office/powerpoint/2010/main" val="1280654373"/>
              </p:ext>
            </p:extLst>
          </p:nvPr>
        </p:nvGraphicFramePr>
        <p:xfrm>
          <a:off x="1129148" y="1542361"/>
          <a:ext cx="9678399" cy="413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8392ED6-0663-4312-B54D-22103D44DFE7}"/>
              </a:ext>
            </a:extLst>
          </p:cNvPr>
          <p:cNvSpPr txBox="1"/>
          <p:nvPr/>
        </p:nvSpPr>
        <p:spPr>
          <a:xfrm>
            <a:off x="4957590" y="5315639"/>
            <a:ext cx="6940628" cy="954107"/>
          </a:xfrm>
          <a:prstGeom prst="rect">
            <a:avLst/>
          </a:prstGeom>
          <a:noFill/>
        </p:spPr>
        <p:txBody>
          <a:bodyPr wrap="square" rtlCol="0">
            <a:spAutoFit/>
          </a:bodyPr>
          <a:lstStyle/>
          <a:p>
            <a:endParaRPr lang="en-US" sz="1400" b="1" dirty="0"/>
          </a:p>
          <a:p>
            <a:r>
              <a:rPr lang="en-US" sz="1400" b="1" dirty="0"/>
              <a:t>ACOG: Influenza Vaccination During Pregnancy/Study References</a:t>
            </a:r>
          </a:p>
          <a:p>
            <a:r>
              <a:rPr lang="en-US" sz="1400" b="1" dirty="0"/>
              <a:t>www.acog.org/clinical/clinical-guidance/committee-opinion/articles/2018/04/influenza-vaccination-during-pregnancy</a:t>
            </a:r>
            <a:endParaRPr lang="en-US" sz="1400" dirty="0"/>
          </a:p>
        </p:txBody>
      </p:sp>
    </p:spTree>
    <p:extLst>
      <p:ext uri="{BB962C8B-B14F-4D97-AF65-F5344CB8AC3E}">
        <p14:creationId xmlns:p14="http://schemas.microsoft.com/office/powerpoint/2010/main" val="204619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p:txBody>
          <a:bodyPr>
            <a:noAutofit/>
          </a:bodyPr>
          <a:lstStyle/>
          <a:p>
            <a:r>
              <a:rPr lang="en-US" dirty="0"/>
              <a:t>The Safety of Tdap Vaccinations During Pregnancy</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19</a:t>
            </a:fld>
            <a:endParaRPr lang="en-US" dirty="0"/>
          </a:p>
        </p:txBody>
      </p:sp>
      <p:graphicFrame>
        <p:nvGraphicFramePr>
          <p:cNvPr id="3" name="Diagram 2">
            <a:extLst>
              <a:ext uri="{FF2B5EF4-FFF2-40B4-BE49-F238E27FC236}">
                <a16:creationId xmlns:a16="http://schemas.microsoft.com/office/drawing/2014/main" id="{62B4D73C-929D-4A48-AC9E-EC8894B5E9CC}"/>
              </a:ext>
            </a:extLst>
          </p:cNvPr>
          <p:cNvGraphicFramePr/>
          <p:nvPr>
            <p:extLst>
              <p:ext uri="{D42A27DB-BD31-4B8C-83A1-F6EECF244321}">
                <p14:modId xmlns:p14="http://schemas.microsoft.com/office/powerpoint/2010/main" val="426515662"/>
              </p:ext>
            </p:extLst>
          </p:nvPr>
        </p:nvGraphicFramePr>
        <p:xfrm>
          <a:off x="996945" y="1576890"/>
          <a:ext cx="9711451" cy="4263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596A852-246C-4950-BC97-A3B2A1A43662}"/>
              </a:ext>
            </a:extLst>
          </p:cNvPr>
          <p:cNvSpPr txBox="1"/>
          <p:nvPr/>
        </p:nvSpPr>
        <p:spPr>
          <a:xfrm>
            <a:off x="5541818" y="6422513"/>
            <a:ext cx="4372203" cy="276999"/>
          </a:xfrm>
          <a:prstGeom prst="rect">
            <a:avLst/>
          </a:prstGeom>
          <a:noFill/>
        </p:spPr>
        <p:txBody>
          <a:bodyPr wrap="square">
            <a:spAutoFit/>
          </a:bodyPr>
          <a:lstStyle/>
          <a:p>
            <a:r>
              <a:rPr lang="en-US" sz="1200" dirty="0">
                <a:solidFill>
                  <a:schemeClr val="bg1"/>
                </a:solidFill>
              </a:rPr>
              <a:t>Source: www.cdc.gov/pertussis/pregnant/research.html</a:t>
            </a:r>
          </a:p>
        </p:txBody>
      </p:sp>
      <p:sp>
        <p:nvSpPr>
          <p:cNvPr id="5" name="TextBox 4">
            <a:extLst>
              <a:ext uri="{FF2B5EF4-FFF2-40B4-BE49-F238E27FC236}">
                <a16:creationId xmlns:a16="http://schemas.microsoft.com/office/drawing/2014/main" id="{64809A7B-AA08-4B7C-B943-48F62AAF0AEF}"/>
              </a:ext>
            </a:extLst>
          </p:cNvPr>
          <p:cNvSpPr txBox="1"/>
          <p:nvPr/>
        </p:nvSpPr>
        <p:spPr>
          <a:xfrm>
            <a:off x="4645259" y="5840417"/>
            <a:ext cx="5268762" cy="523220"/>
          </a:xfrm>
          <a:prstGeom prst="rect">
            <a:avLst/>
          </a:prstGeom>
          <a:noFill/>
        </p:spPr>
        <p:txBody>
          <a:bodyPr wrap="square" rtlCol="0">
            <a:spAutoFit/>
          </a:bodyPr>
          <a:lstStyle/>
          <a:p>
            <a:pPr lvl="0"/>
            <a:r>
              <a:rPr lang="en-US" sz="1400" b="1" dirty="0"/>
              <a:t>Tdap Vaccine Safety and Side Effects</a:t>
            </a:r>
          </a:p>
          <a:p>
            <a:pPr lvl="0"/>
            <a:r>
              <a:rPr lang="en-US" sz="1400" b="1" dirty="0"/>
              <a:t>www.cdc.gov/pertussis/pregnant/mom/safety-side-effects.html</a:t>
            </a:r>
            <a:endParaRPr lang="en-US" sz="1400" dirty="0"/>
          </a:p>
        </p:txBody>
      </p:sp>
    </p:spTree>
    <p:extLst>
      <p:ext uri="{BB962C8B-B14F-4D97-AF65-F5344CB8AC3E}">
        <p14:creationId xmlns:p14="http://schemas.microsoft.com/office/powerpoint/2010/main" val="255043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a:xfrm>
            <a:off x="385012" y="171529"/>
            <a:ext cx="11238246" cy="989355"/>
          </a:xfrm>
        </p:spPr>
        <p:txBody>
          <a:bodyPr>
            <a:noAutofit/>
          </a:bodyPr>
          <a:lstStyle/>
          <a:p>
            <a:r>
              <a:rPr lang="en-US" dirty="0"/>
              <a:t>Vaccinate Your Family (VYF) Strives to Protect People of All Ages from Vaccine-Preventable Diseases</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2</a:t>
            </a:fld>
            <a:endParaRPr lang="en-US" dirty="0"/>
          </a:p>
        </p:txBody>
      </p:sp>
      <p:graphicFrame>
        <p:nvGraphicFramePr>
          <p:cNvPr id="3" name="Diagram 2">
            <a:extLst>
              <a:ext uri="{FF2B5EF4-FFF2-40B4-BE49-F238E27FC236}">
                <a16:creationId xmlns:a16="http://schemas.microsoft.com/office/drawing/2014/main" id="{2E2E681A-D59F-4801-9E04-B7386C6BAE8D}"/>
              </a:ext>
            </a:extLst>
          </p:cNvPr>
          <p:cNvGraphicFramePr/>
          <p:nvPr>
            <p:extLst>
              <p:ext uri="{D42A27DB-BD31-4B8C-83A1-F6EECF244321}">
                <p14:modId xmlns:p14="http://schemas.microsoft.com/office/powerpoint/2010/main" val="204137985"/>
              </p:ext>
            </p:extLst>
          </p:nvPr>
        </p:nvGraphicFramePr>
        <p:xfrm>
          <a:off x="791570" y="1731826"/>
          <a:ext cx="10271286" cy="900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DC6A6F3-CDC8-404D-9E95-8FA5063EE672}"/>
              </a:ext>
            </a:extLst>
          </p:cNvPr>
          <p:cNvGraphicFramePr/>
          <p:nvPr>
            <p:extLst>
              <p:ext uri="{D42A27DB-BD31-4B8C-83A1-F6EECF244321}">
                <p14:modId xmlns:p14="http://schemas.microsoft.com/office/powerpoint/2010/main" val="362212717"/>
              </p:ext>
            </p:extLst>
          </p:nvPr>
        </p:nvGraphicFramePr>
        <p:xfrm>
          <a:off x="791571" y="2753034"/>
          <a:ext cx="10271286" cy="9005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5BFC67C6-042B-4D87-AB9E-196BBA92F49C}"/>
              </a:ext>
            </a:extLst>
          </p:cNvPr>
          <p:cNvGraphicFramePr/>
          <p:nvPr>
            <p:extLst>
              <p:ext uri="{D42A27DB-BD31-4B8C-83A1-F6EECF244321}">
                <p14:modId xmlns:p14="http://schemas.microsoft.com/office/powerpoint/2010/main" val="4028598744"/>
              </p:ext>
            </p:extLst>
          </p:nvPr>
        </p:nvGraphicFramePr>
        <p:xfrm>
          <a:off x="791571" y="3774242"/>
          <a:ext cx="10271286" cy="90054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286E23E0-2EC6-492C-9731-FA64B6CF5CAB}"/>
              </a:ext>
            </a:extLst>
          </p:cNvPr>
          <p:cNvGraphicFramePr/>
          <p:nvPr>
            <p:extLst>
              <p:ext uri="{D42A27DB-BD31-4B8C-83A1-F6EECF244321}">
                <p14:modId xmlns:p14="http://schemas.microsoft.com/office/powerpoint/2010/main" val="2691359629"/>
              </p:ext>
            </p:extLst>
          </p:nvPr>
        </p:nvGraphicFramePr>
        <p:xfrm>
          <a:off x="791571" y="4795450"/>
          <a:ext cx="10271286" cy="90054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116038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68924" y="171529"/>
            <a:ext cx="10884877" cy="989355"/>
          </a:xfrm>
        </p:spPr>
        <p:txBody>
          <a:bodyPr>
            <a:normAutofit/>
          </a:bodyPr>
          <a:lstStyle/>
          <a:p>
            <a:r>
              <a:rPr lang="en-US" dirty="0"/>
              <a:t>Instagram (@Vaccinateyourfamily)</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20</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4465F502-2F2F-4DF8-B5DF-0D7284E60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989" y="1387834"/>
            <a:ext cx="2217035" cy="480983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9E3F36A-00CE-4814-8ED4-3E8A9283B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9" y="1427567"/>
            <a:ext cx="2184907" cy="4740135"/>
          </a:xfrm>
          <a:prstGeom prst="rect">
            <a:avLst/>
          </a:prstGeom>
        </p:spPr>
      </p:pic>
      <p:pic>
        <p:nvPicPr>
          <p:cNvPr id="12" name="Picture 11" descr="A screenshot of text&#10;&#10;Description automatically generated">
            <a:extLst>
              <a:ext uri="{FF2B5EF4-FFF2-40B4-BE49-F238E27FC236}">
                <a16:creationId xmlns:a16="http://schemas.microsoft.com/office/drawing/2014/main" id="{D3F7492C-A2AE-4035-A59D-05B49C9F7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427563"/>
            <a:ext cx="2217035" cy="480983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6923580B-EB3B-4FB1-B6F9-8406F13BF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2281" y="1462413"/>
            <a:ext cx="2188609" cy="4740135"/>
          </a:xfrm>
          <a:prstGeom prst="rect">
            <a:avLst/>
          </a:prstGeom>
        </p:spPr>
      </p:pic>
    </p:spTree>
    <p:extLst>
      <p:ext uri="{BB962C8B-B14F-4D97-AF65-F5344CB8AC3E}">
        <p14:creationId xmlns:p14="http://schemas.microsoft.com/office/powerpoint/2010/main" val="2911111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31563" y="287797"/>
            <a:ext cx="11536199" cy="989355"/>
          </a:xfrm>
        </p:spPr>
        <p:txBody>
          <a:bodyPr>
            <a:normAutofit fontScale="90000"/>
          </a:bodyPr>
          <a:lstStyle/>
          <a:p>
            <a:r>
              <a:rPr lang="en-US" dirty="0"/>
              <a:t>Facebook (@Vaccinateyourfamily) and Twitter (@Vaxyourfam)</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21</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13" y="1463768"/>
            <a:ext cx="3385039" cy="45133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1104" y="1426644"/>
            <a:ext cx="3440723" cy="4587632"/>
          </a:xfrm>
          <a:prstGeom prst="rect">
            <a:avLst/>
          </a:prstGeom>
        </p:spPr>
      </p:pic>
      <p:pic>
        <p:nvPicPr>
          <p:cNvPr id="10" name="Picture 9">
            <a:extLst>
              <a:ext uri="{FF2B5EF4-FFF2-40B4-BE49-F238E27FC236}">
                <a16:creationId xmlns:a16="http://schemas.microsoft.com/office/drawing/2014/main" id="{6185C213-C339-487A-AD30-2A91E4982315}"/>
              </a:ext>
            </a:extLst>
          </p:cNvPr>
          <p:cNvPicPr>
            <a:picLocks noChangeAspect="1"/>
          </p:cNvPicPr>
          <p:nvPr/>
        </p:nvPicPr>
        <p:blipFill>
          <a:blip r:embed="rId5"/>
          <a:stretch>
            <a:fillRect/>
          </a:stretch>
        </p:blipFill>
        <p:spPr>
          <a:xfrm>
            <a:off x="4375667" y="1441030"/>
            <a:ext cx="2916203" cy="4652038"/>
          </a:xfrm>
          <a:prstGeom prst="rect">
            <a:avLst/>
          </a:prstGeom>
        </p:spPr>
      </p:pic>
    </p:spTree>
    <p:extLst>
      <p:ext uri="{BB962C8B-B14F-4D97-AF65-F5344CB8AC3E}">
        <p14:creationId xmlns:p14="http://schemas.microsoft.com/office/powerpoint/2010/main" val="1653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31556" y="138250"/>
            <a:ext cx="11536199" cy="989355"/>
          </a:xfrm>
        </p:spPr>
        <p:txBody>
          <a:bodyPr>
            <a:normAutofit/>
          </a:bodyPr>
          <a:lstStyle/>
          <a:p>
            <a:r>
              <a:rPr lang="en-US" sz="3200" dirty="0"/>
              <a:t>New Graphics Coming Soon on Instagram (@VaccinateYourFamily), Facebook (@Vaccinateyourfamily) and Twitter (@Vaxyourfam)</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22</a:t>
            </a:fld>
            <a:endParaRPr lang="en-US" dirty="0"/>
          </a:p>
        </p:txBody>
      </p:sp>
      <p:pic>
        <p:nvPicPr>
          <p:cNvPr id="9" name="Picture 8">
            <a:extLst>
              <a:ext uri="{FF2B5EF4-FFF2-40B4-BE49-F238E27FC236}">
                <a16:creationId xmlns:a16="http://schemas.microsoft.com/office/drawing/2014/main" id="{B523C39F-FDF1-4AB2-99DA-8C38766F95C4}"/>
              </a:ext>
            </a:extLst>
          </p:cNvPr>
          <p:cNvPicPr>
            <a:picLocks noChangeAspect="1"/>
          </p:cNvPicPr>
          <p:nvPr/>
        </p:nvPicPr>
        <p:blipFill>
          <a:blip r:embed="rId3"/>
          <a:stretch>
            <a:fillRect/>
          </a:stretch>
        </p:blipFill>
        <p:spPr>
          <a:xfrm>
            <a:off x="431556" y="2069751"/>
            <a:ext cx="3660799" cy="3640773"/>
          </a:xfrm>
          <a:prstGeom prst="rect">
            <a:avLst/>
          </a:prstGeom>
        </p:spPr>
      </p:pic>
      <p:pic>
        <p:nvPicPr>
          <p:cNvPr id="6" name="Picture 5">
            <a:extLst>
              <a:ext uri="{FF2B5EF4-FFF2-40B4-BE49-F238E27FC236}">
                <a16:creationId xmlns:a16="http://schemas.microsoft.com/office/drawing/2014/main" id="{24BA4F3B-FAE8-4353-9780-FAEE9E3BDDE4}"/>
              </a:ext>
            </a:extLst>
          </p:cNvPr>
          <p:cNvPicPr>
            <a:picLocks noChangeAspect="1"/>
          </p:cNvPicPr>
          <p:nvPr/>
        </p:nvPicPr>
        <p:blipFill>
          <a:blip r:embed="rId4"/>
          <a:stretch>
            <a:fillRect/>
          </a:stretch>
        </p:blipFill>
        <p:spPr>
          <a:xfrm>
            <a:off x="4263022" y="2112935"/>
            <a:ext cx="3705278" cy="3597589"/>
          </a:xfrm>
          <a:prstGeom prst="rect">
            <a:avLst/>
          </a:prstGeom>
        </p:spPr>
      </p:pic>
      <p:pic>
        <p:nvPicPr>
          <p:cNvPr id="12" name="Picture 11">
            <a:extLst>
              <a:ext uri="{FF2B5EF4-FFF2-40B4-BE49-F238E27FC236}">
                <a16:creationId xmlns:a16="http://schemas.microsoft.com/office/drawing/2014/main" id="{40A7A90F-F46B-429E-84D5-4A15D922E787}"/>
              </a:ext>
            </a:extLst>
          </p:cNvPr>
          <p:cNvPicPr>
            <a:picLocks noChangeAspect="1"/>
          </p:cNvPicPr>
          <p:nvPr/>
        </p:nvPicPr>
        <p:blipFill>
          <a:blip r:embed="rId5"/>
          <a:stretch>
            <a:fillRect/>
          </a:stretch>
        </p:blipFill>
        <p:spPr>
          <a:xfrm>
            <a:off x="8094488" y="2112935"/>
            <a:ext cx="3558306" cy="3554404"/>
          </a:xfrm>
          <a:prstGeom prst="rect">
            <a:avLst/>
          </a:prstGeom>
        </p:spPr>
      </p:pic>
    </p:spTree>
    <p:extLst>
      <p:ext uri="{BB962C8B-B14F-4D97-AF65-F5344CB8AC3E}">
        <p14:creationId xmlns:p14="http://schemas.microsoft.com/office/powerpoint/2010/main" val="484229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68924" y="171529"/>
            <a:ext cx="10884877" cy="989355"/>
          </a:xfrm>
        </p:spPr>
        <p:txBody>
          <a:bodyPr>
            <a:normAutofit fontScale="90000"/>
          </a:bodyPr>
          <a:lstStyle/>
          <a:p>
            <a:r>
              <a:rPr lang="en-US" dirty="0"/>
              <a:t>Vaccinate Your Family Website Vaccinateyourfamily.org/pregnancy</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23</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5CD031DB-3F75-4432-9942-A1B30B37C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635" y="1407952"/>
            <a:ext cx="6413757" cy="4835559"/>
          </a:xfrm>
          <a:prstGeom prst="rect">
            <a:avLst/>
          </a:prstGeom>
        </p:spPr>
      </p:pic>
    </p:spTree>
    <p:extLst>
      <p:ext uri="{BB962C8B-B14F-4D97-AF65-F5344CB8AC3E}">
        <p14:creationId xmlns:p14="http://schemas.microsoft.com/office/powerpoint/2010/main" val="2243419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68924" y="171529"/>
            <a:ext cx="10884877" cy="989355"/>
          </a:xfrm>
        </p:spPr>
        <p:txBody>
          <a:bodyPr>
            <a:normAutofit fontScale="90000"/>
          </a:bodyPr>
          <a:lstStyle/>
          <a:p>
            <a:r>
              <a:rPr lang="en-US" dirty="0"/>
              <a:t>Let’s Vaccinate Website for Healthcare Providers</a:t>
            </a:r>
            <a:br>
              <a:rPr lang="en-US" dirty="0"/>
            </a:br>
            <a:r>
              <a:rPr lang="en-US" dirty="0"/>
              <a:t>Letsvaccinate.org/pregnancy</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24</a:t>
            </a:fld>
            <a:endParaRPr lang="en-US" dirty="0"/>
          </a:p>
        </p:txBody>
      </p:sp>
      <p:pic>
        <p:nvPicPr>
          <p:cNvPr id="9" name="Picture 8">
            <a:extLst>
              <a:ext uri="{FF2B5EF4-FFF2-40B4-BE49-F238E27FC236}">
                <a16:creationId xmlns:a16="http://schemas.microsoft.com/office/drawing/2014/main" id="{EB888A3D-5C79-44B3-9C01-A7DF0D5AC12E}"/>
              </a:ext>
            </a:extLst>
          </p:cNvPr>
          <p:cNvPicPr>
            <a:picLocks noChangeAspect="1"/>
          </p:cNvPicPr>
          <p:nvPr/>
        </p:nvPicPr>
        <p:blipFill>
          <a:blip r:embed="rId3"/>
          <a:stretch>
            <a:fillRect/>
          </a:stretch>
        </p:blipFill>
        <p:spPr>
          <a:xfrm>
            <a:off x="1808224" y="1458937"/>
            <a:ext cx="8575552" cy="4823748"/>
          </a:xfrm>
          <a:prstGeom prst="rect">
            <a:avLst/>
          </a:prstGeom>
        </p:spPr>
      </p:pic>
    </p:spTree>
    <p:extLst>
      <p:ext uri="{BB962C8B-B14F-4D97-AF65-F5344CB8AC3E}">
        <p14:creationId xmlns:p14="http://schemas.microsoft.com/office/powerpoint/2010/main" val="3670153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68924" y="171529"/>
            <a:ext cx="10884877" cy="989355"/>
          </a:xfrm>
        </p:spPr>
        <p:txBody>
          <a:bodyPr>
            <a:normAutofit fontScale="90000"/>
          </a:bodyPr>
          <a:lstStyle/>
          <a:p>
            <a:r>
              <a:rPr lang="en-US" dirty="0"/>
              <a:t>Callie: A Whooping Cough Story</a:t>
            </a:r>
            <a:br>
              <a:rPr lang="en-US" dirty="0"/>
            </a:br>
            <a:r>
              <a:rPr lang="en-US" dirty="0"/>
              <a:t>(Available on VYF’s Website and YouTube Channel)</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25</a:t>
            </a:fld>
            <a:endParaRPr lang="en-US" dirty="0"/>
          </a:p>
        </p:txBody>
      </p:sp>
      <p:pic>
        <p:nvPicPr>
          <p:cNvPr id="3" name="Online Media 2" title="Callie (A Whooping Cough Story)">
            <a:hlinkClick r:id="" action="ppaction://media"/>
            <a:extLst>
              <a:ext uri="{FF2B5EF4-FFF2-40B4-BE49-F238E27FC236}">
                <a16:creationId xmlns:a16="http://schemas.microsoft.com/office/drawing/2014/main" id="{2C7C347C-5C68-4ACE-BC58-F78FC4362E10}"/>
              </a:ext>
            </a:extLst>
          </p:cNvPr>
          <p:cNvPicPr>
            <a:picLocks noRot="1" noChangeAspect="1"/>
          </p:cNvPicPr>
          <p:nvPr>
            <a:videoFile r:link="rId1"/>
          </p:nvPr>
        </p:nvPicPr>
        <p:blipFill>
          <a:blip r:embed="rId4"/>
          <a:stretch>
            <a:fillRect/>
          </a:stretch>
        </p:blipFill>
        <p:spPr>
          <a:xfrm>
            <a:off x="3048000" y="1714500"/>
            <a:ext cx="6096000" cy="3429000"/>
          </a:xfrm>
          <a:prstGeom prst="rect">
            <a:avLst/>
          </a:prstGeom>
        </p:spPr>
      </p:pic>
      <p:sp>
        <p:nvSpPr>
          <p:cNvPr id="6" name="TextBox 5">
            <a:extLst>
              <a:ext uri="{FF2B5EF4-FFF2-40B4-BE49-F238E27FC236}">
                <a16:creationId xmlns:a16="http://schemas.microsoft.com/office/drawing/2014/main" id="{E4CEBE7A-509D-4859-A97F-029CDAAD1F06}"/>
              </a:ext>
            </a:extLst>
          </p:cNvPr>
          <p:cNvSpPr txBox="1"/>
          <p:nvPr/>
        </p:nvSpPr>
        <p:spPr>
          <a:xfrm>
            <a:off x="6367856" y="6407701"/>
            <a:ext cx="5713397" cy="369332"/>
          </a:xfrm>
          <a:prstGeom prst="rect">
            <a:avLst/>
          </a:prstGeom>
          <a:noFill/>
        </p:spPr>
        <p:txBody>
          <a:bodyPr wrap="square" rtlCol="0">
            <a:spAutoFit/>
          </a:bodyPr>
          <a:lstStyle/>
          <a:p>
            <a:r>
              <a:rPr lang="en-US" dirty="0">
                <a:solidFill>
                  <a:schemeClr val="bg1"/>
                </a:solidFill>
              </a:rPr>
              <a:t>Source: Vaccinateyourfamily.org/testimonials/callie</a:t>
            </a:r>
          </a:p>
        </p:txBody>
      </p:sp>
    </p:spTree>
    <p:extLst>
      <p:ext uri="{BB962C8B-B14F-4D97-AF65-F5344CB8AC3E}">
        <p14:creationId xmlns:p14="http://schemas.microsoft.com/office/powerpoint/2010/main" val="408221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40268" y="171529"/>
            <a:ext cx="10913533" cy="989355"/>
          </a:xfrm>
        </p:spPr>
        <p:txBody>
          <a:bodyPr>
            <a:noAutofit/>
          </a:bodyPr>
          <a:lstStyle/>
          <a:p>
            <a:r>
              <a:rPr lang="en-US" dirty="0"/>
              <a:t>Reaching Low-Income Pregnant Women and Moms through USDA’s WIC </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26</a:t>
            </a:fld>
            <a:endParaRPr lang="en-US" dirty="0"/>
          </a:p>
        </p:txBody>
      </p:sp>
      <p:graphicFrame>
        <p:nvGraphicFramePr>
          <p:cNvPr id="10" name="Diagram 9">
            <a:extLst>
              <a:ext uri="{FF2B5EF4-FFF2-40B4-BE49-F238E27FC236}">
                <a16:creationId xmlns:a16="http://schemas.microsoft.com/office/drawing/2014/main" id="{1286114D-4B42-4E6D-8349-1B060989BAD3}"/>
              </a:ext>
            </a:extLst>
          </p:cNvPr>
          <p:cNvGraphicFramePr/>
          <p:nvPr>
            <p:extLst>
              <p:ext uri="{D42A27DB-BD31-4B8C-83A1-F6EECF244321}">
                <p14:modId xmlns:p14="http://schemas.microsoft.com/office/powerpoint/2010/main" val="2643820087"/>
              </p:ext>
            </p:extLst>
          </p:nvPr>
        </p:nvGraphicFramePr>
        <p:xfrm>
          <a:off x="2034047" y="2896750"/>
          <a:ext cx="9933709" cy="1167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C2F0AAFC-B0EC-4E73-84CF-AF4EA6136F00}"/>
              </a:ext>
            </a:extLst>
          </p:cNvPr>
          <p:cNvGraphicFramePr/>
          <p:nvPr>
            <p:extLst>
              <p:ext uri="{D42A27DB-BD31-4B8C-83A1-F6EECF244321}">
                <p14:modId xmlns:p14="http://schemas.microsoft.com/office/powerpoint/2010/main" val="1633545920"/>
              </p:ext>
            </p:extLst>
          </p:nvPr>
        </p:nvGraphicFramePr>
        <p:xfrm>
          <a:off x="2034044" y="4214342"/>
          <a:ext cx="9933709" cy="9005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 15">
            <a:extLst>
              <a:ext uri="{FF2B5EF4-FFF2-40B4-BE49-F238E27FC236}">
                <a16:creationId xmlns:a16="http://schemas.microsoft.com/office/drawing/2014/main" id="{D4533C8A-9548-4F85-926D-38D69E2F408B}"/>
              </a:ext>
            </a:extLst>
          </p:cNvPr>
          <p:cNvGraphicFramePr/>
          <p:nvPr>
            <p:extLst>
              <p:ext uri="{D42A27DB-BD31-4B8C-83A1-F6EECF244321}">
                <p14:modId xmlns:p14="http://schemas.microsoft.com/office/powerpoint/2010/main" val="4086298581"/>
              </p:ext>
            </p:extLst>
          </p:nvPr>
        </p:nvGraphicFramePr>
        <p:xfrm>
          <a:off x="298384" y="1414914"/>
          <a:ext cx="9861618" cy="466825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a:extLst>
              <a:ext uri="{FF2B5EF4-FFF2-40B4-BE49-F238E27FC236}">
                <a16:creationId xmlns:a16="http://schemas.microsoft.com/office/drawing/2014/main" id="{4C46F9B4-12C9-409A-925B-E6A923B34005}"/>
              </a:ext>
            </a:extLst>
          </p:cNvPr>
          <p:cNvGraphicFramePr/>
          <p:nvPr>
            <p:extLst>
              <p:ext uri="{D42A27DB-BD31-4B8C-83A1-F6EECF244321}">
                <p14:modId xmlns:p14="http://schemas.microsoft.com/office/powerpoint/2010/main" val="2931389303"/>
              </p:ext>
            </p:extLst>
          </p:nvPr>
        </p:nvGraphicFramePr>
        <p:xfrm>
          <a:off x="1482436" y="1419035"/>
          <a:ext cx="9227127" cy="483485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215023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10308" y="171529"/>
            <a:ext cx="10140461" cy="989355"/>
          </a:xfrm>
        </p:spPr>
        <p:txBody>
          <a:bodyPr/>
          <a:lstStyle/>
          <a:p>
            <a:r>
              <a:rPr lang="en-US" dirty="0"/>
              <a:t>Online Ads for Pregnant Women</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61" y="1427073"/>
            <a:ext cx="2857500" cy="23812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56" y="4993121"/>
            <a:ext cx="6933333" cy="85714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56" y="3955965"/>
            <a:ext cx="6933333" cy="85714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001" y="1394991"/>
            <a:ext cx="2857143" cy="238095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8590" y="3955957"/>
            <a:ext cx="2857500" cy="2381251"/>
          </a:xfrm>
          <a:prstGeom prst="rect">
            <a:avLst/>
          </a:prstGeom>
          <a:ln w="12700">
            <a:solidFill>
              <a:srgbClr val="BC3888"/>
            </a:solidFill>
          </a:ln>
        </p:spPr>
      </p:pic>
      <p:pic>
        <p:nvPicPr>
          <p:cNvPr id="14" name="Picture 13"/>
          <p:cNvPicPr>
            <a:picLocks noChangeAspect="1"/>
          </p:cNvPicPr>
          <p:nvPr/>
        </p:nvPicPr>
        <p:blipFill>
          <a:blip r:embed="rId8"/>
          <a:stretch>
            <a:fillRect/>
          </a:stretch>
        </p:blipFill>
        <p:spPr>
          <a:xfrm>
            <a:off x="9063604" y="1389844"/>
            <a:ext cx="2858765" cy="2386101"/>
          </a:xfrm>
          <a:prstGeom prst="rect">
            <a:avLst/>
          </a:prstGeom>
          <a:ln w="12700">
            <a:solidFill>
              <a:srgbClr val="BC3888"/>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3991" y="1449951"/>
            <a:ext cx="2857143" cy="2380952"/>
          </a:xfrm>
          <a:prstGeom prst="rect">
            <a:avLst/>
          </a:prstGeom>
        </p:spPr>
      </p:pic>
    </p:spTree>
    <p:extLst>
      <p:ext uri="{BB962C8B-B14F-4D97-AF65-F5344CB8AC3E}">
        <p14:creationId xmlns:p14="http://schemas.microsoft.com/office/powerpoint/2010/main" val="442081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410308" y="171529"/>
            <a:ext cx="10140461" cy="989355"/>
          </a:xfrm>
        </p:spPr>
        <p:txBody>
          <a:bodyPr/>
          <a:lstStyle/>
          <a:p>
            <a:r>
              <a:rPr lang="en-US" dirty="0"/>
              <a:t>Online Animated Ads for Pregnant Women</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28</a:t>
            </a:fld>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54" y="1351381"/>
            <a:ext cx="2857500" cy="2381251"/>
          </a:xfrm>
          <a:prstGeom prst="rect">
            <a:avLst/>
          </a:prstGeom>
          <a:ln>
            <a:solidFill>
              <a:srgbClr val="BC3888"/>
            </a:solid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262" y="1349800"/>
            <a:ext cx="2857500" cy="2381251"/>
          </a:xfrm>
          <a:prstGeom prst="rect">
            <a:avLst/>
          </a:prstGeom>
          <a:ln>
            <a:solidFill>
              <a:srgbClr val="BC3888"/>
            </a:solid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762" y="1351381"/>
            <a:ext cx="2857500" cy="2381251"/>
          </a:xfrm>
          <a:prstGeom prst="rect">
            <a:avLst/>
          </a:prstGeom>
          <a:ln>
            <a:solidFill>
              <a:srgbClr val="BC3888"/>
            </a:solid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834" y="1351381"/>
            <a:ext cx="2857500" cy="2381251"/>
          </a:xfrm>
          <a:prstGeom prst="rect">
            <a:avLst/>
          </a:prstGeom>
          <a:ln>
            <a:solidFill>
              <a:srgbClr val="BC3888"/>
            </a:solid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6640" y="3872409"/>
            <a:ext cx="6934200" cy="857251"/>
          </a:xfrm>
          <a:prstGeom prst="rect">
            <a:avLst/>
          </a:prstGeom>
          <a:ln>
            <a:noFill/>
          </a:ln>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6640" y="4872601"/>
            <a:ext cx="6934200" cy="857251"/>
          </a:xfrm>
          <a:prstGeom prst="rect">
            <a:avLst/>
          </a:prstGeom>
          <a:ln>
            <a:solidFill>
              <a:srgbClr val="BC3888"/>
            </a:solidFill>
          </a:ln>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569" y="5125772"/>
            <a:ext cx="3048000" cy="476251"/>
          </a:xfrm>
          <a:prstGeom prst="rect">
            <a:avLst/>
          </a:prstGeom>
          <a:ln>
            <a:solidFill>
              <a:srgbClr val="BC3888"/>
            </a:solidFill>
          </a:ln>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569" y="4501721"/>
            <a:ext cx="3048000" cy="476251"/>
          </a:xfrm>
          <a:prstGeom prst="rect">
            <a:avLst/>
          </a:prstGeom>
          <a:ln>
            <a:solidFill>
              <a:srgbClr val="BC3888"/>
            </a:solidFill>
          </a:ln>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569" y="3859237"/>
            <a:ext cx="3048000" cy="476251"/>
          </a:xfrm>
          <a:prstGeom prst="rect">
            <a:avLst/>
          </a:prstGeom>
          <a:ln>
            <a:solidFill>
              <a:srgbClr val="BC3888"/>
            </a:solidFill>
          </a:ln>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569" y="5749821"/>
            <a:ext cx="3048000" cy="476251"/>
          </a:xfrm>
          <a:prstGeom prst="rect">
            <a:avLst/>
          </a:prstGeom>
          <a:ln>
            <a:solidFill>
              <a:srgbClr val="BC3888"/>
            </a:solidFill>
          </a:ln>
        </p:spPr>
      </p:pic>
    </p:spTree>
    <p:extLst>
      <p:ext uri="{BB962C8B-B14F-4D97-AF65-F5344CB8AC3E}">
        <p14:creationId xmlns:p14="http://schemas.microsoft.com/office/powerpoint/2010/main" val="129684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E22C-821E-4A78-A662-A75563CA24A7}"/>
              </a:ext>
            </a:extLst>
          </p:cNvPr>
          <p:cNvSpPr>
            <a:spLocks noGrp="1"/>
          </p:cNvSpPr>
          <p:nvPr>
            <p:ph type="title"/>
          </p:nvPr>
        </p:nvSpPr>
        <p:spPr/>
        <p:txBody>
          <a:bodyPr vert="horz" lIns="91440" tIns="45720" rIns="91440" bIns="45720" rtlCol="0" anchor="ctr">
            <a:normAutofit/>
          </a:bodyPr>
          <a:lstStyle/>
          <a:p>
            <a:r>
              <a:rPr lang="en-US" sz="4800" dirty="0">
                <a:cs typeface="+mj-cs"/>
              </a:rPr>
              <a:t>Online Display Ads (Top performers)</a:t>
            </a:r>
          </a:p>
        </p:txBody>
      </p:sp>
      <p:sp>
        <p:nvSpPr>
          <p:cNvPr id="4" name="Text Placeholder 3">
            <a:extLst>
              <a:ext uri="{FF2B5EF4-FFF2-40B4-BE49-F238E27FC236}">
                <a16:creationId xmlns:a16="http://schemas.microsoft.com/office/drawing/2014/main" id="{01E5D189-7A12-4457-8076-2F4D88F3C8C8}"/>
              </a:ext>
            </a:extLst>
          </p:cNvPr>
          <p:cNvSpPr>
            <a:spLocks noGrp="1"/>
          </p:cNvSpPr>
          <p:nvPr>
            <p:ph idx="1"/>
          </p:nvPr>
        </p:nvSpPr>
        <p:spPr/>
        <p:txBody>
          <a:bodyPr vert="horz" lIns="91440" tIns="45720" rIns="91440" bIns="45720" rtlCol="0" anchor="t">
            <a:normAutofit/>
          </a:bodyPr>
          <a:lstStyle/>
          <a:p>
            <a:pPr marL="228589" lvl="1"/>
            <a:r>
              <a:rPr lang="en-US" sz="1600" b="1" dirty="0"/>
              <a:t>#1 – 31,055 impressions – 40 clicks – 0.13% CTR</a:t>
            </a:r>
          </a:p>
          <a:p>
            <a:pPr marL="228589" lvl="1"/>
            <a:endParaRPr lang="en-US" sz="1600" dirty="0"/>
          </a:p>
          <a:p>
            <a:pPr marL="228589" lvl="1"/>
            <a:endParaRPr lang="en-US" sz="1600" dirty="0"/>
          </a:p>
          <a:p>
            <a:pPr marL="228589" lvl="1"/>
            <a:endParaRPr lang="en-US" sz="1600" dirty="0"/>
          </a:p>
          <a:p>
            <a:pPr marL="228589" lvl="1"/>
            <a:endParaRPr lang="en-US" sz="1600" dirty="0"/>
          </a:p>
          <a:p>
            <a:pPr marL="228589" lvl="1"/>
            <a:r>
              <a:rPr lang="en-US" sz="1600" b="1" dirty="0"/>
              <a:t>#2 – 18,805 impressions – 25 clicks – 0.13%CTR</a:t>
            </a:r>
          </a:p>
          <a:p>
            <a:pPr marL="228589" lvl="1"/>
            <a:endParaRPr lang="en-US" sz="1600" dirty="0"/>
          </a:p>
          <a:p>
            <a:pPr marL="228589" lvl="1"/>
            <a:endParaRPr lang="en-US" sz="1600" dirty="0"/>
          </a:p>
        </p:txBody>
      </p:sp>
      <p:pic>
        <p:nvPicPr>
          <p:cNvPr id="18" name="Screen Recording 17">
            <a:hlinkClick r:id="" action="ppaction://media"/>
            <a:extLst>
              <a:ext uri="{FF2B5EF4-FFF2-40B4-BE49-F238E27FC236}">
                <a16:creationId xmlns:a16="http://schemas.microsoft.com/office/drawing/2014/main" id="{2DF6DDA4-CA5A-4FEF-8CCB-8C114CACF7F3}"/>
              </a:ext>
            </a:extLst>
          </p:cNvPr>
          <p:cNvPicPr>
            <a:picLocks noChangeAspect="1"/>
          </p:cNvPicPr>
          <p:nvPr>
            <a:videoFile r:link="rId1"/>
            <p:extLst>
              <p:ext uri="{DAA4B4D4-6D71-4841-9C94-3DE7FCFB9230}">
                <p14:media xmlns:p14="http://schemas.microsoft.com/office/powerpoint/2010/main" r:embed="rId2">
                  <p14:trim st="5864"/>
                </p14:media>
              </p:ext>
            </p:extLst>
          </p:nvPr>
        </p:nvPicPr>
        <p:blipFill>
          <a:blip r:embed="rId11"/>
          <a:stretch>
            <a:fillRect/>
          </a:stretch>
        </p:blipFill>
        <p:spPr>
          <a:xfrm>
            <a:off x="1166029" y="2328995"/>
            <a:ext cx="3105151" cy="609600"/>
          </a:xfrm>
          <a:prstGeom prst="rect">
            <a:avLst/>
          </a:prstGeom>
        </p:spPr>
      </p:pic>
      <p:sp>
        <p:nvSpPr>
          <p:cNvPr id="19" name="Text Placeholder 3">
            <a:extLst>
              <a:ext uri="{FF2B5EF4-FFF2-40B4-BE49-F238E27FC236}">
                <a16:creationId xmlns:a16="http://schemas.microsoft.com/office/drawing/2014/main" id="{9F34145F-AC2C-4762-88E8-8987AA34F0DF}"/>
              </a:ext>
            </a:extLst>
          </p:cNvPr>
          <p:cNvSpPr txBox="1">
            <a:spLocks/>
          </p:cNvSpPr>
          <p:nvPr/>
        </p:nvSpPr>
        <p:spPr>
          <a:xfrm>
            <a:off x="5957395" y="1774372"/>
            <a:ext cx="4649144" cy="41985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589" lvl="1"/>
            <a:r>
              <a:rPr lang="en-US" sz="1600" b="1" dirty="0"/>
              <a:t>#3 – 15,196 impressions – 17 clicks – 0.11% CTR</a:t>
            </a:r>
          </a:p>
          <a:p>
            <a:pPr marL="228589" lvl="1"/>
            <a:endParaRPr lang="en-US" sz="1600" b="1" dirty="0"/>
          </a:p>
          <a:p>
            <a:pPr marL="228589" lvl="1"/>
            <a:endParaRPr lang="en-US" sz="1600" dirty="0"/>
          </a:p>
          <a:p>
            <a:pPr marL="228589" lvl="1"/>
            <a:endParaRPr lang="en-US" sz="1600" dirty="0"/>
          </a:p>
          <a:p>
            <a:pPr marL="228589" lvl="1"/>
            <a:r>
              <a:rPr lang="en-US" sz="1600" b="1" dirty="0"/>
              <a:t>#4 – 16,188 impressions – 16 clicks – 0.10% CTR</a:t>
            </a:r>
          </a:p>
          <a:p>
            <a:pPr marL="228589" lvl="1"/>
            <a:endParaRPr lang="en-US" sz="1600" dirty="0"/>
          </a:p>
          <a:p>
            <a:pPr marL="228589" lvl="1"/>
            <a:endParaRPr lang="en-US" sz="1600" dirty="0"/>
          </a:p>
          <a:p>
            <a:pPr marL="228589" lvl="1"/>
            <a:endParaRPr lang="en-US" sz="1600" dirty="0"/>
          </a:p>
          <a:p>
            <a:pPr marL="228589" lvl="1"/>
            <a:r>
              <a:rPr lang="en-US" sz="1600" b="1" dirty="0"/>
              <a:t>#5 – 9,881 impressions – 10 clicks – 0.10% CTR</a:t>
            </a:r>
          </a:p>
          <a:p>
            <a:pPr marL="228589" lvl="1"/>
            <a:endParaRPr lang="en-US" sz="1600" b="1" dirty="0"/>
          </a:p>
          <a:p>
            <a:pPr marL="228589" lvl="1"/>
            <a:endParaRPr lang="en-US" sz="1600" dirty="0"/>
          </a:p>
        </p:txBody>
      </p:sp>
      <p:pic>
        <p:nvPicPr>
          <p:cNvPr id="22" name="Screen Recording 21">
            <a:hlinkClick r:id="" action="ppaction://media"/>
            <a:extLst>
              <a:ext uri="{FF2B5EF4-FFF2-40B4-BE49-F238E27FC236}">
                <a16:creationId xmlns:a16="http://schemas.microsoft.com/office/drawing/2014/main" id="{6AD69F3B-5C79-49F7-ACF3-C60A440EC9DF}"/>
              </a:ext>
            </a:extLst>
          </p:cNvPr>
          <p:cNvPicPr>
            <a:picLocks noChangeAspect="1"/>
          </p:cNvPicPr>
          <p:nvPr>
            <a:videoFile r:link="rId1"/>
            <p:extLst>
              <p:ext uri="{DAA4B4D4-6D71-4841-9C94-3DE7FCFB9230}">
                <p14:media xmlns:p14="http://schemas.microsoft.com/office/powerpoint/2010/main" r:embed="rId3">
                  <p14:trim st="5203"/>
                </p14:media>
              </p:ext>
            </p:extLst>
          </p:nvPr>
        </p:nvPicPr>
        <p:blipFill>
          <a:blip r:embed="rId12"/>
          <a:stretch>
            <a:fillRect/>
          </a:stretch>
        </p:blipFill>
        <p:spPr>
          <a:xfrm>
            <a:off x="6710341" y="2217868"/>
            <a:ext cx="3143251" cy="609600"/>
          </a:xfrm>
          <a:prstGeom prst="rect">
            <a:avLst/>
          </a:prstGeom>
        </p:spPr>
      </p:pic>
      <p:pic>
        <p:nvPicPr>
          <p:cNvPr id="24" name="Screen Recording 23">
            <a:hlinkClick r:id="" action="ppaction://media"/>
            <a:extLst>
              <a:ext uri="{FF2B5EF4-FFF2-40B4-BE49-F238E27FC236}">
                <a16:creationId xmlns:a16="http://schemas.microsoft.com/office/drawing/2014/main" id="{F4969D2F-DB3D-476A-8961-BF62C6130CE6}"/>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6710341" y="3270965"/>
            <a:ext cx="3143251" cy="609600"/>
          </a:xfrm>
          <a:prstGeom prst="rect">
            <a:avLst/>
          </a:prstGeom>
        </p:spPr>
      </p:pic>
      <p:pic>
        <p:nvPicPr>
          <p:cNvPr id="25" name="Screen Recording 24">
            <a:hlinkClick r:id="" action="ppaction://media"/>
            <a:extLst>
              <a:ext uri="{FF2B5EF4-FFF2-40B4-BE49-F238E27FC236}">
                <a16:creationId xmlns:a16="http://schemas.microsoft.com/office/drawing/2014/main" id="{143467E5-BE5A-4D84-B7B8-6FA5D0F51B27}"/>
              </a:ext>
            </a:extLst>
          </p:cNvPr>
          <p:cNvPicPr>
            <a:picLocks noChangeAspect="1"/>
          </p:cNvPicPr>
          <p:nvPr>
            <a:videoFile r:link="rId1"/>
            <p:extLst>
              <p:ext uri="{DAA4B4D4-6D71-4841-9C94-3DE7FCFB9230}">
                <p14:media xmlns:p14="http://schemas.microsoft.com/office/powerpoint/2010/main" r:embed="rId6">
                  <p14:trim st="3515"/>
                </p14:media>
              </p:ext>
            </p:extLst>
          </p:nvPr>
        </p:nvPicPr>
        <p:blipFill>
          <a:blip r:embed="rId14"/>
          <a:stretch>
            <a:fillRect/>
          </a:stretch>
        </p:blipFill>
        <p:spPr>
          <a:xfrm>
            <a:off x="6710341" y="4502371"/>
            <a:ext cx="3143251" cy="609600"/>
          </a:xfrm>
          <a:prstGeom prst="rect">
            <a:avLst/>
          </a:prstGeom>
        </p:spPr>
      </p:pic>
      <p:pic>
        <p:nvPicPr>
          <p:cNvPr id="26" name="Screen Recording 25">
            <a:hlinkClick r:id="" action="ppaction://media"/>
            <a:extLst>
              <a:ext uri="{FF2B5EF4-FFF2-40B4-BE49-F238E27FC236}">
                <a16:creationId xmlns:a16="http://schemas.microsoft.com/office/drawing/2014/main" id="{43641D89-48F8-4DB4-B187-19EF0CE035D9}"/>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1146972" y="3575765"/>
            <a:ext cx="3143251" cy="609600"/>
          </a:xfrm>
          <a:prstGeom prst="rect">
            <a:avLst/>
          </a:prstGeom>
        </p:spPr>
      </p:pic>
      <p:sp>
        <p:nvSpPr>
          <p:cNvPr id="3" name="Slide Number Placeholder 2">
            <a:extLst>
              <a:ext uri="{FF2B5EF4-FFF2-40B4-BE49-F238E27FC236}">
                <a16:creationId xmlns:a16="http://schemas.microsoft.com/office/drawing/2014/main" id="{436CFA4F-FBCF-4AA4-A9B0-B26E85D86BE6}"/>
              </a:ext>
            </a:extLst>
          </p:cNvPr>
          <p:cNvSpPr>
            <a:spLocks noGrp="1"/>
          </p:cNvSpPr>
          <p:nvPr>
            <p:ph type="sldNum" sz="quarter" idx="12"/>
          </p:nvPr>
        </p:nvSpPr>
        <p:spPr/>
        <p:txBody>
          <a:bodyPr/>
          <a:lstStyle/>
          <a:p>
            <a:fld id="{3B3D8E9B-1ED4-4D35-BE41-ACD46A7E96ED}" type="slidenum">
              <a:rPr lang="en-US" smtClean="0">
                <a:solidFill>
                  <a:prstClr val="white"/>
                </a:solidFill>
              </a:rPr>
              <a:pPr/>
              <a:t>29</a:t>
            </a:fld>
            <a:endParaRPr lang="en-US" dirty="0">
              <a:solidFill>
                <a:prstClr val="white"/>
              </a:solidFill>
            </a:endParaRPr>
          </a:p>
        </p:txBody>
      </p:sp>
    </p:spTree>
    <p:extLst>
      <p:ext uri="{BB962C8B-B14F-4D97-AF65-F5344CB8AC3E}">
        <p14:creationId xmlns:p14="http://schemas.microsoft.com/office/powerpoint/2010/main" val="4797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3" fill="hold"/>
                                        <p:tgtEl>
                                          <p:spTgt spid="18"/>
                                        </p:tgtEl>
                                      </p:cBhvr>
                                    </p:cmd>
                                  </p:childTnLst>
                                </p:cTn>
                              </p:par>
                            </p:childTnLst>
                          </p:cTn>
                        </p:par>
                        <p:par>
                          <p:cTn id="7" fill="hold">
                            <p:stCondLst>
                              <p:cond delay="10603"/>
                            </p:stCondLst>
                            <p:childTnLst>
                              <p:par>
                                <p:cTn id="8" presetID="1" presetClass="mediacall" presetSubtype="0" fill="hold" nodeType="afterEffect">
                                  <p:stCondLst>
                                    <p:cond delay="0"/>
                                  </p:stCondLst>
                                  <p:childTnLst>
                                    <p:cmd type="call" cmd="playFrom(0.0)">
                                      <p:cBhvr>
                                        <p:cTn id="9" dur="1009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8"/>
                </p:tgtEl>
              </p:cMediaNode>
            </p:video>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
                                        </p:tgtEl>
                                      </p:cBhvr>
                                    </p:cmd>
                                  </p:childTnLst>
                                </p:cTn>
                              </p:par>
                            </p:childTnLst>
                          </p:cTn>
                        </p:par>
                      </p:childTnLst>
                    </p:cTn>
                  </p:par>
                </p:childTnLst>
              </p:cTn>
              <p:nextCondLst>
                <p:cond evt="onClick" delay="0">
                  <p:tgtEl>
                    <p:spTgt spid="18"/>
                  </p:tgtEl>
                </p:cond>
              </p:nextCondLst>
            </p:seq>
            <p:video>
              <p:cMediaNode vol="80000">
                <p:cTn id="16" fill="hold" display="0">
                  <p:stCondLst>
                    <p:cond delay="indefinite"/>
                  </p:stCondLst>
                </p:cTn>
                <p:tgtEl>
                  <p:spTgt spid="22"/>
                </p:tgtEl>
              </p:cMediaNode>
            </p:video>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2"/>
                                        </p:tgtEl>
                                      </p:cBhvr>
                                    </p:cmd>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4"/>
                                        </p:tgtEl>
                                      </p:cBhvr>
                                    </p:cmd>
                                  </p:childTnLst>
                                </p:cTn>
                              </p:par>
                            </p:childTnLst>
                          </p:cTn>
                        </p:par>
                      </p:childTnLst>
                    </p:cTn>
                  </p:par>
                </p:childTnLst>
              </p:cTn>
              <p:nextCondLst>
                <p:cond evt="onClick" delay="0">
                  <p:tgtEl>
                    <p:spTgt spid="24"/>
                  </p:tgtEl>
                </p:cond>
              </p:nextCondLst>
            </p:seq>
            <p:video>
              <p:cMediaNode vol="80000">
                <p:cTn id="27" fill="hold" display="0">
                  <p:stCondLst>
                    <p:cond delay="indefinite"/>
                  </p:stCondLst>
                </p:cTn>
                <p:tgtEl>
                  <p:spTgt spid="24"/>
                </p:tgtEl>
              </p:cMediaNode>
            </p:vide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5"/>
                                        </p:tgtEl>
                                      </p:cBhvr>
                                    </p:cmd>
                                  </p:childTnLst>
                                </p:cTn>
                              </p:par>
                            </p:childTnLst>
                          </p:cTn>
                        </p:par>
                      </p:childTnLst>
                    </p:cTn>
                  </p:par>
                </p:childTnLst>
              </p:cTn>
              <p:nextCondLst>
                <p:cond evt="onClick" delay="0">
                  <p:tgtEl>
                    <p:spTgt spid="25"/>
                  </p:tgtEl>
                </p:cond>
              </p:nextCondLst>
            </p:seq>
            <p:video>
              <p:cMediaNode vol="80000">
                <p:cTn id="33" fill="hold" display="0">
                  <p:stCondLst>
                    <p:cond delay="indefinite"/>
                  </p:stCondLst>
                </p:cTn>
                <p:tgtEl>
                  <p:spTgt spid="25"/>
                </p:tgtEl>
              </p:cMediaNode>
            </p:vide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6"/>
                                        </p:tgtEl>
                                      </p:cBhvr>
                                    </p:cmd>
                                  </p:childTnLst>
                                </p:cTn>
                              </p:par>
                            </p:childTnLst>
                          </p:cTn>
                        </p:par>
                      </p:childTnLst>
                    </p:cTn>
                  </p:par>
                </p:childTnLst>
              </p:cTn>
              <p:nextCondLst>
                <p:cond evt="onClick" delay="0">
                  <p:tgtEl>
                    <p:spTgt spid="26"/>
                  </p:tgtEl>
                </p:cond>
              </p:nextCondLst>
            </p:seq>
            <p:video>
              <p:cMediaNode vol="80000">
                <p:cTn id="39" fill="hold" display="0">
                  <p:stCondLst>
                    <p:cond delay="indefinite"/>
                  </p:stCondLst>
                </p:cTn>
                <p:tgtEl>
                  <p:spTgt spid="2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p:txBody>
          <a:bodyPr/>
          <a:lstStyle/>
          <a:p>
            <a:r>
              <a:rPr lang="en-US" dirty="0"/>
              <a:t>Today’s Discussion</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3</a:t>
            </a:fld>
            <a:endParaRPr lang="en-US" dirty="0"/>
          </a:p>
        </p:txBody>
      </p:sp>
      <p:graphicFrame>
        <p:nvGraphicFramePr>
          <p:cNvPr id="3" name="Diagram 2">
            <a:extLst>
              <a:ext uri="{FF2B5EF4-FFF2-40B4-BE49-F238E27FC236}">
                <a16:creationId xmlns:a16="http://schemas.microsoft.com/office/drawing/2014/main" id="{89384387-B826-4A7C-AF80-8464E72A1DF5}"/>
              </a:ext>
            </a:extLst>
          </p:cNvPr>
          <p:cNvGraphicFramePr/>
          <p:nvPr>
            <p:extLst>
              <p:ext uri="{D42A27DB-BD31-4B8C-83A1-F6EECF244321}">
                <p14:modId xmlns:p14="http://schemas.microsoft.com/office/powerpoint/2010/main" val="1901043230"/>
              </p:ext>
            </p:extLst>
          </p:nvPr>
        </p:nvGraphicFramePr>
        <p:xfrm>
          <a:off x="776654" y="1495605"/>
          <a:ext cx="10638692"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945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 Messenger tap-to-expand-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4284" y="124480"/>
            <a:ext cx="3627005" cy="6458185"/>
          </a:xfrm>
          <a:prstGeom prst="rect">
            <a:avLst/>
          </a:prstGeom>
        </p:spPr>
      </p:pic>
      <p:sp>
        <p:nvSpPr>
          <p:cNvPr id="3" name="Slide Number Placeholder 2">
            <a:extLst>
              <a:ext uri="{FF2B5EF4-FFF2-40B4-BE49-F238E27FC236}">
                <a16:creationId xmlns:a16="http://schemas.microsoft.com/office/drawing/2014/main" id="{0128C8AF-8A31-4947-BC8E-C4BBF68CDDB1}"/>
              </a:ext>
            </a:extLst>
          </p:cNvPr>
          <p:cNvSpPr>
            <a:spLocks noGrp="1"/>
          </p:cNvSpPr>
          <p:nvPr>
            <p:ph type="sldNum" sz="quarter" idx="12"/>
          </p:nvPr>
        </p:nvSpPr>
        <p:spPr/>
        <p:txBody>
          <a:bodyPr/>
          <a:lstStyle/>
          <a:p>
            <a:fld id="{418D05CF-8AC1-4DF1-9F1A-F6D5BB19AD9C}" type="slidenum">
              <a:rPr lang="en-US" smtClean="0"/>
              <a:t>30</a:t>
            </a:fld>
            <a:endParaRPr lang="en-US" dirty="0"/>
          </a:p>
        </p:txBody>
      </p:sp>
    </p:spTree>
    <p:extLst>
      <p:ext uri="{BB962C8B-B14F-4D97-AF65-F5344CB8AC3E}">
        <p14:creationId xmlns:p14="http://schemas.microsoft.com/office/powerpoint/2010/main" val="8332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3111-E6D7-4CC8-964D-66B96AF33981}"/>
              </a:ext>
            </a:extLst>
          </p:cNvPr>
          <p:cNvSpPr>
            <a:spLocks noGrp="1"/>
          </p:cNvSpPr>
          <p:nvPr>
            <p:ph type="title"/>
          </p:nvPr>
        </p:nvSpPr>
        <p:spPr>
          <a:xfrm>
            <a:off x="517236" y="171528"/>
            <a:ext cx="10836564" cy="989354"/>
          </a:xfrm>
        </p:spPr>
        <p:txBody>
          <a:bodyPr>
            <a:normAutofit fontScale="90000"/>
          </a:bodyPr>
          <a:lstStyle/>
          <a:p>
            <a:r>
              <a:rPr lang="en-US" dirty="0"/>
              <a:t>Ads on Mobile Phones in Select Buy Buy Baby and Carters Stores in 7 Demographic Areas</a:t>
            </a:r>
          </a:p>
        </p:txBody>
      </p:sp>
      <p:sp>
        <p:nvSpPr>
          <p:cNvPr id="4" name="Slide Number Placeholder 3">
            <a:extLst>
              <a:ext uri="{FF2B5EF4-FFF2-40B4-BE49-F238E27FC236}">
                <a16:creationId xmlns:a16="http://schemas.microsoft.com/office/drawing/2014/main" id="{20C3AD53-63EE-4659-9676-F531CFDA9283}"/>
              </a:ext>
            </a:extLst>
          </p:cNvPr>
          <p:cNvSpPr>
            <a:spLocks noGrp="1"/>
          </p:cNvSpPr>
          <p:nvPr>
            <p:ph type="sldNum" sz="quarter" idx="12"/>
          </p:nvPr>
        </p:nvSpPr>
        <p:spPr/>
        <p:txBody>
          <a:bodyPr/>
          <a:lstStyle/>
          <a:p>
            <a:fld id="{3B3D8E9B-1ED4-4D35-BE41-ACD46A7E96ED}" type="slidenum">
              <a:rPr lang="en-US" smtClean="0"/>
              <a:pPr/>
              <a:t>31</a:t>
            </a:fld>
            <a:endParaRPr lang="en-US" dirty="0"/>
          </a:p>
        </p:txBody>
      </p:sp>
      <p:graphicFrame>
        <p:nvGraphicFramePr>
          <p:cNvPr id="5" name="Diagram 4">
            <a:extLst>
              <a:ext uri="{FF2B5EF4-FFF2-40B4-BE49-F238E27FC236}">
                <a16:creationId xmlns:a16="http://schemas.microsoft.com/office/drawing/2014/main" id="{AC0E3236-3616-478D-9C9E-AEE0DE3BB15B}"/>
              </a:ext>
            </a:extLst>
          </p:cNvPr>
          <p:cNvGraphicFramePr/>
          <p:nvPr>
            <p:extLst>
              <p:ext uri="{D42A27DB-BD31-4B8C-83A1-F6EECF244321}">
                <p14:modId xmlns:p14="http://schemas.microsoft.com/office/powerpoint/2010/main" val="724183159"/>
              </p:ext>
            </p:extLst>
          </p:nvPr>
        </p:nvGraphicFramePr>
        <p:xfrm>
          <a:off x="517236" y="1265383"/>
          <a:ext cx="11055928" cy="5070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224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AD96A-6B79-44A2-BC6B-6FBDFD1C906A}"/>
              </a:ext>
            </a:extLst>
          </p:cNvPr>
          <p:cNvSpPr>
            <a:spLocks noGrp="1"/>
          </p:cNvSpPr>
          <p:nvPr>
            <p:ph type="title"/>
          </p:nvPr>
        </p:nvSpPr>
        <p:spPr>
          <a:xfrm>
            <a:off x="443059" y="171528"/>
            <a:ext cx="11453765" cy="989354"/>
          </a:xfrm>
        </p:spPr>
        <p:txBody>
          <a:bodyPr>
            <a:noAutofit/>
          </a:bodyPr>
          <a:lstStyle/>
          <a:p>
            <a:r>
              <a:rPr lang="en-US" dirty="0"/>
              <a:t>Credible Resources for Providers and Pregnant Women from Maternal Immunization Task Force Members </a:t>
            </a:r>
          </a:p>
        </p:txBody>
      </p:sp>
      <p:graphicFrame>
        <p:nvGraphicFramePr>
          <p:cNvPr id="4" name="Content Placeholder 3">
            <a:extLst>
              <a:ext uri="{FF2B5EF4-FFF2-40B4-BE49-F238E27FC236}">
                <a16:creationId xmlns:a16="http://schemas.microsoft.com/office/drawing/2014/main" id="{913BDB0C-0DC1-4374-AFF0-326AF7887126}"/>
              </a:ext>
            </a:extLst>
          </p:cNvPr>
          <p:cNvGraphicFramePr>
            <a:graphicFrameLocks noGrp="1"/>
          </p:cNvGraphicFramePr>
          <p:nvPr>
            <p:ph idx="1"/>
            <p:extLst>
              <p:ext uri="{D42A27DB-BD31-4B8C-83A1-F6EECF244321}">
                <p14:modId xmlns:p14="http://schemas.microsoft.com/office/powerpoint/2010/main" val="94486925"/>
              </p:ext>
            </p:extLst>
          </p:nvPr>
        </p:nvGraphicFramePr>
        <p:xfrm>
          <a:off x="259492" y="1403930"/>
          <a:ext cx="11714205" cy="4773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8DA0281-CDCB-4F5D-A505-4C5E647482F3}"/>
              </a:ext>
            </a:extLst>
          </p:cNvPr>
          <p:cNvSpPr>
            <a:spLocks noGrp="1"/>
          </p:cNvSpPr>
          <p:nvPr>
            <p:ph type="sldNum" sz="quarter" idx="12"/>
          </p:nvPr>
        </p:nvSpPr>
        <p:spPr/>
        <p:txBody>
          <a:bodyPr/>
          <a:lstStyle/>
          <a:p>
            <a:fld id="{3B3D8E9B-1ED4-4D35-BE41-ACD46A7E96ED}" type="slidenum">
              <a:rPr lang="en-US" smtClean="0"/>
              <a:pPr/>
              <a:t>32</a:t>
            </a:fld>
            <a:endParaRPr lang="en-US" dirty="0"/>
          </a:p>
        </p:txBody>
      </p:sp>
    </p:spTree>
    <p:extLst>
      <p:ext uri="{BB962C8B-B14F-4D97-AF65-F5344CB8AC3E}">
        <p14:creationId xmlns:p14="http://schemas.microsoft.com/office/powerpoint/2010/main" val="1721561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73A5-FC82-453B-B5F7-A916B83CAEF3}"/>
              </a:ext>
            </a:extLst>
          </p:cNvPr>
          <p:cNvSpPr>
            <a:spLocks noGrp="1"/>
          </p:cNvSpPr>
          <p:nvPr>
            <p:ph type="title"/>
          </p:nvPr>
        </p:nvSpPr>
        <p:spPr/>
        <p:txBody>
          <a:bodyPr>
            <a:normAutofit fontScale="90000"/>
          </a:bodyPr>
          <a:lstStyle/>
          <a:p>
            <a:br>
              <a:rPr lang="en-US" sz="4400" b="1" dirty="0"/>
            </a:br>
            <a:r>
              <a:rPr lang="en-US" sz="4400" b="1" dirty="0"/>
              <a:t>AWHONN’s Flu Vaccine Video</a:t>
            </a:r>
            <a:br>
              <a:rPr lang="en-US" b="1" dirty="0"/>
            </a:br>
            <a:endParaRPr lang="en-US" dirty="0"/>
          </a:p>
        </p:txBody>
      </p:sp>
      <p:pic>
        <p:nvPicPr>
          <p:cNvPr id="4" name="Online Media 3" title="AWHONN &amp; CDC Flu Vaccine Video">
            <a:hlinkClick r:id="" action="ppaction://media"/>
            <a:extLst>
              <a:ext uri="{FF2B5EF4-FFF2-40B4-BE49-F238E27FC236}">
                <a16:creationId xmlns:a16="http://schemas.microsoft.com/office/drawing/2014/main" id="{F5521BF2-E50F-4E49-9B97-94077A9203C5}"/>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5" name="TextBox 4">
            <a:extLst>
              <a:ext uri="{FF2B5EF4-FFF2-40B4-BE49-F238E27FC236}">
                <a16:creationId xmlns:a16="http://schemas.microsoft.com/office/drawing/2014/main" id="{7247158F-85E4-4046-8CFF-06DAB419E735}"/>
              </a:ext>
            </a:extLst>
          </p:cNvPr>
          <p:cNvSpPr txBox="1"/>
          <p:nvPr/>
        </p:nvSpPr>
        <p:spPr>
          <a:xfrm>
            <a:off x="7469204" y="6472374"/>
            <a:ext cx="3773103" cy="338554"/>
          </a:xfrm>
          <a:prstGeom prst="rect">
            <a:avLst/>
          </a:prstGeom>
          <a:noFill/>
        </p:spPr>
        <p:txBody>
          <a:bodyPr wrap="square" rtlCol="0">
            <a:spAutoFit/>
          </a:bodyPr>
          <a:lstStyle/>
          <a:p>
            <a:r>
              <a:rPr lang="en-US" sz="1600" dirty="0">
                <a:solidFill>
                  <a:schemeClr val="bg1"/>
                </a:solidFill>
              </a:rPr>
              <a:t>Source: https://youtu.be/yKwh3bozliU</a:t>
            </a:r>
          </a:p>
        </p:txBody>
      </p:sp>
      <p:sp>
        <p:nvSpPr>
          <p:cNvPr id="3" name="Slide Number Placeholder 2">
            <a:extLst>
              <a:ext uri="{FF2B5EF4-FFF2-40B4-BE49-F238E27FC236}">
                <a16:creationId xmlns:a16="http://schemas.microsoft.com/office/drawing/2014/main" id="{409826C8-009C-4DC8-A283-6A1E3EEEA382}"/>
              </a:ext>
            </a:extLst>
          </p:cNvPr>
          <p:cNvSpPr>
            <a:spLocks noGrp="1"/>
          </p:cNvSpPr>
          <p:nvPr>
            <p:ph type="sldNum" sz="quarter" idx="12"/>
          </p:nvPr>
        </p:nvSpPr>
        <p:spPr/>
        <p:txBody>
          <a:bodyPr/>
          <a:lstStyle/>
          <a:p>
            <a:fld id="{3B3D8E9B-1ED4-4D35-BE41-ACD46A7E96ED}" type="slidenum">
              <a:rPr lang="en-US" smtClean="0"/>
              <a:pPr/>
              <a:t>33</a:t>
            </a:fld>
            <a:endParaRPr lang="en-US" dirty="0"/>
          </a:p>
        </p:txBody>
      </p:sp>
    </p:spTree>
    <p:extLst>
      <p:ext uri="{BB962C8B-B14F-4D97-AF65-F5344CB8AC3E}">
        <p14:creationId xmlns:p14="http://schemas.microsoft.com/office/powerpoint/2010/main" val="171774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AD96A-6B79-44A2-BC6B-6FBDFD1C906A}"/>
              </a:ext>
            </a:extLst>
          </p:cNvPr>
          <p:cNvSpPr>
            <a:spLocks noGrp="1"/>
          </p:cNvSpPr>
          <p:nvPr>
            <p:ph type="title"/>
          </p:nvPr>
        </p:nvSpPr>
        <p:spPr>
          <a:xfrm>
            <a:off x="443060" y="171528"/>
            <a:ext cx="11108860" cy="989354"/>
          </a:xfrm>
        </p:spPr>
        <p:txBody>
          <a:bodyPr>
            <a:noAutofit/>
          </a:bodyPr>
          <a:lstStyle/>
          <a:p>
            <a:r>
              <a:rPr lang="en-US" dirty="0"/>
              <a:t>Credible Resources for Providers and Pregnant Women </a:t>
            </a:r>
          </a:p>
        </p:txBody>
      </p:sp>
      <p:graphicFrame>
        <p:nvGraphicFramePr>
          <p:cNvPr id="4" name="Content Placeholder 3">
            <a:extLst>
              <a:ext uri="{FF2B5EF4-FFF2-40B4-BE49-F238E27FC236}">
                <a16:creationId xmlns:a16="http://schemas.microsoft.com/office/drawing/2014/main" id="{913BDB0C-0DC1-4374-AFF0-326AF7887126}"/>
              </a:ext>
            </a:extLst>
          </p:cNvPr>
          <p:cNvGraphicFramePr>
            <a:graphicFrameLocks noGrp="1"/>
          </p:cNvGraphicFramePr>
          <p:nvPr>
            <p:ph idx="1"/>
            <p:extLst>
              <p:ext uri="{D42A27DB-BD31-4B8C-83A1-F6EECF244321}">
                <p14:modId xmlns:p14="http://schemas.microsoft.com/office/powerpoint/2010/main" val="3161465427"/>
              </p:ext>
            </p:extLst>
          </p:nvPr>
        </p:nvGraphicFramePr>
        <p:xfrm>
          <a:off x="259492" y="1403930"/>
          <a:ext cx="11714205" cy="4773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Connector: Elbow 4">
            <a:extLst>
              <a:ext uri="{FF2B5EF4-FFF2-40B4-BE49-F238E27FC236}">
                <a16:creationId xmlns:a16="http://schemas.microsoft.com/office/drawing/2014/main" id="{9D5CC65A-4C22-497B-87BD-622A0802BDC8}"/>
              </a:ext>
            </a:extLst>
          </p:cNvPr>
          <p:cNvCxnSpPr/>
          <p:nvPr/>
        </p:nvCxnSpPr>
        <p:spPr>
          <a:xfrm>
            <a:off x="9418320" y="585216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0FDB747-0EB3-465C-9BE6-5F3448F217F2}"/>
              </a:ext>
            </a:extLst>
          </p:cNvPr>
          <p:cNvSpPr>
            <a:spLocks noGrp="1"/>
          </p:cNvSpPr>
          <p:nvPr>
            <p:ph type="sldNum" sz="quarter" idx="12"/>
          </p:nvPr>
        </p:nvSpPr>
        <p:spPr/>
        <p:txBody>
          <a:bodyPr/>
          <a:lstStyle/>
          <a:p>
            <a:fld id="{3B3D8E9B-1ED4-4D35-BE41-ACD46A7E96ED}" type="slidenum">
              <a:rPr lang="en-US" smtClean="0"/>
              <a:pPr/>
              <a:t>34</a:t>
            </a:fld>
            <a:endParaRPr lang="en-US" dirty="0"/>
          </a:p>
        </p:txBody>
      </p:sp>
    </p:spTree>
    <p:extLst>
      <p:ext uri="{BB962C8B-B14F-4D97-AF65-F5344CB8AC3E}">
        <p14:creationId xmlns:p14="http://schemas.microsoft.com/office/powerpoint/2010/main" val="3175086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D931-E618-4B42-9FB6-A9A054F4424C}"/>
              </a:ext>
            </a:extLst>
          </p:cNvPr>
          <p:cNvSpPr>
            <a:spLocks noGrp="1"/>
          </p:cNvSpPr>
          <p:nvPr>
            <p:ph type="title"/>
          </p:nvPr>
        </p:nvSpPr>
        <p:spPr/>
        <p:txBody>
          <a:bodyPr/>
          <a:lstStyle/>
          <a:p>
            <a:r>
              <a:rPr lang="en-US" dirty="0"/>
              <a:t>Contact Me</a:t>
            </a:r>
          </a:p>
        </p:txBody>
      </p:sp>
      <p:sp>
        <p:nvSpPr>
          <p:cNvPr id="4" name="Slide Number Placeholder 3">
            <a:extLst>
              <a:ext uri="{FF2B5EF4-FFF2-40B4-BE49-F238E27FC236}">
                <a16:creationId xmlns:a16="http://schemas.microsoft.com/office/drawing/2014/main" id="{E75B3C78-EA27-4466-BE4D-297D8C8883EB}"/>
              </a:ext>
            </a:extLst>
          </p:cNvPr>
          <p:cNvSpPr>
            <a:spLocks noGrp="1"/>
          </p:cNvSpPr>
          <p:nvPr>
            <p:ph type="sldNum" sz="quarter" idx="12"/>
          </p:nvPr>
        </p:nvSpPr>
        <p:spPr/>
        <p:txBody>
          <a:bodyPr/>
          <a:lstStyle/>
          <a:p>
            <a:fld id="{3B3D8E9B-1ED4-4D35-BE41-ACD46A7E96ED}" type="slidenum">
              <a:rPr lang="en-US" smtClean="0"/>
              <a:pPr/>
              <a:t>35</a:t>
            </a:fld>
            <a:endParaRPr lang="en-US" dirty="0"/>
          </a:p>
        </p:txBody>
      </p:sp>
      <p:sp>
        <p:nvSpPr>
          <p:cNvPr id="6" name="TextBox 5">
            <a:extLst>
              <a:ext uri="{FF2B5EF4-FFF2-40B4-BE49-F238E27FC236}">
                <a16:creationId xmlns:a16="http://schemas.microsoft.com/office/drawing/2014/main" id="{B31C7CEA-5E47-4019-8097-8047837DF17E}"/>
              </a:ext>
            </a:extLst>
          </p:cNvPr>
          <p:cNvSpPr txBox="1"/>
          <p:nvPr/>
        </p:nvSpPr>
        <p:spPr>
          <a:xfrm>
            <a:off x="5906125" y="3367027"/>
            <a:ext cx="5867400" cy="2246769"/>
          </a:xfrm>
          <a:prstGeom prst="rect">
            <a:avLst/>
          </a:prstGeom>
          <a:noFill/>
        </p:spPr>
        <p:txBody>
          <a:bodyPr wrap="square" rtlCol="0">
            <a:spAutoFit/>
          </a:bodyPr>
          <a:lstStyle/>
          <a:p>
            <a:pPr algn="ctr">
              <a:defRPr/>
            </a:pPr>
            <a:r>
              <a:rPr lang="en-US" sz="2000" b="1" dirty="0">
                <a:solidFill>
                  <a:srgbClr val="000000"/>
                </a:solidFill>
              </a:rPr>
              <a:t>Website: </a:t>
            </a:r>
            <a:r>
              <a:rPr lang="en-US" sz="2000" dirty="0">
                <a:solidFill>
                  <a:srgbClr val="000000"/>
                </a:solidFill>
              </a:rPr>
              <a:t>Vaccinateyourfamily.org</a:t>
            </a:r>
          </a:p>
          <a:p>
            <a:pPr algn="ctr">
              <a:defRPr/>
            </a:pPr>
            <a:r>
              <a:rPr lang="en-US" sz="2000" b="1" dirty="0">
                <a:solidFill>
                  <a:srgbClr val="000000"/>
                </a:solidFill>
              </a:rPr>
              <a:t>Blog: </a:t>
            </a:r>
            <a:r>
              <a:rPr lang="en-US" sz="2000" dirty="0">
                <a:solidFill>
                  <a:srgbClr val="000000"/>
                </a:solidFill>
              </a:rPr>
              <a:t>Shotofprevention.com</a:t>
            </a:r>
          </a:p>
          <a:p>
            <a:pPr algn="ctr">
              <a:defRPr/>
            </a:pPr>
            <a:r>
              <a:rPr lang="en-US" sz="2000" b="1" dirty="0">
                <a:solidFill>
                  <a:srgbClr val="000000"/>
                </a:solidFill>
              </a:rPr>
              <a:t>Facebook: </a:t>
            </a:r>
            <a:r>
              <a:rPr lang="en-US" sz="2000" dirty="0">
                <a:solidFill>
                  <a:srgbClr val="000000"/>
                </a:solidFill>
              </a:rPr>
              <a:t>@Vaccinateyourfamily </a:t>
            </a:r>
          </a:p>
          <a:p>
            <a:pPr algn="ctr">
              <a:defRPr/>
            </a:pPr>
            <a:r>
              <a:rPr lang="en-US" sz="2000" b="1" dirty="0">
                <a:solidFill>
                  <a:srgbClr val="000000"/>
                </a:solidFill>
              </a:rPr>
              <a:t>Twitter: </a:t>
            </a:r>
            <a:r>
              <a:rPr lang="en-US" sz="2000" dirty="0">
                <a:solidFill>
                  <a:srgbClr val="000000"/>
                </a:solidFill>
              </a:rPr>
              <a:t>@Vaxyourfam </a:t>
            </a:r>
          </a:p>
          <a:p>
            <a:pPr algn="ctr">
              <a:defRPr/>
            </a:pPr>
            <a:r>
              <a:rPr lang="en-US" sz="2000" b="1" dirty="0">
                <a:solidFill>
                  <a:srgbClr val="000000"/>
                </a:solidFill>
              </a:rPr>
              <a:t>Instagram: </a:t>
            </a:r>
            <a:r>
              <a:rPr lang="en-US" sz="2000" dirty="0">
                <a:solidFill>
                  <a:srgbClr val="000000"/>
                </a:solidFill>
              </a:rPr>
              <a:t>@Vaccinateyourfamily</a:t>
            </a:r>
          </a:p>
          <a:p>
            <a:pPr algn="ctr">
              <a:defRPr/>
            </a:pPr>
            <a:r>
              <a:rPr lang="en-US" sz="2000" b="1" dirty="0">
                <a:solidFill>
                  <a:srgbClr val="000000"/>
                </a:solidFill>
              </a:rPr>
              <a:t>YouTube: </a:t>
            </a:r>
            <a:r>
              <a:rPr lang="en-US" sz="2000" dirty="0">
                <a:solidFill>
                  <a:srgbClr val="000000"/>
                </a:solidFill>
              </a:rPr>
              <a:t>Vaccinate Your Family</a:t>
            </a:r>
            <a:r>
              <a:rPr lang="en-US" sz="2000" dirty="0">
                <a:solidFill>
                  <a:srgbClr val="47617D"/>
                </a:solidFill>
              </a:rPr>
              <a:t> </a:t>
            </a:r>
          </a:p>
          <a:p>
            <a:pPr>
              <a:defRPr/>
            </a:pPr>
            <a:endParaRPr lang="en-US" sz="2000" dirty="0">
              <a:solidFill>
                <a:srgbClr val="000000"/>
              </a:solidFill>
            </a:endParaRPr>
          </a:p>
        </p:txBody>
      </p:sp>
      <p:sp>
        <p:nvSpPr>
          <p:cNvPr id="7" name="TextBox 6">
            <a:extLst>
              <a:ext uri="{FF2B5EF4-FFF2-40B4-BE49-F238E27FC236}">
                <a16:creationId xmlns:a16="http://schemas.microsoft.com/office/drawing/2014/main" id="{7010A7B8-90A1-43B7-810C-FBA74780B875}"/>
              </a:ext>
            </a:extLst>
          </p:cNvPr>
          <p:cNvSpPr txBox="1"/>
          <p:nvPr/>
        </p:nvSpPr>
        <p:spPr>
          <a:xfrm>
            <a:off x="658325" y="1586987"/>
            <a:ext cx="10875367" cy="1138773"/>
          </a:xfrm>
          <a:prstGeom prst="rect">
            <a:avLst/>
          </a:prstGeom>
          <a:noFill/>
        </p:spPr>
        <p:txBody>
          <a:bodyPr wrap="square" rtlCol="0">
            <a:spAutoFit/>
          </a:bodyPr>
          <a:lstStyle/>
          <a:p>
            <a:pPr algn="ctr">
              <a:defRPr/>
            </a:pPr>
            <a:r>
              <a:rPr lang="en-US" sz="2400" b="1" dirty="0">
                <a:solidFill>
                  <a:srgbClr val="000000"/>
                </a:solidFill>
              </a:rPr>
              <a:t>Jennifer Zavolinsky, MHS, CHES</a:t>
            </a:r>
          </a:p>
          <a:p>
            <a:pPr algn="ctr">
              <a:defRPr/>
            </a:pPr>
            <a:r>
              <a:rPr lang="en-US" sz="2400" dirty="0">
                <a:solidFill>
                  <a:srgbClr val="000000"/>
                </a:solidFill>
                <a:hlinkClick r:id="rId3"/>
              </a:rPr>
              <a:t>jennifer@vaccinateyourfamily.org</a:t>
            </a:r>
            <a:r>
              <a:rPr lang="en-US" sz="2400" dirty="0">
                <a:solidFill>
                  <a:srgbClr val="000000"/>
                </a:solidFill>
              </a:rPr>
              <a:t> </a:t>
            </a:r>
          </a:p>
          <a:p>
            <a:pPr>
              <a:defRPr/>
            </a:pPr>
            <a:endParaRPr lang="en-US" sz="2000" dirty="0">
              <a:solidFill>
                <a:srgbClr val="000000"/>
              </a:solidFill>
            </a:endParaRPr>
          </a:p>
        </p:txBody>
      </p:sp>
      <p:pic>
        <p:nvPicPr>
          <p:cNvPr id="8" name="Picture 7" descr="A picture containing drawing&#10;&#10;Description automatically generated">
            <a:extLst>
              <a:ext uri="{FF2B5EF4-FFF2-40B4-BE49-F238E27FC236}">
                <a16:creationId xmlns:a16="http://schemas.microsoft.com/office/drawing/2014/main" id="{FE632F9B-F1A7-4617-9D83-BDD1CCAEC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924" y="3151856"/>
            <a:ext cx="5124081" cy="2246768"/>
          </a:xfrm>
          <a:prstGeom prst="rect">
            <a:avLst/>
          </a:prstGeom>
        </p:spPr>
      </p:pic>
    </p:spTree>
    <p:extLst>
      <p:ext uri="{BB962C8B-B14F-4D97-AF65-F5344CB8AC3E}">
        <p14:creationId xmlns:p14="http://schemas.microsoft.com/office/powerpoint/2010/main" val="675545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ED35-3501-4F19-BBE9-1C219C4EE64C}"/>
              </a:ext>
            </a:extLst>
          </p:cNvPr>
          <p:cNvSpPr>
            <a:spLocks noGrp="1"/>
          </p:cNvSpPr>
          <p:nvPr>
            <p:ph type="title"/>
          </p:nvPr>
        </p:nvSpPr>
        <p:spPr>
          <a:xfrm>
            <a:off x="838200" y="171528"/>
            <a:ext cx="10901218" cy="989354"/>
          </a:xfrm>
        </p:spPr>
        <p:txBody>
          <a:bodyPr>
            <a:noAutofit/>
          </a:bodyPr>
          <a:lstStyle/>
          <a:p>
            <a:r>
              <a:rPr lang="en-US" dirty="0"/>
              <a:t>Vaccination Recommendations for Pregnant Women</a:t>
            </a:r>
          </a:p>
        </p:txBody>
      </p:sp>
      <p:graphicFrame>
        <p:nvGraphicFramePr>
          <p:cNvPr id="4" name="Content Placeholder 3">
            <a:extLst>
              <a:ext uri="{FF2B5EF4-FFF2-40B4-BE49-F238E27FC236}">
                <a16:creationId xmlns:a16="http://schemas.microsoft.com/office/drawing/2014/main" id="{46E36BB0-427E-4B19-80CD-CE211035298A}"/>
              </a:ext>
            </a:extLst>
          </p:cNvPr>
          <p:cNvGraphicFramePr>
            <a:graphicFrameLocks noGrp="1"/>
          </p:cNvGraphicFramePr>
          <p:nvPr>
            <p:ph idx="1"/>
            <p:extLst>
              <p:ext uri="{D42A27DB-BD31-4B8C-83A1-F6EECF244321}">
                <p14:modId xmlns:p14="http://schemas.microsoft.com/office/powerpoint/2010/main" val="3661528660"/>
              </p:ext>
            </p:extLst>
          </p:nvPr>
        </p:nvGraphicFramePr>
        <p:xfrm>
          <a:off x="838200" y="1503680"/>
          <a:ext cx="10515600" cy="4673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A1F6157-0745-4FCF-AA2D-BC04295918CF}"/>
              </a:ext>
            </a:extLst>
          </p:cNvPr>
          <p:cNvSpPr txBox="1"/>
          <p:nvPr/>
        </p:nvSpPr>
        <p:spPr>
          <a:xfrm>
            <a:off x="4734560" y="6497321"/>
            <a:ext cx="6619240" cy="276999"/>
          </a:xfrm>
          <a:prstGeom prst="rect">
            <a:avLst/>
          </a:prstGeom>
          <a:noFill/>
        </p:spPr>
        <p:txBody>
          <a:bodyPr wrap="square" rtlCol="0">
            <a:spAutoFit/>
          </a:bodyPr>
          <a:lstStyle/>
          <a:p>
            <a:r>
              <a:rPr lang="en-US" sz="1200" dirty="0">
                <a:solidFill>
                  <a:schemeClr val="bg1"/>
                </a:solidFill>
              </a:rPr>
              <a:t>Source: CDC - www.cdc.gov/vaccines/pregnancy/hcp-toolkit/important-maternal-vaccines.html</a:t>
            </a:r>
          </a:p>
        </p:txBody>
      </p:sp>
      <p:sp>
        <p:nvSpPr>
          <p:cNvPr id="5" name="Slide Number Placeholder 4">
            <a:extLst>
              <a:ext uri="{FF2B5EF4-FFF2-40B4-BE49-F238E27FC236}">
                <a16:creationId xmlns:a16="http://schemas.microsoft.com/office/drawing/2014/main" id="{A36F1427-5B05-4655-9CFD-3E71476F644E}"/>
              </a:ext>
            </a:extLst>
          </p:cNvPr>
          <p:cNvSpPr>
            <a:spLocks noGrp="1"/>
          </p:cNvSpPr>
          <p:nvPr>
            <p:ph type="sldNum" sz="quarter" idx="12"/>
          </p:nvPr>
        </p:nvSpPr>
        <p:spPr>
          <a:xfrm>
            <a:off x="10432973" y="6424620"/>
            <a:ext cx="1534782" cy="365125"/>
          </a:xfrm>
        </p:spPr>
        <p:txBody>
          <a:bodyPr/>
          <a:lstStyle/>
          <a:p>
            <a:endParaRPr lang="en-US" dirty="0"/>
          </a:p>
          <a:p>
            <a:fld id="{3B3D8E9B-1ED4-4D35-BE41-ACD46A7E96ED}" type="slidenum">
              <a:rPr lang="en-US" smtClean="0"/>
              <a:pPr/>
              <a:t>4</a:t>
            </a:fld>
            <a:endParaRPr lang="en-US" dirty="0"/>
          </a:p>
        </p:txBody>
      </p:sp>
    </p:spTree>
    <p:extLst>
      <p:ext uri="{BB962C8B-B14F-4D97-AF65-F5344CB8AC3E}">
        <p14:creationId xmlns:p14="http://schemas.microsoft.com/office/powerpoint/2010/main" val="69794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a:xfrm>
            <a:off x="346509" y="171528"/>
            <a:ext cx="11007291" cy="989354"/>
          </a:xfrm>
        </p:spPr>
        <p:txBody>
          <a:bodyPr>
            <a:noAutofit/>
          </a:bodyPr>
          <a:lstStyle/>
          <a:p>
            <a:r>
              <a:rPr lang="en-US" dirty="0"/>
              <a:t>Maternal Immunization Summit  </a:t>
            </a:r>
            <a:br>
              <a:rPr lang="en-US" dirty="0"/>
            </a:br>
            <a:r>
              <a:rPr lang="en-US" dirty="0"/>
              <a:t>(June 2019 and July 2020)</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5</a:t>
            </a:fld>
            <a:endParaRPr lang="en-US" dirty="0"/>
          </a:p>
        </p:txBody>
      </p:sp>
      <p:graphicFrame>
        <p:nvGraphicFramePr>
          <p:cNvPr id="3" name="Diagram 2">
            <a:extLst>
              <a:ext uri="{FF2B5EF4-FFF2-40B4-BE49-F238E27FC236}">
                <a16:creationId xmlns:a16="http://schemas.microsoft.com/office/drawing/2014/main" id="{565D8890-AD91-4A0F-8C47-2FA16A5B5331}"/>
              </a:ext>
            </a:extLst>
          </p:cNvPr>
          <p:cNvGraphicFramePr/>
          <p:nvPr>
            <p:extLst>
              <p:ext uri="{D42A27DB-BD31-4B8C-83A1-F6EECF244321}">
                <p14:modId xmlns:p14="http://schemas.microsoft.com/office/powerpoint/2010/main" val="2841907211"/>
              </p:ext>
            </p:extLst>
          </p:nvPr>
        </p:nvGraphicFramePr>
        <p:xfrm>
          <a:off x="1129137" y="1843264"/>
          <a:ext cx="9933709" cy="881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C76EF15B-9939-45E6-A941-551333B4E347}"/>
              </a:ext>
            </a:extLst>
          </p:cNvPr>
          <p:cNvGraphicFramePr/>
          <p:nvPr>
            <p:extLst>
              <p:ext uri="{D42A27DB-BD31-4B8C-83A1-F6EECF244321}">
                <p14:modId xmlns:p14="http://schemas.microsoft.com/office/powerpoint/2010/main" val="84522489"/>
              </p:ext>
            </p:extLst>
          </p:nvPr>
        </p:nvGraphicFramePr>
        <p:xfrm>
          <a:off x="1129137" y="2862265"/>
          <a:ext cx="9933709" cy="881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63E26576-A94D-4DDF-BD9E-EC84D1BD7FDD}"/>
              </a:ext>
            </a:extLst>
          </p:cNvPr>
          <p:cNvGraphicFramePr/>
          <p:nvPr>
            <p:extLst>
              <p:ext uri="{D42A27DB-BD31-4B8C-83A1-F6EECF244321}">
                <p14:modId xmlns:p14="http://schemas.microsoft.com/office/powerpoint/2010/main" val="182159766"/>
              </p:ext>
            </p:extLst>
          </p:nvPr>
        </p:nvGraphicFramePr>
        <p:xfrm>
          <a:off x="1129137" y="3940589"/>
          <a:ext cx="9933709" cy="90054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95A73D5D-D310-40C0-AFAC-74432CFE8E00}"/>
              </a:ext>
            </a:extLst>
          </p:cNvPr>
          <p:cNvGraphicFramePr/>
          <p:nvPr>
            <p:extLst>
              <p:ext uri="{D42A27DB-BD31-4B8C-83A1-F6EECF244321}">
                <p14:modId xmlns:p14="http://schemas.microsoft.com/office/powerpoint/2010/main" val="2093804908"/>
              </p:ext>
            </p:extLst>
          </p:nvPr>
        </p:nvGraphicFramePr>
        <p:xfrm>
          <a:off x="1129135" y="4900268"/>
          <a:ext cx="9933711" cy="130617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70641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0DA6735-A86E-4AC3-A9A2-F39E36F26504}"/>
              </a:ext>
            </a:extLst>
          </p:cNvPr>
          <p:cNvSpPr/>
          <p:nvPr/>
        </p:nvSpPr>
        <p:spPr>
          <a:xfrm>
            <a:off x="132080" y="1503680"/>
            <a:ext cx="11805920" cy="4673282"/>
          </a:xfrm>
          <a:prstGeom prst="roundRect">
            <a:avLst/>
          </a:prstGeom>
          <a:solidFill>
            <a:srgbClr val="BC24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0D4676-EC48-4080-ACA3-3DC50C45AA70}"/>
              </a:ext>
            </a:extLst>
          </p:cNvPr>
          <p:cNvSpPr>
            <a:spLocks noGrp="1"/>
          </p:cNvSpPr>
          <p:nvPr>
            <p:ph type="title"/>
          </p:nvPr>
        </p:nvSpPr>
        <p:spPr/>
        <p:txBody>
          <a:bodyPr>
            <a:noAutofit/>
          </a:bodyPr>
          <a:lstStyle/>
          <a:p>
            <a:r>
              <a:rPr lang="en-US" dirty="0"/>
              <a:t>Immunization for Pregnant Women: A Call to Action</a:t>
            </a:r>
            <a:br>
              <a:rPr lang="en-US" dirty="0"/>
            </a:br>
            <a:r>
              <a:rPr lang="en-US" dirty="0"/>
              <a:t>(Summer 2020)</a:t>
            </a:r>
          </a:p>
        </p:txBody>
      </p:sp>
      <p:sp>
        <p:nvSpPr>
          <p:cNvPr id="3" name="Content Placeholder 2">
            <a:extLst>
              <a:ext uri="{FF2B5EF4-FFF2-40B4-BE49-F238E27FC236}">
                <a16:creationId xmlns:a16="http://schemas.microsoft.com/office/drawing/2014/main" id="{B3B27C7F-9D5B-4C3D-8562-90D73A5FC42B}"/>
              </a:ext>
            </a:extLst>
          </p:cNvPr>
          <p:cNvSpPr>
            <a:spLocks noGrp="1"/>
          </p:cNvSpPr>
          <p:nvPr>
            <p:ph idx="1"/>
          </p:nvPr>
        </p:nvSpPr>
        <p:spPr>
          <a:xfrm>
            <a:off x="828040" y="1825625"/>
            <a:ext cx="10515600" cy="4351338"/>
          </a:xfrm>
        </p:spPr>
        <p:txBody>
          <a:bodyPr>
            <a:normAutofit fontScale="85000" lnSpcReduction="20000"/>
          </a:bodyPr>
          <a:lstStyle/>
          <a:p>
            <a:pPr marL="0" indent="0">
              <a:buNone/>
            </a:pPr>
            <a:r>
              <a:rPr lang="en-US" dirty="0">
                <a:solidFill>
                  <a:schemeClr val="bg1"/>
                </a:solidFill>
              </a:rPr>
              <a:t>“Immunizations are an essential part of prenatal care, offering critical protection to women and their fetuses against potentially deadly diseases. The Centers for Disease Control and Prevention (CDC) Advisory Committee on Immunization Practices recommends that women who are pregnant receive an inactivated influenza and a tetanus/diphtheria/acellular pertussis (Tdap) vaccine in every pregnancy. </a:t>
            </a:r>
            <a:r>
              <a:rPr lang="en-US" b="1" dirty="0">
                <a:solidFill>
                  <a:schemeClr val="bg1"/>
                </a:solidFill>
              </a:rPr>
              <a:t>The American Academy of Family Physicians; American College of Nurse-Midwives; American College of Obstetricians and Gynecologists; and Association of Women’s Health, Obstetric and Neonatal Nurses strongly support this recommendation. As professional organizations whose members care for pregnant women, we affirm the importance of recommending and advocating that pregnant women receive all recommended vaccines at the appropriate time during each pregnancy.</a:t>
            </a:r>
            <a:r>
              <a:rPr lang="en-US" dirty="0">
                <a:solidFill>
                  <a:schemeClr val="bg1"/>
                </a:solidFill>
              </a:rPr>
              <a:t> The current increase in hesitancy about the safety and efficacy of vaccines has created an environment that calls for our urgent commitment to discussing the evidence-based benefits of vaccination with pregnant women.”</a:t>
            </a:r>
            <a:br>
              <a:rPr lang="en-US" dirty="0">
                <a:solidFill>
                  <a:schemeClr val="bg1"/>
                </a:solidFill>
              </a:rPr>
            </a:br>
            <a:endParaRPr lang="en-US" dirty="0">
              <a:solidFill>
                <a:schemeClr val="bg1"/>
              </a:solidFill>
            </a:endParaRPr>
          </a:p>
        </p:txBody>
      </p:sp>
      <p:sp>
        <p:nvSpPr>
          <p:cNvPr id="8" name="TextBox 7">
            <a:extLst>
              <a:ext uri="{FF2B5EF4-FFF2-40B4-BE49-F238E27FC236}">
                <a16:creationId xmlns:a16="http://schemas.microsoft.com/office/drawing/2014/main" id="{17685720-B6CD-444A-AAFC-787E4D943FB5}"/>
              </a:ext>
            </a:extLst>
          </p:cNvPr>
          <p:cNvSpPr txBox="1"/>
          <p:nvPr/>
        </p:nvSpPr>
        <p:spPr>
          <a:xfrm>
            <a:off x="3779520" y="6396335"/>
            <a:ext cx="7924800" cy="461665"/>
          </a:xfrm>
          <a:prstGeom prst="rect">
            <a:avLst/>
          </a:prstGeom>
          <a:noFill/>
        </p:spPr>
        <p:txBody>
          <a:bodyPr wrap="square" rtlCol="0">
            <a:spAutoFit/>
          </a:bodyPr>
          <a:lstStyle/>
          <a:p>
            <a:r>
              <a:rPr lang="en-US" sz="1200" dirty="0">
                <a:solidFill>
                  <a:schemeClr val="bg1"/>
                </a:solidFill>
              </a:rPr>
              <a:t>Source: Maternal Immunization Task Force’s Immunization for Pregnant Women: A Call to Action</a:t>
            </a:r>
          </a:p>
          <a:p>
            <a:r>
              <a:rPr lang="en-US" sz="1200" dirty="0">
                <a:solidFill>
                  <a:schemeClr val="bg1"/>
                </a:solidFill>
              </a:rPr>
              <a:t>www.acog.org/programs/immunization-for-women/activities-initiatives/immunization-for-pregnant-women-a-call-to-action</a:t>
            </a:r>
          </a:p>
        </p:txBody>
      </p:sp>
      <p:sp>
        <p:nvSpPr>
          <p:cNvPr id="9" name="Slide Number Placeholder 8">
            <a:extLst>
              <a:ext uri="{FF2B5EF4-FFF2-40B4-BE49-F238E27FC236}">
                <a16:creationId xmlns:a16="http://schemas.microsoft.com/office/drawing/2014/main" id="{219CCBB2-66C6-4BC9-9A4F-0D8E863A5AF9}"/>
              </a:ext>
            </a:extLst>
          </p:cNvPr>
          <p:cNvSpPr>
            <a:spLocks noGrp="1"/>
          </p:cNvSpPr>
          <p:nvPr>
            <p:ph type="sldNum" sz="quarter" idx="12"/>
          </p:nvPr>
        </p:nvSpPr>
        <p:spPr/>
        <p:txBody>
          <a:bodyPr/>
          <a:lstStyle/>
          <a:p>
            <a:fld id="{3B3D8E9B-1ED4-4D35-BE41-ACD46A7E96ED}" type="slidenum">
              <a:rPr lang="en-US" smtClean="0"/>
              <a:pPr/>
              <a:t>6</a:t>
            </a:fld>
            <a:endParaRPr lang="en-US" dirty="0"/>
          </a:p>
        </p:txBody>
      </p:sp>
    </p:spTree>
    <p:extLst>
      <p:ext uri="{BB962C8B-B14F-4D97-AF65-F5344CB8AC3E}">
        <p14:creationId xmlns:p14="http://schemas.microsoft.com/office/powerpoint/2010/main" val="325065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8D4-D920-4EC4-91E5-C2B0BFB3450C}"/>
              </a:ext>
            </a:extLst>
          </p:cNvPr>
          <p:cNvSpPr>
            <a:spLocks noGrp="1"/>
          </p:cNvSpPr>
          <p:nvPr>
            <p:ph type="title"/>
          </p:nvPr>
        </p:nvSpPr>
        <p:spPr/>
        <p:txBody>
          <a:bodyPr/>
          <a:lstStyle/>
          <a:p>
            <a:r>
              <a:rPr lang="en-US" dirty="0"/>
              <a:t>Overview of the Statistics</a:t>
            </a:r>
          </a:p>
        </p:txBody>
      </p:sp>
      <p:graphicFrame>
        <p:nvGraphicFramePr>
          <p:cNvPr id="13" name="Content Placeholder 12">
            <a:extLst>
              <a:ext uri="{FF2B5EF4-FFF2-40B4-BE49-F238E27FC236}">
                <a16:creationId xmlns:a16="http://schemas.microsoft.com/office/drawing/2014/main" id="{148B71E8-EB1E-44E3-946C-D48562362EDD}"/>
              </a:ext>
            </a:extLst>
          </p:cNvPr>
          <p:cNvGraphicFramePr>
            <a:graphicFrameLocks noGrp="1"/>
          </p:cNvGraphicFramePr>
          <p:nvPr>
            <p:ph idx="1"/>
            <p:extLst>
              <p:ext uri="{D42A27DB-BD31-4B8C-83A1-F6EECF244321}">
                <p14:modId xmlns:p14="http://schemas.microsoft.com/office/powerpoint/2010/main" val="4006729962"/>
              </p:ext>
            </p:extLst>
          </p:nvPr>
        </p:nvGraphicFramePr>
        <p:xfrm>
          <a:off x="844627" y="1405838"/>
          <a:ext cx="10515600" cy="4785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1FB5398-50FC-4F8B-8D35-335E9BD6B179}"/>
              </a:ext>
            </a:extLst>
          </p:cNvPr>
          <p:cNvSpPr txBox="1"/>
          <p:nvPr/>
        </p:nvSpPr>
        <p:spPr>
          <a:xfrm>
            <a:off x="3825771" y="6435837"/>
            <a:ext cx="7624549" cy="276999"/>
          </a:xfrm>
          <a:prstGeom prst="rect">
            <a:avLst/>
          </a:prstGeom>
          <a:noFill/>
        </p:spPr>
        <p:txBody>
          <a:bodyPr wrap="square">
            <a:spAutoFit/>
          </a:bodyPr>
          <a:lstStyle/>
          <a:p>
            <a:r>
              <a:rPr lang="en-US" sz="1200" dirty="0">
                <a:solidFill>
                  <a:schemeClr val="bg1"/>
                </a:solidFill>
              </a:rPr>
              <a:t>Source: CDC Vital Signs (Oct 2019): www.cdc.gov/vitalsigns/maternal-vaccines/pdf/vs-1008-maternal-vaccines-H.pdf</a:t>
            </a:r>
          </a:p>
        </p:txBody>
      </p:sp>
      <p:sp>
        <p:nvSpPr>
          <p:cNvPr id="3" name="Slide Number Placeholder 2">
            <a:extLst>
              <a:ext uri="{FF2B5EF4-FFF2-40B4-BE49-F238E27FC236}">
                <a16:creationId xmlns:a16="http://schemas.microsoft.com/office/drawing/2014/main" id="{063CA567-551C-4728-A0F2-5511A6B89D2D}"/>
              </a:ext>
            </a:extLst>
          </p:cNvPr>
          <p:cNvSpPr>
            <a:spLocks noGrp="1"/>
          </p:cNvSpPr>
          <p:nvPr>
            <p:ph type="sldNum" sz="quarter" idx="12"/>
          </p:nvPr>
        </p:nvSpPr>
        <p:spPr/>
        <p:txBody>
          <a:bodyPr/>
          <a:lstStyle/>
          <a:p>
            <a:fld id="{3B3D8E9B-1ED4-4D35-BE41-ACD46A7E96ED}" type="slidenum">
              <a:rPr lang="en-US" smtClean="0"/>
              <a:pPr/>
              <a:t>7</a:t>
            </a:fld>
            <a:endParaRPr lang="en-US" dirty="0"/>
          </a:p>
        </p:txBody>
      </p:sp>
    </p:spTree>
    <p:extLst>
      <p:ext uri="{BB962C8B-B14F-4D97-AF65-F5344CB8AC3E}">
        <p14:creationId xmlns:p14="http://schemas.microsoft.com/office/powerpoint/2010/main" val="1183162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a:xfrm>
            <a:off x="510139" y="112323"/>
            <a:ext cx="11240825" cy="989354"/>
          </a:xfrm>
        </p:spPr>
        <p:txBody>
          <a:bodyPr>
            <a:normAutofit/>
          </a:bodyPr>
          <a:lstStyle/>
          <a:p>
            <a:r>
              <a:rPr lang="en-US" dirty="0"/>
              <a:t>Overview of the Statistics</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8</a:t>
            </a:fld>
            <a:endParaRPr lang="en-US" dirty="0"/>
          </a:p>
        </p:txBody>
      </p:sp>
      <p:graphicFrame>
        <p:nvGraphicFramePr>
          <p:cNvPr id="10" name="Diagram 9">
            <a:extLst>
              <a:ext uri="{FF2B5EF4-FFF2-40B4-BE49-F238E27FC236}">
                <a16:creationId xmlns:a16="http://schemas.microsoft.com/office/drawing/2014/main" id="{362A878B-5738-4FC4-8F75-5E1112BB9994}"/>
              </a:ext>
            </a:extLst>
          </p:cNvPr>
          <p:cNvGraphicFramePr/>
          <p:nvPr>
            <p:extLst>
              <p:ext uri="{D42A27DB-BD31-4B8C-83A1-F6EECF244321}">
                <p14:modId xmlns:p14="http://schemas.microsoft.com/office/powerpoint/2010/main" val="1861873909"/>
              </p:ext>
            </p:extLst>
          </p:nvPr>
        </p:nvGraphicFramePr>
        <p:xfrm>
          <a:off x="1129144" y="2522893"/>
          <a:ext cx="9933709" cy="900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F7B6C192-4868-45E7-AC4B-2635A8731AAA}"/>
              </a:ext>
            </a:extLst>
          </p:cNvPr>
          <p:cNvGraphicFramePr/>
          <p:nvPr>
            <p:extLst>
              <p:ext uri="{D42A27DB-BD31-4B8C-83A1-F6EECF244321}">
                <p14:modId xmlns:p14="http://schemas.microsoft.com/office/powerpoint/2010/main" val="2825695997"/>
              </p:ext>
            </p:extLst>
          </p:nvPr>
        </p:nvGraphicFramePr>
        <p:xfrm>
          <a:off x="952027" y="1592212"/>
          <a:ext cx="9933709" cy="33538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3720559" y="6468678"/>
            <a:ext cx="7633241" cy="276999"/>
          </a:xfrm>
          <a:prstGeom prst="rect">
            <a:avLst/>
          </a:prstGeom>
          <a:noFill/>
        </p:spPr>
        <p:txBody>
          <a:bodyPr wrap="square" rtlCol="0">
            <a:spAutoFit/>
          </a:bodyPr>
          <a:lstStyle/>
          <a:p>
            <a:r>
              <a:rPr lang="en-US" sz="1200" dirty="0">
                <a:solidFill>
                  <a:schemeClr val="bg1"/>
                </a:solidFill>
              </a:rPr>
              <a:t>Source: CDC Vital Signs (Oct 2019): www.cdc.gov/vitalsigns/maternal-vaccines/pdf/vs-1008-maternal-vaccines-H.pdf</a:t>
            </a:r>
          </a:p>
        </p:txBody>
      </p:sp>
    </p:spTree>
    <p:extLst>
      <p:ext uri="{BB962C8B-B14F-4D97-AF65-F5344CB8AC3E}">
        <p14:creationId xmlns:p14="http://schemas.microsoft.com/office/powerpoint/2010/main" val="861987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88B-C8E5-4C34-ADB5-9C66CF2E20BC}"/>
              </a:ext>
            </a:extLst>
          </p:cNvPr>
          <p:cNvSpPr>
            <a:spLocks noGrp="1"/>
          </p:cNvSpPr>
          <p:nvPr>
            <p:ph type="title"/>
          </p:nvPr>
        </p:nvSpPr>
        <p:spPr>
          <a:xfrm>
            <a:off x="375385" y="171528"/>
            <a:ext cx="11396311" cy="989354"/>
          </a:xfrm>
        </p:spPr>
        <p:txBody>
          <a:bodyPr>
            <a:noAutofit/>
          </a:bodyPr>
          <a:lstStyle/>
          <a:p>
            <a:r>
              <a:rPr lang="en-US" dirty="0"/>
              <a:t>Motivations for Maternal Vaccinations</a:t>
            </a:r>
            <a:r>
              <a:rPr lang="en-US" dirty="0">
                <a:solidFill>
                  <a:srgbClr val="BC3888"/>
                </a:solidFill>
              </a:rPr>
              <a:t> </a:t>
            </a:r>
            <a:r>
              <a:rPr lang="en-US" dirty="0"/>
              <a:t>(Flu and Tdap)</a:t>
            </a:r>
          </a:p>
        </p:txBody>
      </p:sp>
      <p:sp>
        <p:nvSpPr>
          <p:cNvPr id="4" name="Slide Number Placeholder 3">
            <a:extLst>
              <a:ext uri="{FF2B5EF4-FFF2-40B4-BE49-F238E27FC236}">
                <a16:creationId xmlns:a16="http://schemas.microsoft.com/office/drawing/2014/main" id="{E1DC1D6A-8C88-4DFF-9079-4C11B7773053}"/>
              </a:ext>
            </a:extLst>
          </p:cNvPr>
          <p:cNvSpPr>
            <a:spLocks noGrp="1"/>
          </p:cNvSpPr>
          <p:nvPr>
            <p:ph type="sldNum" sz="quarter" idx="12"/>
          </p:nvPr>
        </p:nvSpPr>
        <p:spPr/>
        <p:txBody>
          <a:bodyPr/>
          <a:lstStyle/>
          <a:p>
            <a:fld id="{3B3D8E9B-1ED4-4D35-BE41-ACD46A7E96ED}" type="slidenum">
              <a:rPr lang="en-US" smtClean="0"/>
              <a:pPr/>
              <a:t>9</a:t>
            </a:fld>
            <a:endParaRPr lang="en-US" dirty="0"/>
          </a:p>
        </p:txBody>
      </p:sp>
      <p:graphicFrame>
        <p:nvGraphicFramePr>
          <p:cNvPr id="3" name="Diagram 2">
            <a:extLst>
              <a:ext uri="{FF2B5EF4-FFF2-40B4-BE49-F238E27FC236}">
                <a16:creationId xmlns:a16="http://schemas.microsoft.com/office/drawing/2014/main" id="{A2ADAB7C-E782-4155-9E0E-879DDBF17F77}"/>
              </a:ext>
            </a:extLst>
          </p:cNvPr>
          <p:cNvGraphicFramePr/>
          <p:nvPr>
            <p:extLst>
              <p:ext uri="{D42A27DB-BD31-4B8C-83A1-F6EECF244321}">
                <p14:modId xmlns:p14="http://schemas.microsoft.com/office/powerpoint/2010/main" val="1433449215"/>
              </p:ext>
            </p:extLst>
          </p:nvPr>
        </p:nvGraphicFramePr>
        <p:xfrm>
          <a:off x="659876" y="1386316"/>
          <a:ext cx="10693924" cy="1319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EAFA69F4-FA8F-41E0-9006-BE610D7FCD60}"/>
              </a:ext>
            </a:extLst>
          </p:cNvPr>
          <p:cNvGraphicFramePr/>
          <p:nvPr>
            <p:extLst>
              <p:ext uri="{D42A27DB-BD31-4B8C-83A1-F6EECF244321}">
                <p14:modId xmlns:p14="http://schemas.microsoft.com/office/powerpoint/2010/main" val="3564015005"/>
              </p:ext>
            </p:extLst>
          </p:nvPr>
        </p:nvGraphicFramePr>
        <p:xfrm>
          <a:off x="659876" y="2597998"/>
          <a:ext cx="10693924" cy="9005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AC18C598-5A53-4272-AC77-B576DC6669CC}"/>
              </a:ext>
            </a:extLst>
          </p:cNvPr>
          <p:cNvGraphicFramePr/>
          <p:nvPr>
            <p:extLst>
              <p:ext uri="{D42A27DB-BD31-4B8C-83A1-F6EECF244321}">
                <p14:modId xmlns:p14="http://schemas.microsoft.com/office/powerpoint/2010/main" val="2425948472"/>
              </p:ext>
            </p:extLst>
          </p:nvPr>
        </p:nvGraphicFramePr>
        <p:xfrm>
          <a:off x="659876" y="3656462"/>
          <a:ext cx="10693924" cy="11230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F4985FEB-DE67-4CAE-A3BC-8E5D393A803F}"/>
              </a:ext>
            </a:extLst>
          </p:cNvPr>
          <p:cNvGraphicFramePr/>
          <p:nvPr>
            <p:extLst>
              <p:ext uri="{D42A27DB-BD31-4B8C-83A1-F6EECF244321}">
                <p14:modId xmlns:p14="http://schemas.microsoft.com/office/powerpoint/2010/main" val="2345730092"/>
              </p:ext>
            </p:extLst>
          </p:nvPr>
        </p:nvGraphicFramePr>
        <p:xfrm>
          <a:off x="659876" y="4629752"/>
          <a:ext cx="10693924" cy="163694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3" name="TextBox 12">
            <a:extLst>
              <a:ext uri="{FF2B5EF4-FFF2-40B4-BE49-F238E27FC236}">
                <a16:creationId xmlns:a16="http://schemas.microsoft.com/office/drawing/2014/main" id="{627DED4C-5D06-4735-BB58-5F5D4094F782}"/>
              </a:ext>
            </a:extLst>
          </p:cNvPr>
          <p:cNvSpPr txBox="1"/>
          <p:nvPr/>
        </p:nvSpPr>
        <p:spPr>
          <a:xfrm rot="10800000" flipV="1">
            <a:off x="4572000" y="6487764"/>
            <a:ext cx="6092328" cy="276999"/>
          </a:xfrm>
          <a:prstGeom prst="rect">
            <a:avLst/>
          </a:prstGeom>
          <a:noFill/>
        </p:spPr>
        <p:txBody>
          <a:bodyPr wrap="square">
            <a:spAutoFit/>
          </a:bodyPr>
          <a:lstStyle/>
          <a:p>
            <a:r>
              <a:rPr lang="en-US" sz="1200" dirty="0">
                <a:solidFill>
                  <a:schemeClr val="bg1"/>
                </a:solidFill>
              </a:rPr>
              <a:t>Sources: ACOG Survey and Online Focus Groups, 2019 and ACNM Survey of Members, 2019</a:t>
            </a:r>
          </a:p>
        </p:txBody>
      </p:sp>
    </p:spTree>
    <p:extLst>
      <p:ext uri="{BB962C8B-B14F-4D97-AF65-F5344CB8AC3E}">
        <p14:creationId xmlns:p14="http://schemas.microsoft.com/office/powerpoint/2010/main" val="2657928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Vaccinate Your Family">
      <a:dk1>
        <a:sysClr val="windowText" lastClr="000000"/>
      </a:dk1>
      <a:lt1>
        <a:sysClr val="window" lastClr="FFFFFF"/>
      </a:lt1>
      <a:dk2>
        <a:srgbClr val="44546A"/>
      </a:dk2>
      <a:lt2>
        <a:srgbClr val="E7E6E6"/>
      </a:lt2>
      <a:accent1>
        <a:srgbClr val="593867"/>
      </a:accent1>
      <a:accent2>
        <a:srgbClr val="43A7A4"/>
      </a:accent2>
      <a:accent3>
        <a:srgbClr val="BB3887"/>
      </a:accent3>
      <a:accent4>
        <a:srgbClr val="A5A5A5"/>
      </a:accent4>
      <a:accent5>
        <a:srgbClr val="5B9BD5"/>
      </a:accent5>
      <a:accent6>
        <a:srgbClr val="70AD47"/>
      </a:accent6>
      <a:hlink>
        <a:srgbClr val="43A7A4"/>
      </a:hlink>
      <a:folHlink>
        <a:srgbClr val="BB3887"/>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A3FCB4267EF643A7E8FA8FC2A2DA0E" ma:contentTypeVersion="12" ma:contentTypeDescription="Create a new document." ma:contentTypeScope="" ma:versionID="407541118f8578b18aaa7d22eca5ec22">
  <xsd:schema xmlns:xsd="http://www.w3.org/2001/XMLSchema" xmlns:xs="http://www.w3.org/2001/XMLSchema" xmlns:p="http://schemas.microsoft.com/office/2006/metadata/properties" xmlns:ns2="62277ea4-3f0e-4230-9fd5-3801f4873312" xmlns:ns3="c3c62813-faad-48eb-ad23-2067076f96ca" targetNamespace="http://schemas.microsoft.com/office/2006/metadata/properties" ma:root="true" ma:fieldsID="9113df198f2f94832b383254018fa618" ns2:_="" ns3:_="">
    <xsd:import namespace="62277ea4-3f0e-4230-9fd5-3801f4873312"/>
    <xsd:import namespace="c3c62813-faad-48eb-ad23-2067076f96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277ea4-3f0e-4230-9fd5-3801f4873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c62813-faad-48eb-ad23-2067076f96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D7DC4DB-E5F4-4A87-88E8-468EDD8F42B4}"/>
</file>

<file path=customXml/itemProps2.xml><?xml version="1.0" encoding="utf-8"?>
<ds:datastoreItem xmlns:ds="http://schemas.openxmlformats.org/officeDocument/2006/customXml" ds:itemID="{2F287AF2-CC5D-43FA-9038-4F8C3DAE5A60}"/>
</file>

<file path=customXml/itemProps3.xml><?xml version="1.0" encoding="utf-8"?>
<ds:datastoreItem xmlns:ds="http://schemas.openxmlformats.org/officeDocument/2006/customXml" ds:itemID="{15A587FC-A92B-450D-AB96-5259FC1575AD}"/>
</file>

<file path=docProps/app.xml><?xml version="1.0" encoding="utf-8"?>
<Properties xmlns="http://schemas.openxmlformats.org/officeDocument/2006/extended-properties" xmlns:vt="http://schemas.openxmlformats.org/officeDocument/2006/docPropsVTypes">
  <TotalTime>1534</TotalTime>
  <Words>3706</Words>
  <Application>Microsoft Office PowerPoint</Application>
  <PresentationFormat>Widescreen</PresentationFormat>
  <Paragraphs>300</Paragraphs>
  <Slides>35</Slides>
  <Notes>35</Notes>
  <HiddenSlides>0</HiddenSlides>
  <MMClips>8</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Arial Narrow</vt:lpstr>
      <vt:lpstr>Calibri</vt:lpstr>
      <vt:lpstr>Calibri Light</vt:lpstr>
      <vt:lpstr>Gotham Narrow Book</vt:lpstr>
      <vt:lpstr>Segoe UI</vt:lpstr>
      <vt:lpstr>Office Theme</vt:lpstr>
      <vt:lpstr>Custom Design</vt:lpstr>
      <vt:lpstr>1_Office Theme</vt:lpstr>
      <vt:lpstr>Communicating with Pregnant Women about  Flu and Tdap Vaccinations Jennifer Zavolinsky, Director of Outreach Initiatives, Vaccinate Your Family</vt:lpstr>
      <vt:lpstr>Vaccinate Your Family (VYF) Strives to Protect People of All Ages from Vaccine-Preventable Diseases</vt:lpstr>
      <vt:lpstr>Today’s Discussion</vt:lpstr>
      <vt:lpstr>Vaccination Recommendations for Pregnant Women</vt:lpstr>
      <vt:lpstr>Maternal Immunization Summit   (June 2019 and July 2020)</vt:lpstr>
      <vt:lpstr>Immunization for Pregnant Women: A Call to Action (Summer 2020)</vt:lpstr>
      <vt:lpstr>Overview of the Statistics</vt:lpstr>
      <vt:lpstr>Overview of the Statistics</vt:lpstr>
      <vt:lpstr>Motivations for Maternal Vaccinations (Flu and Tdap)</vt:lpstr>
      <vt:lpstr>Barriers to Maternal Vaccinations (Flu and Tdap)</vt:lpstr>
      <vt:lpstr>Barriers to Maternal Vaccinations (Flu and Tdap)</vt:lpstr>
      <vt:lpstr>Talking to Your Pregnant Patients about Maternal Vaccinations</vt:lpstr>
      <vt:lpstr>Tips for Making a Strong Recommendation: SHARE</vt:lpstr>
      <vt:lpstr>Talking with Your Pregnant Patients about Maternal Vaccinations</vt:lpstr>
      <vt:lpstr> Communicating with Pregnant Woman via Online or Print Materials (Tips for Vaccine Advocates) </vt:lpstr>
      <vt:lpstr>ACOG’s Infographics and Accompanying Text (Spanish version coming soon)</vt:lpstr>
      <vt:lpstr>The Safety of Flu Vaccinations During Pregnancy</vt:lpstr>
      <vt:lpstr>The Efficacy of Flu Vaccinations During Pregnancy</vt:lpstr>
      <vt:lpstr>The Safety of Tdap Vaccinations During Pregnancy</vt:lpstr>
      <vt:lpstr>Instagram (@Vaccinateyourfamily)</vt:lpstr>
      <vt:lpstr>Facebook (@Vaccinateyourfamily) and Twitter (@Vaxyourfam)</vt:lpstr>
      <vt:lpstr>New Graphics Coming Soon on Instagram (@VaccinateYourFamily), Facebook (@Vaccinateyourfamily) and Twitter (@Vaxyourfam)</vt:lpstr>
      <vt:lpstr>Vaccinate Your Family Website Vaccinateyourfamily.org/pregnancy</vt:lpstr>
      <vt:lpstr>Let’s Vaccinate Website for Healthcare Providers Letsvaccinate.org/pregnancy</vt:lpstr>
      <vt:lpstr>Callie: A Whooping Cough Story (Available on VYF’s Website and YouTube Channel)</vt:lpstr>
      <vt:lpstr>Reaching Low-Income Pregnant Women and Moms through USDA’s WIC </vt:lpstr>
      <vt:lpstr>Online Ads for Pregnant Women</vt:lpstr>
      <vt:lpstr>Online Animated Ads for Pregnant Women</vt:lpstr>
      <vt:lpstr>Online Display Ads (Top performers)</vt:lpstr>
      <vt:lpstr>PowerPoint Presentation</vt:lpstr>
      <vt:lpstr>Ads on Mobile Phones in Select Buy Buy Baby and Carters Stores in 7 Demographic Areas</vt:lpstr>
      <vt:lpstr>Credible Resources for Providers and Pregnant Women from Maternal Immunization Task Force Members </vt:lpstr>
      <vt:lpstr> AWHONN’s Flu Vaccine Video </vt:lpstr>
      <vt:lpstr>Credible Resources for Providers and Pregnant Women </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Educating and Communicating with Pregnant Women about Maternal and Childhood Vaccinations</dc:title>
  <dc:creator>Jennifer Zavolinsky</dc:creator>
  <cp:lastModifiedBy>Jennifer Zavolinsky</cp:lastModifiedBy>
  <cp:revision>38</cp:revision>
  <dcterms:created xsi:type="dcterms:W3CDTF">2020-08-06T17:46:52Z</dcterms:created>
  <dcterms:modified xsi:type="dcterms:W3CDTF">2020-09-23T17:41:54Z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0x010100ECA3FCB4267EF643A7E8FA8FC2A2DA0E</vt:lpwstr>
  </property>
</Properties>
</file>