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6"/>
  </p:notesMasterIdLst>
  <p:sldIdLst>
    <p:sldId id="256" r:id="rId3"/>
    <p:sldId id="471" r:id="rId4"/>
    <p:sldId id="473" r:id="rId5"/>
    <p:sldId id="578" r:id="rId6"/>
    <p:sldId id="579" r:id="rId7"/>
    <p:sldId id="513" r:id="rId8"/>
    <p:sldId id="447" r:id="rId9"/>
    <p:sldId id="493" r:id="rId10"/>
    <p:sldId id="451" r:id="rId11"/>
    <p:sldId id="406" r:id="rId12"/>
    <p:sldId id="389" r:id="rId13"/>
    <p:sldId id="390" r:id="rId14"/>
    <p:sldId id="402" r:id="rId15"/>
    <p:sldId id="517" r:id="rId16"/>
    <p:sldId id="368" r:id="rId17"/>
    <p:sldId id="268" r:id="rId18"/>
    <p:sldId id="296" r:id="rId19"/>
    <p:sldId id="357" r:id="rId20"/>
    <p:sldId id="514" r:id="rId21"/>
    <p:sldId id="485" r:id="rId22"/>
    <p:sldId id="364" r:id="rId23"/>
    <p:sldId id="365" r:id="rId24"/>
    <p:sldId id="518" r:id="rId25"/>
    <p:sldId id="358" r:id="rId26"/>
    <p:sldId id="580" r:id="rId27"/>
    <p:sldId id="581" r:id="rId28"/>
    <p:sldId id="257" r:id="rId29"/>
    <p:sldId id="519" r:id="rId30"/>
    <p:sldId id="315" r:id="rId31"/>
    <p:sldId id="516" r:id="rId32"/>
    <p:sldId id="289" r:id="rId33"/>
    <p:sldId id="302" r:id="rId34"/>
    <p:sldId id="258" r:id="rId35"/>
    <p:sldId id="384" r:id="rId36"/>
    <p:sldId id="520" r:id="rId37"/>
    <p:sldId id="295" r:id="rId38"/>
    <p:sldId id="528" r:id="rId39"/>
    <p:sldId id="375" r:id="rId40"/>
    <p:sldId id="337" r:id="rId41"/>
    <p:sldId id="376" r:id="rId42"/>
    <p:sldId id="283" r:id="rId43"/>
    <p:sldId id="525" r:id="rId44"/>
    <p:sldId id="453" r:id="rId45"/>
    <p:sldId id="462" r:id="rId46"/>
    <p:sldId id="461" r:id="rId47"/>
    <p:sldId id="505" r:id="rId48"/>
    <p:sldId id="373" r:id="rId49"/>
    <p:sldId id="526" r:id="rId50"/>
    <p:sldId id="316" r:id="rId51"/>
    <p:sldId id="506" r:id="rId52"/>
    <p:sldId id="492" r:id="rId53"/>
    <p:sldId id="303" r:id="rId54"/>
    <p:sldId id="456" r:id="rId55"/>
    <p:sldId id="435" r:id="rId56"/>
    <p:sldId id="436" r:id="rId57"/>
    <p:sldId id="530" r:id="rId58"/>
    <p:sldId id="531" r:id="rId59"/>
    <p:sldId id="532" r:id="rId60"/>
    <p:sldId id="533" r:id="rId61"/>
    <p:sldId id="534" r:id="rId62"/>
    <p:sldId id="535" r:id="rId63"/>
    <p:sldId id="536" r:id="rId64"/>
    <p:sldId id="537" r:id="rId65"/>
    <p:sldId id="538" r:id="rId66"/>
    <p:sldId id="539" r:id="rId67"/>
    <p:sldId id="540" r:id="rId68"/>
    <p:sldId id="541" r:id="rId69"/>
    <p:sldId id="542" r:id="rId70"/>
    <p:sldId id="543" r:id="rId71"/>
    <p:sldId id="544" r:id="rId72"/>
    <p:sldId id="545" r:id="rId73"/>
    <p:sldId id="546" r:id="rId74"/>
    <p:sldId id="547" r:id="rId75"/>
    <p:sldId id="548" r:id="rId76"/>
    <p:sldId id="549" r:id="rId77"/>
    <p:sldId id="550" r:id="rId78"/>
    <p:sldId id="551" r:id="rId79"/>
    <p:sldId id="552" r:id="rId80"/>
    <p:sldId id="553" r:id="rId81"/>
    <p:sldId id="554" r:id="rId82"/>
    <p:sldId id="555" r:id="rId83"/>
    <p:sldId id="556" r:id="rId84"/>
    <p:sldId id="557" r:id="rId85"/>
    <p:sldId id="558" r:id="rId86"/>
    <p:sldId id="559" r:id="rId87"/>
    <p:sldId id="560" r:id="rId88"/>
    <p:sldId id="561" r:id="rId89"/>
    <p:sldId id="562" r:id="rId90"/>
    <p:sldId id="563" r:id="rId91"/>
    <p:sldId id="564" r:id="rId92"/>
    <p:sldId id="565" r:id="rId93"/>
    <p:sldId id="566" r:id="rId94"/>
    <p:sldId id="567" r:id="rId95"/>
    <p:sldId id="568" r:id="rId96"/>
    <p:sldId id="569" r:id="rId97"/>
    <p:sldId id="570" r:id="rId98"/>
    <p:sldId id="571" r:id="rId99"/>
    <p:sldId id="572" r:id="rId100"/>
    <p:sldId id="573" r:id="rId101"/>
    <p:sldId id="574" r:id="rId102"/>
    <p:sldId id="575" r:id="rId103"/>
    <p:sldId id="576" r:id="rId104"/>
    <p:sldId id="577"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showGuides="1">
      <p:cViewPr varScale="1">
        <p:scale>
          <a:sx n="74" d="100"/>
          <a:sy n="74" d="100"/>
        </p:scale>
        <p:origin x="45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presProps" Target="pres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diagrams/_rels/data10.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6.png"/><Relationship Id="rId12" Type="http://schemas.openxmlformats.org/officeDocument/2006/relationships/image" Target="../media/image65.svg"/><Relationship Id="rId2" Type="http://schemas.openxmlformats.org/officeDocument/2006/relationships/image" Target="../media/image55.svg"/><Relationship Id="rId1" Type="http://schemas.openxmlformats.org/officeDocument/2006/relationships/image" Target="../media/image113.png"/><Relationship Id="rId6" Type="http://schemas.openxmlformats.org/officeDocument/2006/relationships/image" Target="../media/image59.svg"/><Relationship Id="rId11" Type="http://schemas.openxmlformats.org/officeDocument/2006/relationships/image" Target="../media/image118.png"/><Relationship Id="rId5" Type="http://schemas.openxmlformats.org/officeDocument/2006/relationships/image" Target="../media/image115.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117.png"/><Relationship Id="rId14" Type="http://schemas.openxmlformats.org/officeDocument/2006/relationships/image" Target="../media/image67.svg"/></Relationships>
</file>

<file path=ppt/diagrams/_rels/data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0.svg"/><Relationship Id="rId1" Type="http://schemas.openxmlformats.org/officeDocument/2006/relationships/image" Target="../media/image36.png"/><Relationship Id="rId6" Type="http://schemas.openxmlformats.org/officeDocument/2006/relationships/image" Target="../media/image34.svg"/><Relationship Id="rId5" Type="http://schemas.openxmlformats.org/officeDocument/2006/relationships/image" Target="../media/image38.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40.png"/></Relationships>
</file>

<file path=ppt/diagrams/_rels/data4.xml.rels><?xml version="1.0" encoding="UTF-8" standalone="yes"?>
<Relationships xmlns="http://schemas.openxmlformats.org/package/2006/relationships"><Relationship Id="rId1" Type="http://schemas.openxmlformats.org/officeDocument/2006/relationships/image" Target="../media/image42.jpeg"/></Relationships>
</file>

<file path=ppt/diagrams/_rels/data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image" Target="../media/image3.svg"/><Relationship Id="rId1" Type="http://schemas.openxmlformats.org/officeDocument/2006/relationships/image" Target="../media/image71.png"/><Relationship Id="rId6" Type="http://schemas.openxmlformats.org/officeDocument/2006/relationships/image" Target="../media/image7.svg"/><Relationship Id="rId5" Type="http://schemas.openxmlformats.org/officeDocument/2006/relationships/image" Target="../media/image73.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38.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0.svg"/><Relationship Id="rId1" Type="http://schemas.openxmlformats.org/officeDocument/2006/relationships/image" Target="../media/image36.png"/><Relationship Id="rId6" Type="http://schemas.openxmlformats.org/officeDocument/2006/relationships/image" Target="../media/image34.svg"/><Relationship Id="rId5" Type="http://schemas.openxmlformats.org/officeDocument/2006/relationships/image" Target="../media/image38.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EDCC5A-3847-42FC-B799-ACC4B3C08979}" type="doc">
      <dgm:prSet loTypeId="urn:microsoft.com/office/officeart/2005/8/layout/pyramid3" loCatId="pyramid" qsTypeId="urn:microsoft.com/office/officeart/2005/8/quickstyle/simple1" qsCatId="simple" csTypeId="urn:microsoft.com/office/officeart/2005/8/colors/accent1_2" csCatId="accent1" phldr="1"/>
      <dgm:spPr/>
    </dgm:pt>
    <dgm:pt modelId="{A130CD91-9A9C-48C4-9DF6-4B3B6BC09E1E}">
      <dgm:prSet phldrT="[Text]"/>
      <dgm:spPr/>
      <dgm:t>
        <a:bodyPr/>
        <a:lstStyle/>
        <a:p>
          <a:r>
            <a:rPr lang="en-US" dirty="0"/>
            <a:t>Early Detection</a:t>
          </a:r>
        </a:p>
      </dgm:t>
    </dgm:pt>
    <dgm:pt modelId="{62A26708-484D-44AF-A02B-91EFDE05C2D2}" type="parTrans" cxnId="{D00604E7-7F95-4AC0-92B7-3A520E08E754}">
      <dgm:prSet/>
      <dgm:spPr/>
      <dgm:t>
        <a:bodyPr/>
        <a:lstStyle/>
        <a:p>
          <a:endParaRPr lang="en-US"/>
        </a:p>
      </dgm:t>
    </dgm:pt>
    <dgm:pt modelId="{50D9D973-98E0-452F-A193-742D08FFCF4A}" type="sibTrans" cxnId="{D00604E7-7F95-4AC0-92B7-3A520E08E754}">
      <dgm:prSet/>
      <dgm:spPr/>
      <dgm:t>
        <a:bodyPr/>
        <a:lstStyle/>
        <a:p>
          <a:endParaRPr lang="en-US"/>
        </a:p>
      </dgm:t>
    </dgm:pt>
    <dgm:pt modelId="{4A8198D6-3303-48B9-9BC3-D7F5AEC475F6}">
      <dgm:prSet phldrT="[Text]"/>
      <dgm:spPr/>
      <dgm:t>
        <a:bodyPr/>
        <a:lstStyle/>
        <a:p>
          <a:r>
            <a:rPr lang="en-US" dirty="0"/>
            <a:t>Training</a:t>
          </a:r>
        </a:p>
      </dgm:t>
    </dgm:pt>
    <dgm:pt modelId="{90929663-00C7-4320-BD4B-BF1DD5A52DF5}" type="parTrans" cxnId="{3C7382D1-7EDA-470E-A37D-49269B631214}">
      <dgm:prSet/>
      <dgm:spPr/>
      <dgm:t>
        <a:bodyPr/>
        <a:lstStyle/>
        <a:p>
          <a:endParaRPr lang="en-US"/>
        </a:p>
      </dgm:t>
    </dgm:pt>
    <dgm:pt modelId="{7B5C26D9-0475-4161-AECF-9167F448DCFA}" type="sibTrans" cxnId="{3C7382D1-7EDA-470E-A37D-49269B631214}">
      <dgm:prSet/>
      <dgm:spPr/>
      <dgm:t>
        <a:bodyPr/>
        <a:lstStyle/>
        <a:p>
          <a:endParaRPr lang="en-US"/>
        </a:p>
      </dgm:t>
    </dgm:pt>
    <dgm:pt modelId="{BDB4BF73-684D-4286-9E5D-0C208AFF6254}">
      <dgm:prSet phldrT="[Text]"/>
      <dgm:spPr/>
      <dgm:t>
        <a:bodyPr/>
        <a:lstStyle/>
        <a:p>
          <a:r>
            <a:rPr lang="en-US" dirty="0"/>
            <a:t>screenings</a:t>
          </a:r>
        </a:p>
      </dgm:t>
    </dgm:pt>
    <dgm:pt modelId="{D55DF387-65C7-4A23-8358-0B69C93B1809}" type="parTrans" cxnId="{624D1F2C-6714-4F22-B869-AB72EB54FAF8}">
      <dgm:prSet/>
      <dgm:spPr/>
      <dgm:t>
        <a:bodyPr/>
        <a:lstStyle/>
        <a:p>
          <a:endParaRPr lang="en-US"/>
        </a:p>
      </dgm:t>
    </dgm:pt>
    <dgm:pt modelId="{CF4FE457-0F0C-44C2-8F03-CBC1F6FE0982}" type="sibTrans" cxnId="{624D1F2C-6714-4F22-B869-AB72EB54FAF8}">
      <dgm:prSet/>
      <dgm:spPr/>
      <dgm:t>
        <a:bodyPr/>
        <a:lstStyle/>
        <a:p>
          <a:endParaRPr lang="en-US"/>
        </a:p>
      </dgm:t>
    </dgm:pt>
    <dgm:pt modelId="{7537C7B6-DB2A-4F87-9420-C40537013635}" type="pres">
      <dgm:prSet presAssocID="{98EDCC5A-3847-42FC-B799-ACC4B3C08979}" presName="Name0" presStyleCnt="0">
        <dgm:presLayoutVars>
          <dgm:dir/>
          <dgm:animLvl val="lvl"/>
          <dgm:resizeHandles val="exact"/>
        </dgm:presLayoutVars>
      </dgm:prSet>
      <dgm:spPr/>
    </dgm:pt>
    <dgm:pt modelId="{E7D4F5E1-C8F2-497C-8F4D-16BC7C6DA484}" type="pres">
      <dgm:prSet presAssocID="{A130CD91-9A9C-48C4-9DF6-4B3B6BC09E1E}" presName="Name8" presStyleCnt="0"/>
      <dgm:spPr/>
    </dgm:pt>
    <dgm:pt modelId="{504BCA66-8059-47CB-84B1-7E80C4BBC6EF}" type="pres">
      <dgm:prSet presAssocID="{A130CD91-9A9C-48C4-9DF6-4B3B6BC09E1E}" presName="level" presStyleLbl="node1" presStyleIdx="0" presStyleCnt="3" custLinFactNeighborY="-335">
        <dgm:presLayoutVars>
          <dgm:chMax val="1"/>
          <dgm:bulletEnabled val="1"/>
        </dgm:presLayoutVars>
      </dgm:prSet>
      <dgm:spPr/>
      <dgm:t>
        <a:bodyPr/>
        <a:lstStyle/>
        <a:p>
          <a:endParaRPr lang="en-US"/>
        </a:p>
      </dgm:t>
    </dgm:pt>
    <dgm:pt modelId="{40776C9D-F7FC-4CB7-B3BA-D8EF4054A865}" type="pres">
      <dgm:prSet presAssocID="{A130CD91-9A9C-48C4-9DF6-4B3B6BC09E1E}" presName="levelTx" presStyleLbl="revTx" presStyleIdx="0" presStyleCnt="0">
        <dgm:presLayoutVars>
          <dgm:chMax val="1"/>
          <dgm:bulletEnabled val="1"/>
        </dgm:presLayoutVars>
      </dgm:prSet>
      <dgm:spPr/>
      <dgm:t>
        <a:bodyPr/>
        <a:lstStyle/>
        <a:p>
          <a:endParaRPr lang="en-US"/>
        </a:p>
      </dgm:t>
    </dgm:pt>
    <dgm:pt modelId="{16B7AEA3-C0E4-430B-B77C-AB1198930407}" type="pres">
      <dgm:prSet presAssocID="{4A8198D6-3303-48B9-9BC3-D7F5AEC475F6}" presName="Name8" presStyleCnt="0"/>
      <dgm:spPr/>
    </dgm:pt>
    <dgm:pt modelId="{AE55C30D-7ADC-4301-932E-A182EA54BF8F}" type="pres">
      <dgm:prSet presAssocID="{4A8198D6-3303-48B9-9BC3-D7F5AEC475F6}" presName="level" presStyleLbl="node1" presStyleIdx="1" presStyleCnt="3">
        <dgm:presLayoutVars>
          <dgm:chMax val="1"/>
          <dgm:bulletEnabled val="1"/>
        </dgm:presLayoutVars>
      </dgm:prSet>
      <dgm:spPr/>
      <dgm:t>
        <a:bodyPr/>
        <a:lstStyle/>
        <a:p>
          <a:endParaRPr lang="en-US"/>
        </a:p>
      </dgm:t>
    </dgm:pt>
    <dgm:pt modelId="{1D768CC1-D147-4AFF-9EAA-0036400F9478}" type="pres">
      <dgm:prSet presAssocID="{4A8198D6-3303-48B9-9BC3-D7F5AEC475F6}" presName="levelTx" presStyleLbl="revTx" presStyleIdx="0" presStyleCnt="0">
        <dgm:presLayoutVars>
          <dgm:chMax val="1"/>
          <dgm:bulletEnabled val="1"/>
        </dgm:presLayoutVars>
      </dgm:prSet>
      <dgm:spPr/>
      <dgm:t>
        <a:bodyPr/>
        <a:lstStyle/>
        <a:p>
          <a:endParaRPr lang="en-US"/>
        </a:p>
      </dgm:t>
    </dgm:pt>
    <dgm:pt modelId="{ADCE1B41-DA46-4139-865B-D5617ADC5EBD}" type="pres">
      <dgm:prSet presAssocID="{BDB4BF73-684D-4286-9E5D-0C208AFF6254}" presName="Name8" presStyleCnt="0"/>
      <dgm:spPr/>
    </dgm:pt>
    <dgm:pt modelId="{71C0325E-D773-49CF-BD2C-5FA46713F6D5}" type="pres">
      <dgm:prSet presAssocID="{BDB4BF73-684D-4286-9E5D-0C208AFF6254}" presName="level" presStyleLbl="node1" presStyleIdx="2" presStyleCnt="3">
        <dgm:presLayoutVars>
          <dgm:chMax val="1"/>
          <dgm:bulletEnabled val="1"/>
        </dgm:presLayoutVars>
      </dgm:prSet>
      <dgm:spPr/>
      <dgm:t>
        <a:bodyPr/>
        <a:lstStyle/>
        <a:p>
          <a:endParaRPr lang="en-US"/>
        </a:p>
      </dgm:t>
    </dgm:pt>
    <dgm:pt modelId="{B70D1BE5-87BB-43EB-85B8-86BD6FDAE179}" type="pres">
      <dgm:prSet presAssocID="{BDB4BF73-684D-4286-9E5D-0C208AFF6254}" presName="levelTx" presStyleLbl="revTx" presStyleIdx="0" presStyleCnt="0">
        <dgm:presLayoutVars>
          <dgm:chMax val="1"/>
          <dgm:bulletEnabled val="1"/>
        </dgm:presLayoutVars>
      </dgm:prSet>
      <dgm:spPr/>
      <dgm:t>
        <a:bodyPr/>
        <a:lstStyle/>
        <a:p>
          <a:endParaRPr lang="en-US"/>
        </a:p>
      </dgm:t>
    </dgm:pt>
  </dgm:ptLst>
  <dgm:cxnLst>
    <dgm:cxn modelId="{A70875A4-881B-4273-AC75-42BF5E3BB8D0}" type="presOf" srcId="{BDB4BF73-684D-4286-9E5D-0C208AFF6254}" destId="{71C0325E-D773-49CF-BD2C-5FA46713F6D5}" srcOrd="0" destOrd="0" presId="urn:microsoft.com/office/officeart/2005/8/layout/pyramid3"/>
    <dgm:cxn modelId="{D00604E7-7F95-4AC0-92B7-3A520E08E754}" srcId="{98EDCC5A-3847-42FC-B799-ACC4B3C08979}" destId="{A130CD91-9A9C-48C4-9DF6-4B3B6BC09E1E}" srcOrd="0" destOrd="0" parTransId="{62A26708-484D-44AF-A02B-91EFDE05C2D2}" sibTransId="{50D9D973-98E0-452F-A193-742D08FFCF4A}"/>
    <dgm:cxn modelId="{0BDBD54C-A340-4ECA-B3DC-0E9A72BB62F1}" type="presOf" srcId="{98EDCC5A-3847-42FC-B799-ACC4B3C08979}" destId="{7537C7B6-DB2A-4F87-9420-C40537013635}" srcOrd="0" destOrd="0" presId="urn:microsoft.com/office/officeart/2005/8/layout/pyramid3"/>
    <dgm:cxn modelId="{ADE74FF0-F49F-4D0E-82CB-19108145ADF6}" type="presOf" srcId="{A130CD91-9A9C-48C4-9DF6-4B3B6BC09E1E}" destId="{40776C9D-F7FC-4CB7-B3BA-D8EF4054A865}" srcOrd="1" destOrd="0" presId="urn:microsoft.com/office/officeart/2005/8/layout/pyramid3"/>
    <dgm:cxn modelId="{8B03725B-E713-46BB-A829-54520FC04507}" type="presOf" srcId="{4A8198D6-3303-48B9-9BC3-D7F5AEC475F6}" destId="{AE55C30D-7ADC-4301-932E-A182EA54BF8F}" srcOrd="0" destOrd="0" presId="urn:microsoft.com/office/officeart/2005/8/layout/pyramid3"/>
    <dgm:cxn modelId="{3C7382D1-7EDA-470E-A37D-49269B631214}" srcId="{98EDCC5A-3847-42FC-B799-ACC4B3C08979}" destId="{4A8198D6-3303-48B9-9BC3-D7F5AEC475F6}" srcOrd="1" destOrd="0" parTransId="{90929663-00C7-4320-BD4B-BF1DD5A52DF5}" sibTransId="{7B5C26D9-0475-4161-AECF-9167F448DCFA}"/>
    <dgm:cxn modelId="{CFCCB86A-B92D-4AF5-B8B9-F46E09A2738B}" type="presOf" srcId="{A130CD91-9A9C-48C4-9DF6-4B3B6BC09E1E}" destId="{504BCA66-8059-47CB-84B1-7E80C4BBC6EF}" srcOrd="0" destOrd="0" presId="urn:microsoft.com/office/officeart/2005/8/layout/pyramid3"/>
    <dgm:cxn modelId="{624D1F2C-6714-4F22-B869-AB72EB54FAF8}" srcId="{98EDCC5A-3847-42FC-B799-ACC4B3C08979}" destId="{BDB4BF73-684D-4286-9E5D-0C208AFF6254}" srcOrd="2" destOrd="0" parTransId="{D55DF387-65C7-4A23-8358-0B69C93B1809}" sibTransId="{CF4FE457-0F0C-44C2-8F03-CBC1F6FE0982}"/>
    <dgm:cxn modelId="{C9C8C980-7CFF-497E-8E73-9F2F89DE8DEA}" type="presOf" srcId="{BDB4BF73-684D-4286-9E5D-0C208AFF6254}" destId="{B70D1BE5-87BB-43EB-85B8-86BD6FDAE179}" srcOrd="1" destOrd="0" presId="urn:microsoft.com/office/officeart/2005/8/layout/pyramid3"/>
    <dgm:cxn modelId="{FC4F86F4-04B8-4334-827D-F9A5A3B75336}" type="presOf" srcId="{4A8198D6-3303-48B9-9BC3-D7F5AEC475F6}" destId="{1D768CC1-D147-4AFF-9EAA-0036400F9478}" srcOrd="1" destOrd="0" presId="urn:microsoft.com/office/officeart/2005/8/layout/pyramid3"/>
    <dgm:cxn modelId="{1C6F6FFB-F715-49FB-8DF9-CEFB3CA16CD9}" type="presParOf" srcId="{7537C7B6-DB2A-4F87-9420-C40537013635}" destId="{E7D4F5E1-C8F2-497C-8F4D-16BC7C6DA484}" srcOrd="0" destOrd="0" presId="urn:microsoft.com/office/officeart/2005/8/layout/pyramid3"/>
    <dgm:cxn modelId="{744584A3-25B5-4796-A9CC-8A5993F4C2D1}" type="presParOf" srcId="{E7D4F5E1-C8F2-497C-8F4D-16BC7C6DA484}" destId="{504BCA66-8059-47CB-84B1-7E80C4BBC6EF}" srcOrd="0" destOrd="0" presId="urn:microsoft.com/office/officeart/2005/8/layout/pyramid3"/>
    <dgm:cxn modelId="{D9C0DDD5-ED03-4033-B55E-5E7DB2C45A3E}" type="presParOf" srcId="{E7D4F5E1-C8F2-497C-8F4D-16BC7C6DA484}" destId="{40776C9D-F7FC-4CB7-B3BA-D8EF4054A865}" srcOrd="1" destOrd="0" presId="urn:microsoft.com/office/officeart/2005/8/layout/pyramid3"/>
    <dgm:cxn modelId="{4E3617D0-56A0-4FD7-8183-774E7B4F191C}" type="presParOf" srcId="{7537C7B6-DB2A-4F87-9420-C40537013635}" destId="{16B7AEA3-C0E4-430B-B77C-AB1198930407}" srcOrd="1" destOrd="0" presId="urn:microsoft.com/office/officeart/2005/8/layout/pyramid3"/>
    <dgm:cxn modelId="{6D5F4A43-FD1A-4C5D-8936-4FB75F00C2EA}" type="presParOf" srcId="{16B7AEA3-C0E4-430B-B77C-AB1198930407}" destId="{AE55C30D-7ADC-4301-932E-A182EA54BF8F}" srcOrd="0" destOrd="0" presId="urn:microsoft.com/office/officeart/2005/8/layout/pyramid3"/>
    <dgm:cxn modelId="{02408CE3-1447-4A09-99A2-B793F738CBA0}" type="presParOf" srcId="{16B7AEA3-C0E4-430B-B77C-AB1198930407}" destId="{1D768CC1-D147-4AFF-9EAA-0036400F9478}" srcOrd="1" destOrd="0" presId="urn:microsoft.com/office/officeart/2005/8/layout/pyramid3"/>
    <dgm:cxn modelId="{33B63FA6-6A70-4539-872D-1E9E2E4C7AA1}" type="presParOf" srcId="{7537C7B6-DB2A-4F87-9420-C40537013635}" destId="{ADCE1B41-DA46-4139-865B-D5617ADC5EBD}" srcOrd="2" destOrd="0" presId="urn:microsoft.com/office/officeart/2005/8/layout/pyramid3"/>
    <dgm:cxn modelId="{B6A61EC0-058B-49A8-A9F6-CDD379076B53}" type="presParOf" srcId="{ADCE1B41-DA46-4139-865B-D5617ADC5EBD}" destId="{71C0325E-D773-49CF-BD2C-5FA46713F6D5}" srcOrd="0" destOrd="0" presId="urn:microsoft.com/office/officeart/2005/8/layout/pyramid3"/>
    <dgm:cxn modelId="{A06312A6-4B17-4E75-ACB5-38DB035426CA}" type="presParOf" srcId="{ADCE1B41-DA46-4139-865B-D5617ADC5EBD}" destId="{B70D1BE5-87BB-43EB-85B8-86BD6FDAE179}"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D6E0314-5247-4D87-B4C8-7380782BCCA4}" type="doc">
      <dgm:prSet loTypeId="urn:microsoft.com/office/officeart/2018/2/layout/IconLabelDescriptionList" loCatId="icon" qsTypeId="urn:microsoft.com/office/officeart/2005/8/quickstyle/simple2" qsCatId="simple" csTypeId="urn:microsoft.com/office/officeart/2018/5/colors/Iconchunking_neutralbg_colorful2" csCatId="colorful" phldr="1"/>
      <dgm:spPr/>
      <dgm:t>
        <a:bodyPr/>
        <a:lstStyle/>
        <a:p>
          <a:endParaRPr lang="en-US"/>
        </a:p>
      </dgm:t>
    </dgm:pt>
    <dgm:pt modelId="{7847B212-B038-49F9-A83B-BDD8064F2F77}">
      <dgm:prSet/>
      <dgm:spPr/>
      <dgm:t>
        <a:bodyPr/>
        <a:lstStyle/>
        <a:p>
          <a:pPr>
            <a:lnSpc>
              <a:spcPct val="100000"/>
            </a:lnSpc>
            <a:defRPr b="1"/>
          </a:pPr>
          <a:r>
            <a:rPr lang="en-US" dirty="0"/>
            <a:t>WHEN</a:t>
          </a:r>
        </a:p>
        <a:p>
          <a:pPr>
            <a:defRPr b="1"/>
          </a:pPr>
          <a:endParaRPr lang="en-US" dirty="0"/>
        </a:p>
      </dgm:t>
    </dgm:pt>
    <dgm:pt modelId="{682494D0-5825-4C1F-90E3-1203CBFAD36C}" type="parTrans" cxnId="{4810128C-050B-418F-AFAE-4B04A6D57FBD}">
      <dgm:prSet/>
      <dgm:spPr/>
      <dgm:t>
        <a:bodyPr/>
        <a:lstStyle/>
        <a:p>
          <a:endParaRPr lang="en-US"/>
        </a:p>
      </dgm:t>
    </dgm:pt>
    <dgm:pt modelId="{693D90BD-9DBC-4767-9DD8-DB4BF266B97F}" type="sibTrans" cxnId="{4810128C-050B-418F-AFAE-4B04A6D57FBD}">
      <dgm:prSet/>
      <dgm:spPr/>
      <dgm:t>
        <a:bodyPr/>
        <a:lstStyle/>
        <a:p>
          <a:endParaRPr lang="en-US"/>
        </a:p>
      </dgm:t>
    </dgm:pt>
    <dgm:pt modelId="{11152459-86DB-4DFA-8617-00E407F3F5F5}">
      <dgm:prSet/>
      <dgm:spPr/>
      <dgm:t>
        <a:bodyPr/>
        <a:lstStyle/>
        <a:p>
          <a:pPr>
            <a:lnSpc>
              <a:spcPct val="100000"/>
            </a:lnSpc>
            <a:defRPr b="1"/>
          </a:pPr>
          <a:r>
            <a:rPr lang="en-US" dirty="0"/>
            <a:t>WHAT</a:t>
          </a:r>
        </a:p>
      </dgm:t>
    </dgm:pt>
    <dgm:pt modelId="{417DA869-0BBE-4140-9020-C447653F5BE1}" type="parTrans" cxnId="{954BE326-9379-4DDF-A90E-A52F53D45FF2}">
      <dgm:prSet/>
      <dgm:spPr/>
      <dgm:t>
        <a:bodyPr/>
        <a:lstStyle/>
        <a:p>
          <a:endParaRPr lang="en-US"/>
        </a:p>
      </dgm:t>
    </dgm:pt>
    <dgm:pt modelId="{5199578A-B4E2-44CD-BB3B-1B4973240F30}" type="sibTrans" cxnId="{954BE326-9379-4DDF-A90E-A52F53D45FF2}">
      <dgm:prSet/>
      <dgm:spPr/>
      <dgm:t>
        <a:bodyPr/>
        <a:lstStyle/>
        <a:p>
          <a:endParaRPr lang="en-US"/>
        </a:p>
      </dgm:t>
    </dgm:pt>
    <dgm:pt modelId="{FE0E2DFA-AEF4-449D-912F-E7B3ABC3BE9D}">
      <dgm:prSet/>
      <dgm:spPr/>
      <dgm:t>
        <a:bodyPr/>
        <a:lstStyle/>
        <a:p>
          <a:pPr>
            <a:lnSpc>
              <a:spcPct val="100000"/>
            </a:lnSpc>
            <a:defRPr b="1"/>
          </a:pPr>
          <a:r>
            <a:rPr lang="en-US" dirty="0"/>
            <a:t>Discuss HPV vaccination</a:t>
          </a:r>
        </a:p>
      </dgm:t>
    </dgm:pt>
    <dgm:pt modelId="{FF14EA20-CE6E-4E60-B2CD-55B485A167DE}" type="parTrans" cxnId="{E4210749-8F73-441A-B7BF-D7F398DAD028}">
      <dgm:prSet/>
      <dgm:spPr/>
      <dgm:t>
        <a:bodyPr/>
        <a:lstStyle/>
        <a:p>
          <a:endParaRPr lang="en-US"/>
        </a:p>
      </dgm:t>
    </dgm:pt>
    <dgm:pt modelId="{02BB9C8F-7432-423E-A39C-673D29B0ADEF}" type="sibTrans" cxnId="{E4210749-8F73-441A-B7BF-D7F398DAD028}">
      <dgm:prSet/>
      <dgm:spPr/>
      <dgm:t>
        <a:bodyPr/>
        <a:lstStyle/>
        <a:p>
          <a:endParaRPr lang="en-US"/>
        </a:p>
      </dgm:t>
    </dgm:pt>
    <dgm:pt modelId="{B2CD5062-0E3C-4EDA-B634-CD35F1C3D5C9}">
      <dgm:prSet/>
      <dgm:spPr/>
      <dgm:t>
        <a:bodyPr/>
        <a:lstStyle/>
        <a:p>
          <a:pPr>
            <a:lnSpc>
              <a:spcPct val="100000"/>
            </a:lnSpc>
          </a:pPr>
          <a:endParaRPr lang="en-US" dirty="0"/>
        </a:p>
      </dgm:t>
    </dgm:pt>
    <dgm:pt modelId="{AABE06DE-E81E-4836-979A-826F0E59B802}" type="parTrans" cxnId="{AB393664-FB8B-4CE5-8DD4-C39B2ECAF1B8}">
      <dgm:prSet/>
      <dgm:spPr/>
      <dgm:t>
        <a:bodyPr/>
        <a:lstStyle/>
        <a:p>
          <a:endParaRPr lang="en-US"/>
        </a:p>
      </dgm:t>
    </dgm:pt>
    <dgm:pt modelId="{1DCEA9FC-93FA-4FB0-B68F-321B8DB288F8}" type="sibTrans" cxnId="{AB393664-FB8B-4CE5-8DD4-C39B2ECAF1B8}">
      <dgm:prSet/>
      <dgm:spPr/>
      <dgm:t>
        <a:bodyPr/>
        <a:lstStyle/>
        <a:p>
          <a:endParaRPr lang="en-US"/>
        </a:p>
      </dgm:t>
    </dgm:pt>
    <dgm:pt modelId="{F589234D-B2A1-45B3-AA21-DC3523B32DFD}">
      <dgm:prSet/>
      <dgm:spPr/>
      <dgm:t>
        <a:bodyPr/>
        <a:lstStyle/>
        <a:p>
          <a:pPr>
            <a:lnSpc>
              <a:spcPct val="100000"/>
            </a:lnSpc>
            <a:defRPr b="1"/>
          </a:pPr>
          <a:r>
            <a:rPr lang="en-US" dirty="0"/>
            <a:t>Implement adjuncts</a:t>
          </a:r>
        </a:p>
      </dgm:t>
    </dgm:pt>
    <dgm:pt modelId="{93A54024-428D-409A-A1F9-1F5263F54107}" type="parTrans" cxnId="{061AB3BB-5628-4D23-AB8F-45CB5868F664}">
      <dgm:prSet/>
      <dgm:spPr/>
      <dgm:t>
        <a:bodyPr/>
        <a:lstStyle/>
        <a:p>
          <a:endParaRPr lang="en-US"/>
        </a:p>
      </dgm:t>
    </dgm:pt>
    <dgm:pt modelId="{B4DDE278-F59F-4377-AA13-0CB1C4C06F89}" type="sibTrans" cxnId="{061AB3BB-5628-4D23-AB8F-45CB5868F664}">
      <dgm:prSet/>
      <dgm:spPr/>
      <dgm:t>
        <a:bodyPr/>
        <a:lstStyle/>
        <a:p>
          <a:endParaRPr lang="en-US"/>
        </a:p>
      </dgm:t>
    </dgm:pt>
    <dgm:pt modelId="{E502C6B6-01DE-4B08-B529-3A75E562A81F}">
      <dgm:prSet/>
      <dgm:spPr/>
      <dgm:t>
        <a:bodyPr/>
        <a:lstStyle/>
        <a:p>
          <a:pPr>
            <a:lnSpc>
              <a:spcPct val="100000"/>
            </a:lnSpc>
            <a:defRPr b="1"/>
          </a:pPr>
          <a:r>
            <a:rPr lang="en-US" dirty="0"/>
            <a:t>Documentation</a:t>
          </a:r>
        </a:p>
      </dgm:t>
    </dgm:pt>
    <dgm:pt modelId="{99863E32-2FFF-4F99-94CB-1153BDB98AAA}" type="parTrans" cxnId="{04D8841B-864D-4336-8695-C1305E547D63}">
      <dgm:prSet/>
      <dgm:spPr/>
      <dgm:t>
        <a:bodyPr/>
        <a:lstStyle/>
        <a:p>
          <a:endParaRPr lang="en-US"/>
        </a:p>
      </dgm:t>
    </dgm:pt>
    <dgm:pt modelId="{5525712C-2E26-45F0-96A6-579B892DE184}" type="sibTrans" cxnId="{04D8841B-864D-4336-8695-C1305E547D63}">
      <dgm:prSet/>
      <dgm:spPr/>
      <dgm:t>
        <a:bodyPr/>
        <a:lstStyle/>
        <a:p>
          <a:endParaRPr lang="en-US"/>
        </a:p>
      </dgm:t>
    </dgm:pt>
    <dgm:pt modelId="{EAE45655-E080-44EF-B18C-BBB75D034F94}">
      <dgm:prSet/>
      <dgm:spPr/>
      <dgm:t>
        <a:bodyPr/>
        <a:lstStyle/>
        <a:p>
          <a:pPr>
            <a:lnSpc>
              <a:spcPct val="100000"/>
            </a:lnSpc>
            <a:defRPr b="1"/>
          </a:pPr>
          <a:r>
            <a:rPr lang="en-US" dirty="0"/>
            <a:t>Discuss resources needed</a:t>
          </a:r>
        </a:p>
      </dgm:t>
    </dgm:pt>
    <dgm:pt modelId="{4AF54880-892F-4CCB-A878-DC9FD50E0A24}" type="parTrans" cxnId="{FF2D1454-F693-476D-BBF7-F9E7E4BBC2DB}">
      <dgm:prSet/>
      <dgm:spPr/>
      <dgm:t>
        <a:bodyPr/>
        <a:lstStyle/>
        <a:p>
          <a:endParaRPr lang="en-US"/>
        </a:p>
      </dgm:t>
    </dgm:pt>
    <dgm:pt modelId="{87F993B7-702B-4B55-9B44-CA976F6F93CE}" type="sibTrans" cxnId="{FF2D1454-F693-476D-BBF7-F9E7E4BBC2DB}">
      <dgm:prSet/>
      <dgm:spPr/>
      <dgm:t>
        <a:bodyPr/>
        <a:lstStyle/>
        <a:p>
          <a:endParaRPr lang="en-US"/>
        </a:p>
      </dgm:t>
    </dgm:pt>
    <dgm:pt modelId="{2BAEBB58-DA71-4103-96C2-0E51175738D1}">
      <dgm:prSet/>
      <dgm:spPr/>
      <dgm:t>
        <a:bodyPr/>
        <a:lstStyle/>
        <a:p>
          <a:pPr>
            <a:lnSpc>
              <a:spcPct val="100000"/>
            </a:lnSpc>
          </a:pPr>
          <a:endParaRPr lang="en-US" dirty="0"/>
        </a:p>
      </dgm:t>
    </dgm:pt>
    <dgm:pt modelId="{C7F5EBF9-2C3A-4A27-8757-7A2C9B2F5DA4}" type="parTrans" cxnId="{4FF52A60-6791-450D-9CF2-824DB6DEFDEA}">
      <dgm:prSet/>
      <dgm:spPr/>
      <dgm:t>
        <a:bodyPr/>
        <a:lstStyle/>
        <a:p>
          <a:endParaRPr lang="en-US"/>
        </a:p>
      </dgm:t>
    </dgm:pt>
    <dgm:pt modelId="{E3F7A366-3169-4D85-ABEA-CDFD43C1C923}" type="sibTrans" cxnId="{4FF52A60-6791-450D-9CF2-824DB6DEFDEA}">
      <dgm:prSet/>
      <dgm:spPr/>
      <dgm:t>
        <a:bodyPr/>
        <a:lstStyle/>
        <a:p>
          <a:endParaRPr lang="en-US"/>
        </a:p>
      </dgm:t>
    </dgm:pt>
    <dgm:pt modelId="{88074E8A-12C9-49F2-85CC-D56A256E2291}">
      <dgm:prSet/>
      <dgm:spPr/>
      <dgm:t>
        <a:bodyPr/>
        <a:lstStyle/>
        <a:p>
          <a:pPr>
            <a:lnSpc>
              <a:spcPct val="100000"/>
            </a:lnSpc>
            <a:defRPr b="1"/>
          </a:pPr>
          <a:r>
            <a:rPr lang="en-US" dirty="0"/>
            <a:t>WHO</a:t>
          </a:r>
        </a:p>
        <a:p>
          <a:pPr>
            <a:defRPr b="1"/>
          </a:pPr>
          <a:endParaRPr lang="en-US" dirty="0"/>
        </a:p>
      </dgm:t>
    </dgm:pt>
    <dgm:pt modelId="{1FFAC013-2F69-436F-B13F-771366F4B0E9}" type="sibTrans" cxnId="{CAC4F7EB-54E8-4A29-A2D2-79C88023849F}">
      <dgm:prSet/>
      <dgm:spPr/>
      <dgm:t>
        <a:bodyPr/>
        <a:lstStyle/>
        <a:p>
          <a:endParaRPr lang="en-US"/>
        </a:p>
      </dgm:t>
    </dgm:pt>
    <dgm:pt modelId="{1CAEBE2B-08FB-4EA2-83A8-B146F9D0E523}" type="parTrans" cxnId="{CAC4F7EB-54E8-4A29-A2D2-79C88023849F}">
      <dgm:prSet/>
      <dgm:spPr/>
      <dgm:t>
        <a:bodyPr/>
        <a:lstStyle/>
        <a:p>
          <a:endParaRPr lang="en-US"/>
        </a:p>
      </dgm:t>
    </dgm:pt>
    <dgm:pt modelId="{81390680-6ECB-4BBF-8393-78D89F7CAAC3}" type="pres">
      <dgm:prSet presAssocID="{6D6E0314-5247-4D87-B4C8-7380782BCCA4}" presName="root" presStyleCnt="0">
        <dgm:presLayoutVars>
          <dgm:dir/>
          <dgm:resizeHandles val="exact"/>
        </dgm:presLayoutVars>
      </dgm:prSet>
      <dgm:spPr/>
      <dgm:t>
        <a:bodyPr/>
        <a:lstStyle/>
        <a:p>
          <a:endParaRPr lang="en-US"/>
        </a:p>
      </dgm:t>
    </dgm:pt>
    <dgm:pt modelId="{D90C7604-99A9-41B7-A676-049C5E66FCC3}" type="pres">
      <dgm:prSet presAssocID="{88074E8A-12C9-49F2-85CC-D56A256E2291}" presName="compNode" presStyleCnt="0"/>
      <dgm:spPr/>
    </dgm:pt>
    <dgm:pt modelId="{4914FA3B-72A0-46BA-B864-2052AC4DA390}" type="pres">
      <dgm:prSet presAssocID="{88074E8A-12C9-49F2-85CC-D56A256E2291}" presName="iconRect" presStyleLbl="node1" presStyleIdx="0" presStyleCnt="7"/>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dgm:spPr>
      <dgm:t>
        <a:bodyPr/>
        <a:lstStyle/>
        <a:p>
          <a:endParaRPr lang="en-US"/>
        </a:p>
      </dgm:t>
      <dgm:extLst>
        <a:ext uri="{E40237B7-FDA0-4F09-8148-C483321AD2D9}">
          <dgm14:cNvPr xmlns:dgm14="http://schemas.microsoft.com/office/drawing/2010/diagram" id="0" name="" descr="Doctor"/>
        </a:ext>
      </dgm:extLst>
    </dgm:pt>
    <dgm:pt modelId="{1E1104E4-218F-4A18-BC6E-4B032C50B69D}" type="pres">
      <dgm:prSet presAssocID="{88074E8A-12C9-49F2-85CC-D56A256E2291}" presName="iconSpace" presStyleCnt="0"/>
      <dgm:spPr/>
    </dgm:pt>
    <dgm:pt modelId="{30D9871A-52FD-4620-97D3-2D3F063EE5BA}" type="pres">
      <dgm:prSet presAssocID="{88074E8A-12C9-49F2-85CC-D56A256E2291}" presName="parTx" presStyleLbl="revTx" presStyleIdx="0" presStyleCnt="14">
        <dgm:presLayoutVars>
          <dgm:chMax val="0"/>
          <dgm:chPref val="0"/>
        </dgm:presLayoutVars>
      </dgm:prSet>
      <dgm:spPr/>
      <dgm:t>
        <a:bodyPr/>
        <a:lstStyle/>
        <a:p>
          <a:endParaRPr lang="en-US"/>
        </a:p>
      </dgm:t>
    </dgm:pt>
    <dgm:pt modelId="{1C9ADE2D-FB4A-45E7-84FF-2CFAD634A5C3}" type="pres">
      <dgm:prSet presAssocID="{88074E8A-12C9-49F2-85CC-D56A256E2291}" presName="txSpace" presStyleCnt="0"/>
      <dgm:spPr/>
    </dgm:pt>
    <dgm:pt modelId="{42F5D76D-843E-47A2-A7BD-BDADF4B7417D}" type="pres">
      <dgm:prSet presAssocID="{88074E8A-12C9-49F2-85CC-D56A256E2291}" presName="desTx" presStyleLbl="revTx" presStyleIdx="1" presStyleCnt="14">
        <dgm:presLayoutVars/>
      </dgm:prSet>
      <dgm:spPr/>
    </dgm:pt>
    <dgm:pt modelId="{F4E65EC6-B45F-42AA-93E4-79CA60164436}" type="pres">
      <dgm:prSet presAssocID="{1FFAC013-2F69-436F-B13F-771366F4B0E9}" presName="sibTrans" presStyleCnt="0"/>
      <dgm:spPr/>
    </dgm:pt>
    <dgm:pt modelId="{7CD56DCD-12DE-496B-96E1-59D79366DF51}" type="pres">
      <dgm:prSet presAssocID="{7847B212-B038-49F9-A83B-BDD8064F2F77}" presName="compNode" presStyleCnt="0"/>
      <dgm:spPr/>
    </dgm:pt>
    <dgm:pt modelId="{FA976243-7E58-4A1B-B121-C1E0FBBF828E}" type="pres">
      <dgm:prSet presAssocID="{7847B212-B038-49F9-A83B-BDD8064F2F77}" presName="iconRect" presStyleLbl="node1" presStyleIdx="1" presStyleCnt="7"/>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dgm:spPr>
      <dgm:t>
        <a:bodyPr/>
        <a:lstStyle/>
        <a:p>
          <a:endParaRPr lang="en-US"/>
        </a:p>
      </dgm:t>
      <dgm:extLst>
        <a:ext uri="{E40237B7-FDA0-4F09-8148-C483321AD2D9}">
          <dgm14:cNvPr xmlns:dgm14="http://schemas.microsoft.com/office/drawing/2010/diagram" id="0" name="" descr="Irritant"/>
        </a:ext>
      </dgm:extLst>
    </dgm:pt>
    <dgm:pt modelId="{11EBF8CC-41A3-4322-B895-83912CD202B9}" type="pres">
      <dgm:prSet presAssocID="{7847B212-B038-49F9-A83B-BDD8064F2F77}" presName="iconSpace" presStyleCnt="0"/>
      <dgm:spPr/>
    </dgm:pt>
    <dgm:pt modelId="{619B2041-A446-44AA-AA22-34F1009E1822}" type="pres">
      <dgm:prSet presAssocID="{7847B212-B038-49F9-A83B-BDD8064F2F77}" presName="parTx" presStyleLbl="revTx" presStyleIdx="2" presStyleCnt="14">
        <dgm:presLayoutVars>
          <dgm:chMax val="0"/>
          <dgm:chPref val="0"/>
        </dgm:presLayoutVars>
      </dgm:prSet>
      <dgm:spPr/>
      <dgm:t>
        <a:bodyPr/>
        <a:lstStyle/>
        <a:p>
          <a:endParaRPr lang="en-US"/>
        </a:p>
      </dgm:t>
    </dgm:pt>
    <dgm:pt modelId="{52EF691A-77D8-432B-ACEE-C1CF5D8D0920}" type="pres">
      <dgm:prSet presAssocID="{7847B212-B038-49F9-A83B-BDD8064F2F77}" presName="txSpace" presStyleCnt="0"/>
      <dgm:spPr/>
    </dgm:pt>
    <dgm:pt modelId="{A88DFE5E-16C9-4DA6-BBC2-7FCCD2CE0B13}" type="pres">
      <dgm:prSet presAssocID="{7847B212-B038-49F9-A83B-BDD8064F2F77}" presName="desTx" presStyleLbl="revTx" presStyleIdx="3" presStyleCnt="14">
        <dgm:presLayoutVars/>
      </dgm:prSet>
      <dgm:spPr/>
    </dgm:pt>
    <dgm:pt modelId="{D10BCFC3-A6FE-4BF8-B354-63A76D1E974C}" type="pres">
      <dgm:prSet presAssocID="{693D90BD-9DBC-4767-9DD8-DB4BF266B97F}" presName="sibTrans" presStyleCnt="0"/>
      <dgm:spPr/>
    </dgm:pt>
    <dgm:pt modelId="{85B23086-8EA8-475B-B94F-4D8E7E64986E}" type="pres">
      <dgm:prSet presAssocID="{11152459-86DB-4DFA-8617-00E407F3F5F5}" presName="compNode" presStyleCnt="0"/>
      <dgm:spPr/>
    </dgm:pt>
    <dgm:pt modelId="{A133B1DF-88B6-4A23-A248-AEC3EB5AF666}" type="pres">
      <dgm:prSet presAssocID="{11152459-86DB-4DFA-8617-00E407F3F5F5}" presName="iconRect" presStyleLbl="node1" presStyleIdx="2" presStyleCnt="7"/>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dgm:spPr>
      <dgm:t>
        <a:bodyPr/>
        <a:lstStyle/>
        <a:p>
          <a:endParaRPr lang="en-US"/>
        </a:p>
      </dgm:t>
      <dgm:extLst>
        <a:ext uri="{E40237B7-FDA0-4F09-8148-C483321AD2D9}">
          <dgm14:cNvPr xmlns:dgm14="http://schemas.microsoft.com/office/drawing/2010/diagram" id="0" name="" descr="Podcast"/>
        </a:ext>
      </dgm:extLst>
    </dgm:pt>
    <dgm:pt modelId="{49847062-7B2B-46FC-9257-B147E21B4AD8}" type="pres">
      <dgm:prSet presAssocID="{11152459-86DB-4DFA-8617-00E407F3F5F5}" presName="iconSpace" presStyleCnt="0"/>
      <dgm:spPr/>
    </dgm:pt>
    <dgm:pt modelId="{54DFDC8B-BAE8-4B5E-917D-DD9DBDE72718}" type="pres">
      <dgm:prSet presAssocID="{11152459-86DB-4DFA-8617-00E407F3F5F5}" presName="parTx" presStyleLbl="revTx" presStyleIdx="4" presStyleCnt="14">
        <dgm:presLayoutVars>
          <dgm:chMax val="0"/>
          <dgm:chPref val="0"/>
        </dgm:presLayoutVars>
      </dgm:prSet>
      <dgm:spPr/>
      <dgm:t>
        <a:bodyPr/>
        <a:lstStyle/>
        <a:p>
          <a:endParaRPr lang="en-US"/>
        </a:p>
      </dgm:t>
    </dgm:pt>
    <dgm:pt modelId="{58017417-103C-464B-B3A1-3D8B4E2C5DCD}" type="pres">
      <dgm:prSet presAssocID="{11152459-86DB-4DFA-8617-00E407F3F5F5}" presName="txSpace" presStyleCnt="0"/>
      <dgm:spPr/>
    </dgm:pt>
    <dgm:pt modelId="{8D63131F-DFA3-4221-8AA2-5E0AD518E10D}" type="pres">
      <dgm:prSet presAssocID="{11152459-86DB-4DFA-8617-00E407F3F5F5}" presName="desTx" presStyleLbl="revTx" presStyleIdx="5" presStyleCnt="14">
        <dgm:presLayoutVars/>
      </dgm:prSet>
      <dgm:spPr/>
    </dgm:pt>
    <dgm:pt modelId="{D8908B0D-3540-4CAC-AAA6-8FA942C34036}" type="pres">
      <dgm:prSet presAssocID="{5199578A-B4E2-44CD-BB3B-1B4973240F30}" presName="sibTrans" presStyleCnt="0"/>
      <dgm:spPr/>
    </dgm:pt>
    <dgm:pt modelId="{881718D2-A5D8-4693-A892-CDAD9DC0F6B5}" type="pres">
      <dgm:prSet presAssocID="{FE0E2DFA-AEF4-449D-912F-E7B3ABC3BE9D}" presName="compNode" presStyleCnt="0"/>
      <dgm:spPr/>
    </dgm:pt>
    <dgm:pt modelId="{E1BA6F30-6D80-4A27-BBCD-30E1D588EFE2}" type="pres">
      <dgm:prSet presAssocID="{FE0E2DFA-AEF4-449D-912F-E7B3ABC3BE9D}" presName="iconRect" presStyleLbl="node1" presStyleIdx="3" presStyleCnt="7"/>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dgm:spPr>
      <dgm:t>
        <a:bodyPr/>
        <a:lstStyle/>
        <a:p>
          <a:endParaRPr lang="en-US"/>
        </a:p>
      </dgm:t>
      <dgm:extLst>
        <a:ext uri="{E40237B7-FDA0-4F09-8148-C483321AD2D9}">
          <dgm14:cNvPr xmlns:dgm14="http://schemas.microsoft.com/office/drawing/2010/diagram" id="0" name="" descr="Needle"/>
        </a:ext>
      </dgm:extLst>
    </dgm:pt>
    <dgm:pt modelId="{86E377CF-9652-4C8B-BB47-D0EBF1194DE3}" type="pres">
      <dgm:prSet presAssocID="{FE0E2DFA-AEF4-449D-912F-E7B3ABC3BE9D}" presName="iconSpace" presStyleCnt="0"/>
      <dgm:spPr/>
    </dgm:pt>
    <dgm:pt modelId="{FBBD0E8E-0B38-46A6-A504-868213E20EEE}" type="pres">
      <dgm:prSet presAssocID="{FE0E2DFA-AEF4-449D-912F-E7B3ABC3BE9D}" presName="parTx" presStyleLbl="revTx" presStyleIdx="6" presStyleCnt="14">
        <dgm:presLayoutVars>
          <dgm:chMax val="0"/>
          <dgm:chPref val="0"/>
        </dgm:presLayoutVars>
      </dgm:prSet>
      <dgm:spPr/>
      <dgm:t>
        <a:bodyPr/>
        <a:lstStyle/>
        <a:p>
          <a:endParaRPr lang="en-US"/>
        </a:p>
      </dgm:t>
    </dgm:pt>
    <dgm:pt modelId="{7561453C-D456-4CDE-82DE-C7583A931BC4}" type="pres">
      <dgm:prSet presAssocID="{FE0E2DFA-AEF4-449D-912F-E7B3ABC3BE9D}" presName="txSpace" presStyleCnt="0"/>
      <dgm:spPr/>
    </dgm:pt>
    <dgm:pt modelId="{CA766A5E-687E-429A-B185-913C47CD53B7}" type="pres">
      <dgm:prSet presAssocID="{FE0E2DFA-AEF4-449D-912F-E7B3ABC3BE9D}" presName="desTx" presStyleLbl="revTx" presStyleIdx="7" presStyleCnt="14" custLinFactNeighborX="-21142" custLinFactNeighborY="20143">
        <dgm:presLayoutVars/>
      </dgm:prSet>
      <dgm:spPr/>
      <dgm:t>
        <a:bodyPr/>
        <a:lstStyle/>
        <a:p>
          <a:endParaRPr lang="en-US"/>
        </a:p>
      </dgm:t>
    </dgm:pt>
    <dgm:pt modelId="{DF48DF7A-A7A9-49AD-B4D8-06A42B97D6E7}" type="pres">
      <dgm:prSet presAssocID="{02BB9C8F-7432-423E-A39C-673D29B0ADEF}" presName="sibTrans" presStyleCnt="0"/>
      <dgm:spPr/>
    </dgm:pt>
    <dgm:pt modelId="{FFD92102-5D39-4C97-BCAE-933CC5EC2DF0}" type="pres">
      <dgm:prSet presAssocID="{F589234D-B2A1-45B3-AA21-DC3523B32DFD}" presName="compNode" presStyleCnt="0"/>
      <dgm:spPr/>
    </dgm:pt>
    <dgm:pt modelId="{32CED105-89B9-4E57-BC36-43CFD23A9AB1}" type="pres">
      <dgm:prSet presAssocID="{F589234D-B2A1-45B3-AA21-DC3523B32DFD}" presName="iconRect" presStyleLbl="node1" presStyleIdx="4" presStyleCnt="7"/>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dgm:spPr>
      <dgm:t>
        <a:bodyPr/>
        <a:lstStyle/>
        <a:p>
          <a:endParaRPr lang="en-US"/>
        </a:p>
      </dgm:t>
      <dgm:extLst>
        <a:ext uri="{E40237B7-FDA0-4F09-8148-C483321AD2D9}">
          <dgm14:cNvPr xmlns:dgm14="http://schemas.microsoft.com/office/drawing/2010/diagram" id="0" name="" descr="Chat"/>
        </a:ext>
      </dgm:extLst>
    </dgm:pt>
    <dgm:pt modelId="{0AE5E15C-F415-4E49-8B81-CB6283933CEE}" type="pres">
      <dgm:prSet presAssocID="{F589234D-B2A1-45B3-AA21-DC3523B32DFD}" presName="iconSpace" presStyleCnt="0"/>
      <dgm:spPr/>
    </dgm:pt>
    <dgm:pt modelId="{66DD5097-4D07-47E2-A5F3-7D06F0DD5D72}" type="pres">
      <dgm:prSet presAssocID="{F589234D-B2A1-45B3-AA21-DC3523B32DFD}" presName="parTx" presStyleLbl="revTx" presStyleIdx="8" presStyleCnt="14">
        <dgm:presLayoutVars>
          <dgm:chMax val="0"/>
          <dgm:chPref val="0"/>
        </dgm:presLayoutVars>
      </dgm:prSet>
      <dgm:spPr/>
      <dgm:t>
        <a:bodyPr/>
        <a:lstStyle/>
        <a:p>
          <a:endParaRPr lang="en-US"/>
        </a:p>
      </dgm:t>
    </dgm:pt>
    <dgm:pt modelId="{1820E411-9330-4C26-B12F-7AAF79D643D0}" type="pres">
      <dgm:prSet presAssocID="{F589234D-B2A1-45B3-AA21-DC3523B32DFD}" presName="txSpace" presStyleCnt="0"/>
      <dgm:spPr/>
    </dgm:pt>
    <dgm:pt modelId="{D5CA700C-D396-4971-A86E-D7E3C6417292}" type="pres">
      <dgm:prSet presAssocID="{F589234D-B2A1-45B3-AA21-DC3523B32DFD}" presName="desTx" presStyleLbl="revTx" presStyleIdx="9" presStyleCnt="14">
        <dgm:presLayoutVars/>
      </dgm:prSet>
      <dgm:spPr/>
    </dgm:pt>
    <dgm:pt modelId="{686E9272-43A9-4215-80FE-D76FE0574FD7}" type="pres">
      <dgm:prSet presAssocID="{B4DDE278-F59F-4377-AA13-0CB1C4C06F89}" presName="sibTrans" presStyleCnt="0"/>
      <dgm:spPr/>
    </dgm:pt>
    <dgm:pt modelId="{94312764-B7B1-4CDF-9989-509A2D86DD85}" type="pres">
      <dgm:prSet presAssocID="{E502C6B6-01DE-4B08-B529-3A75E562A81F}" presName="compNode" presStyleCnt="0"/>
      <dgm:spPr/>
    </dgm:pt>
    <dgm:pt modelId="{9E429B37-E142-44DE-BD10-643DA679DBF7}" type="pres">
      <dgm:prSet presAssocID="{E502C6B6-01DE-4B08-B529-3A75E562A81F}" presName="iconRect" presStyleLbl="node1" presStyleIdx="5" presStyleCnt="7"/>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dgm:spPr>
      <dgm:t>
        <a:bodyPr/>
        <a:lstStyle/>
        <a:p>
          <a:endParaRPr lang="en-US"/>
        </a:p>
      </dgm:t>
      <dgm:extLst>
        <a:ext uri="{E40237B7-FDA0-4F09-8148-C483321AD2D9}">
          <dgm14:cNvPr xmlns:dgm14="http://schemas.microsoft.com/office/drawing/2010/diagram" id="0" name="" descr="Check List"/>
        </a:ext>
      </dgm:extLst>
    </dgm:pt>
    <dgm:pt modelId="{9D8EE485-F54D-4D62-9D69-3819405AB2FF}" type="pres">
      <dgm:prSet presAssocID="{E502C6B6-01DE-4B08-B529-3A75E562A81F}" presName="iconSpace" presStyleCnt="0"/>
      <dgm:spPr/>
    </dgm:pt>
    <dgm:pt modelId="{57BB127E-9D1D-4F56-B59D-7AAA253B57E6}" type="pres">
      <dgm:prSet presAssocID="{E502C6B6-01DE-4B08-B529-3A75E562A81F}" presName="parTx" presStyleLbl="revTx" presStyleIdx="10" presStyleCnt="14" custScaleX="119172">
        <dgm:presLayoutVars>
          <dgm:chMax val="0"/>
          <dgm:chPref val="0"/>
        </dgm:presLayoutVars>
      </dgm:prSet>
      <dgm:spPr/>
      <dgm:t>
        <a:bodyPr/>
        <a:lstStyle/>
        <a:p>
          <a:endParaRPr lang="en-US"/>
        </a:p>
      </dgm:t>
    </dgm:pt>
    <dgm:pt modelId="{E78D64E4-82F7-498B-B14B-B903CCE546E3}" type="pres">
      <dgm:prSet presAssocID="{E502C6B6-01DE-4B08-B529-3A75E562A81F}" presName="txSpace" presStyleCnt="0"/>
      <dgm:spPr/>
    </dgm:pt>
    <dgm:pt modelId="{E79E6BF0-4642-4D00-ADB2-DD2AFB32B114}" type="pres">
      <dgm:prSet presAssocID="{E502C6B6-01DE-4B08-B529-3A75E562A81F}" presName="desTx" presStyleLbl="revTx" presStyleIdx="11" presStyleCnt="14">
        <dgm:presLayoutVars/>
      </dgm:prSet>
      <dgm:spPr/>
    </dgm:pt>
    <dgm:pt modelId="{DAECA161-E72E-4366-B78A-7AF8511E2136}" type="pres">
      <dgm:prSet presAssocID="{5525712C-2E26-45F0-96A6-579B892DE184}" presName="sibTrans" presStyleCnt="0"/>
      <dgm:spPr/>
    </dgm:pt>
    <dgm:pt modelId="{C99614AA-88E7-4966-9CEB-20549E949314}" type="pres">
      <dgm:prSet presAssocID="{EAE45655-E080-44EF-B18C-BBB75D034F94}" presName="compNode" presStyleCnt="0"/>
      <dgm:spPr/>
    </dgm:pt>
    <dgm:pt modelId="{1CEFFD7F-B53B-4AF2-94B4-A33DA82EACDA}" type="pres">
      <dgm:prSet presAssocID="{EAE45655-E080-44EF-B18C-BBB75D034F94}" presName="iconRect" presStyleLbl="node1" presStyleIdx="6" presStyleCnt="7"/>
      <dgm:spPr>
        <a:blipFill>
          <a:blip xmlns:r="http://schemas.openxmlformats.org/officeDocument/2006/relationships"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a:blipFill>
      </dgm:spPr>
      <dgm:t>
        <a:bodyPr/>
        <a:lstStyle/>
        <a:p>
          <a:endParaRPr lang="en-US"/>
        </a:p>
      </dgm:t>
      <dgm:extLst>
        <a:ext uri="{E40237B7-FDA0-4F09-8148-C483321AD2D9}">
          <dgm14:cNvPr xmlns:dgm14="http://schemas.microsoft.com/office/drawing/2010/diagram" id="0" name="" descr="Handshake"/>
        </a:ext>
      </dgm:extLst>
    </dgm:pt>
    <dgm:pt modelId="{80BA397C-220E-4983-A09A-E59C0901E4A6}" type="pres">
      <dgm:prSet presAssocID="{EAE45655-E080-44EF-B18C-BBB75D034F94}" presName="iconSpace" presStyleCnt="0"/>
      <dgm:spPr/>
    </dgm:pt>
    <dgm:pt modelId="{BC52C9D0-C8E3-43C5-8B7A-3EFE3D40FD4A}" type="pres">
      <dgm:prSet presAssocID="{EAE45655-E080-44EF-B18C-BBB75D034F94}" presName="parTx" presStyleLbl="revTx" presStyleIdx="12" presStyleCnt="14">
        <dgm:presLayoutVars>
          <dgm:chMax val="0"/>
          <dgm:chPref val="0"/>
        </dgm:presLayoutVars>
      </dgm:prSet>
      <dgm:spPr/>
      <dgm:t>
        <a:bodyPr/>
        <a:lstStyle/>
        <a:p>
          <a:endParaRPr lang="en-US"/>
        </a:p>
      </dgm:t>
    </dgm:pt>
    <dgm:pt modelId="{091EE608-61D0-49D6-8E9E-AD020BD41733}" type="pres">
      <dgm:prSet presAssocID="{EAE45655-E080-44EF-B18C-BBB75D034F94}" presName="txSpace" presStyleCnt="0"/>
      <dgm:spPr/>
    </dgm:pt>
    <dgm:pt modelId="{04AEB226-3653-4521-9F30-F7E7A641C5A5}" type="pres">
      <dgm:prSet presAssocID="{EAE45655-E080-44EF-B18C-BBB75D034F94}" presName="desTx" presStyleLbl="revTx" presStyleIdx="13" presStyleCnt="14">
        <dgm:presLayoutVars/>
      </dgm:prSet>
      <dgm:spPr/>
      <dgm:t>
        <a:bodyPr/>
        <a:lstStyle/>
        <a:p>
          <a:endParaRPr lang="en-US"/>
        </a:p>
      </dgm:t>
    </dgm:pt>
  </dgm:ptLst>
  <dgm:cxnLst>
    <dgm:cxn modelId="{061AB3BB-5628-4D23-AB8F-45CB5868F664}" srcId="{6D6E0314-5247-4D87-B4C8-7380782BCCA4}" destId="{F589234D-B2A1-45B3-AA21-DC3523B32DFD}" srcOrd="4" destOrd="0" parTransId="{93A54024-428D-409A-A1F9-1F5263F54107}" sibTransId="{B4DDE278-F59F-4377-AA13-0CB1C4C06F89}"/>
    <dgm:cxn modelId="{AB393664-FB8B-4CE5-8DD4-C39B2ECAF1B8}" srcId="{FE0E2DFA-AEF4-449D-912F-E7B3ABC3BE9D}" destId="{B2CD5062-0E3C-4EDA-B634-CD35F1C3D5C9}" srcOrd="0" destOrd="0" parTransId="{AABE06DE-E81E-4836-979A-826F0E59B802}" sibTransId="{1DCEA9FC-93FA-4FB0-B68F-321B8DB288F8}"/>
    <dgm:cxn modelId="{954BE326-9379-4DDF-A90E-A52F53D45FF2}" srcId="{6D6E0314-5247-4D87-B4C8-7380782BCCA4}" destId="{11152459-86DB-4DFA-8617-00E407F3F5F5}" srcOrd="2" destOrd="0" parTransId="{417DA869-0BBE-4140-9020-C447653F5BE1}" sibTransId="{5199578A-B4E2-44CD-BB3B-1B4973240F30}"/>
    <dgm:cxn modelId="{E803B371-07F8-4EFD-98F0-4A5959653D5E}" type="presOf" srcId="{11152459-86DB-4DFA-8617-00E407F3F5F5}" destId="{54DFDC8B-BAE8-4B5E-917D-DD9DBDE72718}" srcOrd="0" destOrd="0" presId="urn:microsoft.com/office/officeart/2018/2/layout/IconLabelDescriptionList"/>
    <dgm:cxn modelId="{E4210749-8F73-441A-B7BF-D7F398DAD028}" srcId="{6D6E0314-5247-4D87-B4C8-7380782BCCA4}" destId="{FE0E2DFA-AEF4-449D-912F-E7B3ABC3BE9D}" srcOrd="3" destOrd="0" parTransId="{FF14EA20-CE6E-4E60-B2CD-55B485A167DE}" sibTransId="{02BB9C8F-7432-423E-A39C-673D29B0ADEF}"/>
    <dgm:cxn modelId="{F208E429-A265-4D8C-9FF5-3F4A4D9BE188}" type="presOf" srcId="{B2CD5062-0E3C-4EDA-B634-CD35F1C3D5C9}" destId="{CA766A5E-687E-429A-B185-913C47CD53B7}" srcOrd="0" destOrd="0" presId="urn:microsoft.com/office/officeart/2018/2/layout/IconLabelDescriptionList"/>
    <dgm:cxn modelId="{AA24FABF-AE4E-43F4-B1AC-4248FBA56E7C}" type="presOf" srcId="{EAE45655-E080-44EF-B18C-BBB75D034F94}" destId="{BC52C9D0-C8E3-43C5-8B7A-3EFE3D40FD4A}" srcOrd="0" destOrd="0" presId="urn:microsoft.com/office/officeart/2018/2/layout/IconLabelDescriptionList"/>
    <dgm:cxn modelId="{B2FD569A-9918-4F89-890D-A37DAA74B3AA}" type="presOf" srcId="{6D6E0314-5247-4D87-B4C8-7380782BCCA4}" destId="{81390680-6ECB-4BBF-8393-78D89F7CAAC3}" srcOrd="0" destOrd="0" presId="urn:microsoft.com/office/officeart/2018/2/layout/IconLabelDescriptionList"/>
    <dgm:cxn modelId="{348B6AC3-244B-4959-ACF3-7DF58ED9F141}" type="presOf" srcId="{FE0E2DFA-AEF4-449D-912F-E7B3ABC3BE9D}" destId="{FBBD0E8E-0B38-46A6-A504-868213E20EEE}" srcOrd="0" destOrd="0" presId="urn:microsoft.com/office/officeart/2018/2/layout/IconLabelDescriptionList"/>
    <dgm:cxn modelId="{FF2D1454-F693-476D-BBF7-F9E7E4BBC2DB}" srcId="{6D6E0314-5247-4D87-B4C8-7380782BCCA4}" destId="{EAE45655-E080-44EF-B18C-BBB75D034F94}" srcOrd="6" destOrd="0" parTransId="{4AF54880-892F-4CCB-A878-DC9FD50E0A24}" sibTransId="{87F993B7-702B-4B55-9B44-CA976F6F93CE}"/>
    <dgm:cxn modelId="{CAC4F7EB-54E8-4A29-A2D2-79C88023849F}" srcId="{6D6E0314-5247-4D87-B4C8-7380782BCCA4}" destId="{88074E8A-12C9-49F2-85CC-D56A256E2291}" srcOrd="0" destOrd="0" parTransId="{1CAEBE2B-08FB-4EA2-83A8-B146F9D0E523}" sibTransId="{1FFAC013-2F69-436F-B13F-771366F4B0E9}"/>
    <dgm:cxn modelId="{3832BF16-29E6-4015-9F0E-3D2C6E1340E9}" type="presOf" srcId="{7847B212-B038-49F9-A83B-BDD8064F2F77}" destId="{619B2041-A446-44AA-AA22-34F1009E1822}" srcOrd="0" destOrd="0" presId="urn:microsoft.com/office/officeart/2018/2/layout/IconLabelDescriptionList"/>
    <dgm:cxn modelId="{B47D1B7D-8272-456B-86B7-12985444008A}" type="presOf" srcId="{88074E8A-12C9-49F2-85CC-D56A256E2291}" destId="{30D9871A-52FD-4620-97D3-2D3F063EE5BA}" srcOrd="0" destOrd="0" presId="urn:microsoft.com/office/officeart/2018/2/layout/IconLabelDescriptionList"/>
    <dgm:cxn modelId="{8DA54E55-DF90-44DA-BD7A-F88D3DBD9C42}" type="presOf" srcId="{F589234D-B2A1-45B3-AA21-DC3523B32DFD}" destId="{66DD5097-4D07-47E2-A5F3-7D06F0DD5D72}" srcOrd="0" destOrd="0" presId="urn:microsoft.com/office/officeart/2018/2/layout/IconLabelDescriptionList"/>
    <dgm:cxn modelId="{04D8841B-864D-4336-8695-C1305E547D63}" srcId="{6D6E0314-5247-4D87-B4C8-7380782BCCA4}" destId="{E502C6B6-01DE-4B08-B529-3A75E562A81F}" srcOrd="5" destOrd="0" parTransId="{99863E32-2FFF-4F99-94CB-1153BDB98AAA}" sibTransId="{5525712C-2E26-45F0-96A6-579B892DE184}"/>
    <dgm:cxn modelId="{BC08B81C-FD93-40B6-8994-EBD29B433595}" type="presOf" srcId="{2BAEBB58-DA71-4103-96C2-0E51175738D1}" destId="{04AEB226-3653-4521-9F30-F7E7A641C5A5}" srcOrd="0" destOrd="0" presId="urn:microsoft.com/office/officeart/2018/2/layout/IconLabelDescriptionList"/>
    <dgm:cxn modelId="{4810128C-050B-418F-AFAE-4B04A6D57FBD}" srcId="{6D6E0314-5247-4D87-B4C8-7380782BCCA4}" destId="{7847B212-B038-49F9-A83B-BDD8064F2F77}" srcOrd="1" destOrd="0" parTransId="{682494D0-5825-4C1F-90E3-1203CBFAD36C}" sibTransId="{693D90BD-9DBC-4767-9DD8-DB4BF266B97F}"/>
    <dgm:cxn modelId="{5065B4E9-2171-49C5-8BC6-3DAC512829DC}" type="presOf" srcId="{E502C6B6-01DE-4B08-B529-3A75E562A81F}" destId="{57BB127E-9D1D-4F56-B59D-7AAA253B57E6}" srcOrd="0" destOrd="0" presId="urn:microsoft.com/office/officeart/2018/2/layout/IconLabelDescriptionList"/>
    <dgm:cxn modelId="{4FF52A60-6791-450D-9CF2-824DB6DEFDEA}" srcId="{EAE45655-E080-44EF-B18C-BBB75D034F94}" destId="{2BAEBB58-DA71-4103-96C2-0E51175738D1}" srcOrd="0" destOrd="0" parTransId="{C7F5EBF9-2C3A-4A27-8757-7A2C9B2F5DA4}" sibTransId="{E3F7A366-3169-4D85-ABEA-CDFD43C1C923}"/>
    <dgm:cxn modelId="{21F6B068-99B2-45CE-A97A-82F9825F0262}" type="presParOf" srcId="{81390680-6ECB-4BBF-8393-78D89F7CAAC3}" destId="{D90C7604-99A9-41B7-A676-049C5E66FCC3}" srcOrd="0" destOrd="0" presId="urn:microsoft.com/office/officeart/2018/2/layout/IconLabelDescriptionList"/>
    <dgm:cxn modelId="{A42BD906-E7B1-4CF1-9094-9B0975B2AFEC}" type="presParOf" srcId="{D90C7604-99A9-41B7-A676-049C5E66FCC3}" destId="{4914FA3B-72A0-46BA-B864-2052AC4DA390}" srcOrd="0" destOrd="0" presId="urn:microsoft.com/office/officeart/2018/2/layout/IconLabelDescriptionList"/>
    <dgm:cxn modelId="{07EBD1A2-C2B2-4FBB-A5C7-B5901D980B11}" type="presParOf" srcId="{D90C7604-99A9-41B7-A676-049C5E66FCC3}" destId="{1E1104E4-218F-4A18-BC6E-4B032C50B69D}" srcOrd="1" destOrd="0" presId="urn:microsoft.com/office/officeart/2018/2/layout/IconLabelDescriptionList"/>
    <dgm:cxn modelId="{25E2C751-2358-47C0-ACA6-B36EF9984561}" type="presParOf" srcId="{D90C7604-99A9-41B7-A676-049C5E66FCC3}" destId="{30D9871A-52FD-4620-97D3-2D3F063EE5BA}" srcOrd="2" destOrd="0" presId="urn:microsoft.com/office/officeart/2018/2/layout/IconLabelDescriptionList"/>
    <dgm:cxn modelId="{AA65EA23-269F-4F31-89FC-F8C575FA7569}" type="presParOf" srcId="{D90C7604-99A9-41B7-A676-049C5E66FCC3}" destId="{1C9ADE2D-FB4A-45E7-84FF-2CFAD634A5C3}" srcOrd="3" destOrd="0" presId="urn:microsoft.com/office/officeart/2018/2/layout/IconLabelDescriptionList"/>
    <dgm:cxn modelId="{2B30FF62-4ACA-4CE2-BE3A-5172803BA610}" type="presParOf" srcId="{D90C7604-99A9-41B7-A676-049C5E66FCC3}" destId="{42F5D76D-843E-47A2-A7BD-BDADF4B7417D}" srcOrd="4" destOrd="0" presId="urn:microsoft.com/office/officeart/2018/2/layout/IconLabelDescriptionList"/>
    <dgm:cxn modelId="{06774286-C08F-454D-81CF-6F43F4F763D6}" type="presParOf" srcId="{81390680-6ECB-4BBF-8393-78D89F7CAAC3}" destId="{F4E65EC6-B45F-42AA-93E4-79CA60164436}" srcOrd="1" destOrd="0" presId="urn:microsoft.com/office/officeart/2018/2/layout/IconLabelDescriptionList"/>
    <dgm:cxn modelId="{B184C2B4-8B95-45B9-A414-B6643B440A4C}" type="presParOf" srcId="{81390680-6ECB-4BBF-8393-78D89F7CAAC3}" destId="{7CD56DCD-12DE-496B-96E1-59D79366DF51}" srcOrd="2" destOrd="0" presId="urn:microsoft.com/office/officeart/2018/2/layout/IconLabelDescriptionList"/>
    <dgm:cxn modelId="{17390C46-902A-4806-991D-CC93DA9218D7}" type="presParOf" srcId="{7CD56DCD-12DE-496B-96E1-59D79366DF51}" destId="{FA976243-7E58-4A1B-B121-C1E0FBBF828E}" srcOrd="0" destOrd="0" presId="urn:microsoft.com/office/officeart/2018/2/layout/IconLabelDescriptionList"/>
    <dgm:cxn modelId="{778D8720-4884-4E16-A8AF-948D37D7B3A0}" type="presParOf" srcId="{7CD56DCD-12DE-496B-96E1-59D79366DF51}" destId="{11EBF8CC-41A3-4322-B895-83912CD202B9}" srcOrd="1" destOrd="0" presId="urn:microsoft.com/office/officeart/2018/2/layout/IconLabelDescriptionList"/>
    <dgm:cxn modelId="{BE4B75B9-5BC6-4416-8C92-A24D3199D84C}" type="presParOf" srcId="{7CD56DCD-12DE-496B-96E1-59D79366DF51}" destId="{619B2041-A446-44AA-AA22-34F1009E1822}" srcOrd="2" destOrd="0" presId="urn:microsoft.com/office/officeart/2018/2/layout/IconLabelDescriptionList"/>
    <dgm:cxn modelId="{5E5F081D-F45B-467C-9111-32178E5D3A04}" type="presParOf" srcId="{7CD56DCD-12DE-496B-96E1-59D79366DF51}" destId="{52EF691A-77D8-432B-ACEE-C1CF5D8D0920}" srcOrd="3" destOrd="0" presId="urn:microsoft.com/office/officeart/2018/2/layout/IconLabelDescriptionList"/>
    <dgm:cxn modelId="{AB0A5923-731C-47A2-97E0-F3E277D837AF}" type="presParOf" srcId="{7CD56DCD-12DE-496B-96E1-59D79366DF51}" destId="{A88DFE5E-16C9-4DA6-BBC2-7FCCD2CE0B13}" srcOrd="4" destOrd="0" presId="urn:microsoft.com/office/officeart/2018/2/layout/IconLabelDescriptionList"/>
    <dgm:cxn modelId="{73E4D7F4-325D-4E2D-9B0D-E6461423AC37}" type="presParOf" srcId="{81390680-6ECB-4BBF-8393-78D89F7CAAC3}" destId="{D10BCFC3-A6FE-4BF8-B354-63A76D1E974C}" srcOrd="3" destOrd="0" presId="urn:microsoft.com/office/officeart/2018/2/layout/IconLabelDescriptionList"/>
    <dgm:cxn modelId="{0537BC21-D2E5-45BF-9B80-5C4352B155A5}" type="presParOf" srcId="{81390680-6ECB-4BBF-8393-78D89F7CAAC3}" destId="{85B23086-8EA8-475B-B94F-4D8E7E64986E}" srcOrd="4" destOrd="0" presId="urn:microsoft.com/office/officeart/2018/2/layout/IconLabelDescriptionList"/>
    <dgm:cxn modelId="{01FE10EC-51BC-4B43-A90E-EB55EFE61439}" type="presParOf" srcId="{85B23086-8EA8-475B-B94F-4D8E7E64986E}" destId="{A133B1DF-88B6-4A23-A248-AEC3EB5AF666}" srcOrd="0" destOrd="0" presId="urn:microsoft.com/office/officeart/2018/2/layout/IconLabelDescriptionList"/>
    <dgm:cxn modelId="{200A6627-6610-4C27-AE25-B09955DED710}" type="presParOf" srcId="{85B23086-8EA8-475B-B94F-4D8E7E64986E}" destId="{49847062-7B2B-46FC-9257-B147E21B4AD8}" srcOrd="1" destOrd="0" presId="urn:microsoft.com/office/officeart/2018/2/layout/IconLabelDescriptionList"/>
    <dgm:cxn modelId="{6422305E-E294-46C2-9994-04DF71D2FE24}" type="presParOf" srcId="{85B23086-8EA8-475B-B94F-4D8E7E64986E}" destId="{54DFDC8B-BAE8-4B5E-917D-DD9DBDE72718}" srcOrd="2" destOrd="0" presId="urn:microsoft.com/office/officeart/2018/2/layout/IconLabelDescriptionList"/>
    <dgm:cxn modelId="{B0094DBB-0225-4957-A4F3-49C50E804DB1}" type="presParOf" srcId="{85B23086-8EA8-475B-B94F-4D8E7E64986E}" destId="{58017417-103C-464B-B3A1-3D8B4E2C5DCD}" srcOrd="3" destOrd="0" presId="urn:microsoft.com/office/officeart/2018/2/layout/IconLabelDescriptionList"/>
    <dgm:cxn modelId="{313F7F66-4C29-4D5E-8E0D-737805D50C86}" type="presParOf" srcId="{85B23086-8EA8-475B-B94F-4D8E7E64986E}" destId="{8D63131F-DFA3-4221-8AA2-5E0AD518E10D}" srcOrd="4" destOrd="0" presId="urn:microsoft.com/office/officeart/2018/2/layout/IconLabelDescriptionList"/>
    <dgm:cxn modelId="{7770DC35-C901-4282-8013-CBF962022D75}" type="presParOf" srcId="{81390680-6ECB-4BBF-8393-78D89F7CAAC3}" destId="{D8908B0D-3540-4CAC-AAA6-8FA942C34036}" srcOrd="5" destOrd="0" presId="urn:microsoft.com/office/officeart/2018/2/layout/IconLabelDescriptionList"/>
    <dgm:cxn modelId="{86EAC0FD-6BC6-478F-ADFB-01C55B4F5D21}" type="presParOf" srcId="{81390680-6ECB-4BBF-8393-78D89F7CAAC3}" destId="{881718D2-A5D8-4693-A892-CDAD9DC0F6B5}" srcOrd="6" destOrd="0" presId="urn:microsoft.com/office/officeart/2018/2/layout/IconLabelDescriptionList"/>
    <dgm:cxn modelId="{B0F040B1-1A06-4D73-A891-BED6D6B7095F}" type="presParOf" srcId="{881718D2-A5D8-4693-A892-CDAD9DC0F6B5}" destId="{E1BA6F30-6D80-4A27-BBCD-30E1D588EFE2}" srcOrd="0" destOrd="0" presId="urn:microsoft.com/office/officeart/2018/2/layout/IconLabelDescriptionList"/>
    <dgm:cxn modelId="{AF478E92-54F0-473C-A32F-64A5A73E7265}" type="presParOf" srcId="{881718D2-A5D8-4693-A892-CDAD9DC0F6B5}" destId="{86E377CF-9652-4C8B-BB47-D0EBF1194DE3}" srcOrd="1" destOrd="0" presId="urn:microsoft.com/office/officeart/2018/2/layout/IconLabelDescriptionList"/>
    <dgm:cxn modelId="{B3526692-E79B-4E2B-81BB-9109C84508CB}" type="presParOf" srcId="{881718D2-A5D8-4693-A892-CDAD9DC0F6B5}" destId="{FBBD0E8E-0B38-46A6-A504-868213E20EEE}" srcOrd="2" destOrd="0" presId="urn:microsoft.com/office/officeart/2018/2/layout/IconLabelDescriptionList"/>
    <dgm:cxn modelId="{9E86FF50-9444-4310-A201-BCFCBEBD16A4}" type="presParOf" srcId="{881718D2-A5D8-4693-A892-CDAD9DC0F6B5}" destId="{7561453C-D456-4CDE-82DE-C7583A931BC4}" srcOrd="3" destOrd="0" presId="urn:microsoft.com/office/officeart/2018/2/layout/IconLabelDescriptionList"/>
    <dgm:cxn modelId="{172BD92E-70DC-4030-B8E8-BEFDD1ADDA1B}" type="presParOf" srcId="{881718D2-A5D8-4693-A892-CDAD9DC0F6B5}" destId="{CA766A5E-687E-429A-B185-913C47CD53B7}" srcOrd="4" destOrd="0" presId="urn:microsoft.com/office/officeart/2018/2/layout/IconLabelDescriptionList"/>
    <dgm:cxn modelId="{4E3EBBBF-855D-4A2E-B085-EB631B6133F4}" type="presParOf" srcId="{81390680-6ECB-4BBF-8393-78D89F7CAAC3}" destId="{DF48DF7A-A7A9-49AD-B4D8-06A42B97D6E7}" srcOrd="7" destOrd="0" presId="urn:microsoft.com/office/officeart/2018/2/layout/IconLabelDescriptionList"/>
    <dgm:cxn modelId="{C4DF3451-58F5-4FA5-8DA3-2CC573B6D30B}" type="presParOf" srcId="{81390680-6ECB-4BBF-8393-78D89F7CAAC3}" destId="{FFD92102-5D39-4C97-BCAE-933CC5EC2DF0}" srcOrd="8" destOrd="0" presId="urn:microsoft.com/office/officeart/2018/2/layout/IconLabelDescriptionList"/>
    <dgm:cxn modelId="{76B1E228-C850-4430-943A-2658227A1500}" type="presParOf" srcId="{FFD92102-5D39-4C97-BCAE-933CC5EC2DF0}" destId="{32CED105-89B9-4E57-BC36-43CFD23A9AB1}" srcOrd="0" destOrd="0" presId="urn:microsoft.com/office/officeart/2018/2/layout/IconLabelDescriptionList"/>
    <dgm:cxn modelId="{1D6D29A2-94D1-4428-B4C7-D7F3720F1E2A}" type="presParOf" srcId="{FFD92102-5D39-4C97-BCAE-933CC5EC2DF0}" destId="{0AE5E15C-F415-4E49-8B81-CB6283933CEE}" srcOrd="1" destOrd="0" presId="urn:microsoft.com/office/officeart/2018/2/layout/IconLabelDescriptionList"/>
    <dgm:cxn modelId="{93DD5416-3AE5-4CDD-B245-82EC54316DE7}" type="presParOf" srcId="{FFD92102-5D39-4C97-BCAE-933CC5EC2DF0}" destId="{66DD5097-4D07-47E2-A5F3-7D06F0DD5D72}" srcOrd="2" destOrd="0" presId="urn:microsoft.com/office/officeart/2018/2/layout/IconLabelDescriptionList"/>
    <dgm:cxn modelId="{0B81B2F2-65DF-4D49-8EA3-718E6786FE22}" type="presParOf" srcId="{FFD92102-5D39-4C97-BCAE-933CC5EC2DF0}" destId="{1820E411-9330-4C26-B12F-7AAF79D643D0}" srcOrd="3" destOrd="0" presId="urn:microsoft.com/office/officeart/2018/2/layout/IconLabelDescriptionList"/>
    <dgm:cxn modelId="{67F0BEBB-B17B-40CB-AB8C-128E73F99566}" type="presParOf" srcId="{FFD92102-5D39-4C97-BCAE-933CC5EC2DF0}" destId="{D5CA700C-D396-4971-A86E-D7E3C6417292}" srcOrd="4" destOrd="0" presId="urn:microsoft.com/office/officeart/2018/2/layout/IconLabelDescriptionList"/>
    <dgm:cxn modelId="{7AC88B7E-1B8D-48CF-B91A-7313881CDF03}" type="presParOf" srcId="{81390680-6ECB-4BBF-8393-78D89F7CAAC3}" destId="{686E9272-43A9-4215-80FE-D76FE0574FD7}" srcOrd="9" destOrd="0" presId="urn:microsoft.com/office/officeart/2018/2/layout/IconLabelDescriptionList"/>
    <dgm:cxn modelId="{6366A747-BCDA-4864-81B8-EC382A2F62AC}" type="presParOf" srcId="{81390680-6ECB-4BBF-8393-78D89F7CAAC3}" destId="{94312764-B7B1-4CDF-9989-509A2D86DD85}" srcOrd="10" destOrd="0" presId="urn:microsoft.com/office/officeart/2018/2/layout/IconLabelDescriptionList"/>
    <dgm:cxn modelId="{E47AE2A5-AA6D-44C4-8DDE-16A356A14C13}" type="presParOf" srcId="{94312764-B7B1-4CDF-9989-509A2D86DD85}" destId="{9E429B37-E142-44DE-BD10-643DA679DBF7}" srcOrd="0" destOrd="0" presId="urn:microsoft.com/office/officeart/2018/2/layout/IconLabelDescriptionList"/>
    <dgm:cxn modelId="{AD4DDD1B-5E5B-4A4D-AF72-B18A5DF736C6}" type="presParOf" srcId="{94312764-B7B1-4CDF-9989-509A2D86DD85}" destId="{9D8EE485-F54D-4D62-9D69-3819405AB2FF}" srcOrd="1" destOrd="0" presId="urn:microsoft.com/office/officeart/2018/2/layout/IconLabelDescriptionList"/>
    <dgm:cxn modelId="{7BC7613A-9C75-48E6-97B5-CD5042F558E6}" type="presParOf" srcId="{94312764-B7B1-4CDF-9989-509A2D86DD85}" destId="{57BB127E-9D1D-4F56-B59D-7AAA253B57E6}" srcOrd="2" destOrd="0" presId="urn:microsoft.com/office/officeart/2018/2/layout/IconLabelDescriptionList"/>
    <dgm:cxn modelId="{96AA0EC1-D043-46AF-964E-9EAD88C5FD56}" type="presParOf" srcId="{94312764-B7B1-4CDF-9989-509A2D86DD85}" destId="{E78D64E4-82F7-498B-B14B-B903CCE546E3}" srcOrd="3" destOrd="0" presId="urn:microsoft.com/office/officeart/2018/2/layout/IconLabelDescriptionList"/>
    <dgm:cxn modelId="{0475A27E-329B-4A78-A7C6-90684F116D68}" type="presParOf" srcId="{94312764-B7B1-4CDF-9989-509A2D86DD85}" destId="{E79E6BF0-4642-4D00-ADB2-DD2AFB32B114}" srcOrd="4" destOrd="0" presId="urn:microsoft.com/office/officeart/2018/2/layout/IconLabelDescriptionList"/>
    <dgm:cxn modelId="{08C698ED-E7AE-48E8-AA9F-727B27012E33}" type="presParOf" srcId="{81390680-6ECB-4BBF-8393-78D89F7CAAC3}" destId="{DAECA161-E72E-4366-B78A-7AF8511E2136}" srcOrd="11" destOrd="0" presId="urn:microsoft.com/office/officeart/2018/2/layout/IconLabelDescriptionList"/>
    <dgm:cxn modelId="{5AE13B47-1F81-429E-8B2D-6AF12F90CA3E}" type="presParOf" srcId="{81390680-6ECB-4BBF-8393-78D89F7CAAC3}" destId="{C99614AA-88E7-4966-9CEB-20549E949314}" srcOrd="12" destOrd="0" presId="urn:microsoft.com/office/officeart/2018/2/layout/IconLabelDescriptionList"/>
    <dgm:cxn modelId="{C2D6C82D-4F55-4450-A9B4-B798B97E6841}" type="presParOf" srcId="{C99614AA-88E7-4966-9CEB-20549E949314}" destId="{1CEFFD7F-B53B-4AF2-94B4-A33DA82EACDA}" srcOrd="0" destOrd="0" presId="urn:microsoft.com/office/officeart/2018/2/layout/IconLabelDescriptionList"/>
    <dgm:cxn modelId="{4F70427E-D2CB-4363-99F7-9D78EE3A8033}" type="presParOf" srcId="{C99614AA-88E7-4966-9CEB-20549E949314}" destId="{80BA397C-220E-4983-A09A-E59C0901E4A6}" srcOrd="1" destOrd="0" presId="urn:microsoft.com/office/officeart/2018/2/layout/IconLabelDescriptionList"/>
    <dgm:cxn modelId="{05ACFC25-7B2E-4F1B-A4C3-7D25D110D236}" type="presParOf" srcId="{C99614AA-88E7-4966-9CEB-20549E949314}" destId="{BC52C9D0-C8E3-43C5-8B7A-3EFE3D40FD4A}" srcOrd="2" destOrd="0" presId="urn:microsoft.com/office/officeart/2018/2/layout/IconLabelDescriptionList"/>
    <dgm:cxn modelId="{4E73256B-33B8-4760-A856-1BCDED920689}" type="presParOf" srcId="{C99614AA-88E7-4966-9CEB-20549E949314}" destId="{091EE608-61D0-49D6-8E9E-AD020BD41733}" srcOrd="3" destOrd="0" presId="urn:microsoft.com/office/officeart/2018/2/layout/IconLabelDescriptionList"/>
    <dgm:cxn modelId="{9CBA2943-B388-4773-B9C8-F478BF01CC24}" type="presParOf" srcId="{C99614AA-88E7-4966-9CEB-20549E949314}" destId="{04AEB226-3653-4521-9F30-F7E7A641C5A5}"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02E6AF-9AF8-44FB-926B-B6B70BD5F5CA}"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BDA54545-38FC-47C4-8627-1D36FBACB5F0}">
      <dgm:prSet/>
      <dgm:spPr/>
      <dgm:t>
        <a:bodyPr/>
        <a:lstStyle/>
        <a:p>
          <a:r>
            <a:rPr lang="en-US" dirty="0"/>
            <a:t>Loose teeth, ill fitting dentures (all of a sudden)</a:t>
          </a:r>
        </a:p>
      </dgm:t>
    </dgm:pt>
    <dgm:pt modelId="{9829900F-8490-4B35-BA88-B3E805CD0CC5}" type="parTrans" cxnId="{29DC838A-5162-45CB-A33B-DDB72090DE12}">
      <dgm:prSet/>
      <dgm:spPr/>
      <dgm:t>
        <a:bodyPr/>
        <a:lstStyle/>
        <a:p>
          <a:endParaRPr lang="en-US"/>
        </a:p>
      </dgm:t>
    </dgm:pt>
    <dgm:pt modelId="{A153BDAC-DA7A-4593-AF5A-47ECB7FCA0D7}" type="sibTrans" cxnId="{29DC838A-5162-45CB-A33B-DDB72090DE12}">
      <dgm:prSet/>
      <dgm:spPr/>
      <dgm:t>
        <a:bodyPr/>
        <a:lstStyle/>
        <a:p>
          <a:endParaRPr lang="en-US"/>
        </a:p>
      </dgm:t>
    </dgm:pt>
    <dgm:pt modelId="{17ED64DD-C3DB-40DF-9AA1-B086D14101C0}">
      <dgm:prSet/>
      <dgm:spPr/>
      <dgm:t>
        <a:bodyPr/>
        <a:lstStyle/>
        <a:p>
          <a:r>
            <a:rPr lang="en-US" dirty="0"/>
            <a:t>Change in voice</a:t>
          </a:r>
        </a:p>
      </dgm:t>
    </dgm:pt>
    <dgm:pt modelId="{F9CBCC3B-E085-4D96-9DC5-2CD54FEBE0C9}" type="parTrans" cxnId="{735CBCD9-6339-4E60-9A1C-46176BD277F0}">
      <dgm:prSet/>
      <dgm:spPr/>
      <dgm:t>
        <a:bodyPr/>
        <a:lstStyle/>
        <a:p>
          <a:endParaRPr lang="en-US"/>
        </a:p>
      </dgm:t>
    </dgm:pt>
    <dgm:pt modelId="{68CF0D34-FA7B-4335-A0C8-71B4708DC585}" type="sibTrans" cxnId="{735CBCD9-6339-4E60-9A1C-46176BD277F0}">
      <dgm:prSet/>
      <dgm:spPr/>
      <dgm:t>
        <a:bodyPr/>
        <a:lstStyle/>
        <a:p>
          <a:endParaRPr lang="en-US"/>
        </a:p>
      </dgm:t>
    </dgm:pt>
    <dgm:pt modelId="{8F098690-BCAC-44B7-9FEA-CB3C2BFD8F4E}">
      <dgm:prSet/>
      <dgm:spPr/>
      <dgm:t>
        <a:bodyPr/>
        <a:lstStyle/>
        <a:p>
          <a:r>
            <a:rPr lang="en-US" dirty="0"/>
            <a:t>Swelling of jaw</a:t>
          </a:r>
        </a:p>
      </dgm:t>
    </dgm:pt>
    <dgm:pt modelId="{0C03F8DF-36C7-4CE5-A7A2-111DC47866A3}" type="parTrans" cxnId="{CCAA1099-F8B9-4D95-AB3A-2FCA104BD249}">
      <dgm:prSet/>
      <dgm:spPr/>
      <dgm:t>
        <a:bodyPr/>
        <a:lstStyle/>
        <a:p>
          <a:endParaRPr lang="en-US"/>
        </a:p>
      </dgm:t>
    </dgm:pt>
    <dgm:pt modelId="{169EBC81-E8F9-4155-9DD7-2BF47A371995}" type="sibTrans" cxnId="{CCAA1099-F8B9-4D95-AB3A-2FCA104BD249}">
      <dgm:prSet/>
      <dgm:spPr/>
      <dgm:t>
        <a:bodyPr/>
        <a:lstStyle/>
        <a:p>
          <a:endParaRPr lang="en-US"/>
        </a:p>
      </dgm:t>
    </dgm:pt>
    <dgm:pt modelId="{2B2662AB-4893-429B-B63C-9BC328734246}">
      <dgm:prSet/>
      <dgm:spPr/>
      <dgm:t>
        <a:bodyPr/>
        <a:lstStyle/>
        <a:p>
          <a:r>
            <a:rPr lang="en-US" dirty="0"/>
            <a:t>Sore throat, frequent clearing of throat, sensation something is stuck in throat</a:t>
          </a:r>
        </a:p>
      </dgm:t>
    </dgm:pt>
    <dgm:pt modelId="{7E525B14-67A7-4D3C-8A6E-8E0A56A8211C}" type="parTrans" cxnId="{ADD537FD-062E-4A29-8F73-CBECD0B1D7FD}">
      <dgm:prSet/>
      <dgm:spPr/>
      <dgm:t>
        <a:bodyPr/>
        <a:lstStyle/>
        <a:p>
          <a:endParaRPr lang="en-US"/>
        </a:p>
      </dgm:t>
    </dgm:pt>
    <dgm:pt modelId="{15F540CC-D16F-4564-9448-F6F98EAE4DC9}" type="sibTrans" cxnId="{ADD537FD-062E-4A29-8F73-CBECD0B1D7FD}">
      <dgm:prSet/>
      <dgm:spPr/>
      <dgm:t>
        <a:bodyPr/>
        <a:lstStyle/>
        <a:p>
          <a:endParaRPr lang="en-US"/>
        </a:p>
      </dgm:t>
    </dgm:pt>
    <dgm:pt modelId="{2B38CE24-91D7-4EAD-8928-DED1631465A1}">
      <dgm:prSet/>
      <dgm:spPr/>
      <dgm:t>
        <a:bodyPr/>
        <a:lstStyle/>
        <a:p>
          <a:r>
            <a:rPr lang="en-US" dirty="0"/>
            <a:t>Trouble chewing or opening/closing the mouth</a:t>
          </a:r>
        </a:p>
      </dgm:t>
    </dgm:pt>
    <dgm:pt modelId="{656B4DB5-74E7-4E5C-A68F-3B9699469560}" type="parTrans" cxnId="{D79E5316-3E42-4B4B-BA26-DDC193FEDFD6}">
      <dgm:prSet/>
      <dgm:spPr/>
      <dgm:t>
        <a:bodyPr/>
        <a:lstStyle/>
        <a:p>
          <a:endParaRPr lang="en-US"/>
        </a:p>
      </dgm:t>
    </dgm:pt>
    <dgm:pt modelId="{B6C0C959-1F59-4A33-8722-B1C4B9038A1F}" type="sibTrans" cxnId="{D79E5316-3E42-4B4B-BA26-DDC193FEDFD6}">
      <dgm:prSet/>
      <dgm:spPr/>
      <dgm:t>
        <a:bodyPr/>
        <a:lstStyle/>
        <a:p>
          <a:endParaRPr lang="en-US"/>
        </a:p>
      </dgm:t>
    </dgm:pt>
    <dgm:pt modelId="{CBF82EA9-D89B-418E-86A6-0D3A346B0507}">
      <dgm:prSet/>
      <dgm:spPr/>
      <dgm:t>
        <a:bodyPr/>
        <a:lstStyle/>
        <a:p>
          <a:r>
            <a:rPr lang="en-US" dirty="0"/>
            <a:t>Sore that bleeds easily</a:t>
          </a:r>
        </a:p>
      </dgm:t>
    </dgm:pt>
    <dgm:pt modelId="{006269CA-32AC-4A06-AE0A-958F1557A4B4}" type="parTrans" cxnId="{343BF7FC-F2A2-4CCD-B7D8-906A8946C91A}">
      <dgm:prSet/>
      <dgm:spPr/>
      <dgm:t>
        <a:bodyPr/>
        <a:lstStyle/>
        <a:p>
          <a:endParaRPr lang="en-US"/>
        </a:p>
      </dgm:t>
    </dgm:pt>
    <dgm:pt modelId="{BD910362-7FB2-44C7-BF00-450C5F0A2DF6}" type="sibTrans" cxnId="{343BF7FC-F2A2-4CCD-B7D8-906A8946C91A}">
      <dgm:prSet/>
      <dgm:spPr/>
      <dgm:t>
        <a:bodyPr/>
        <a:lstStyle/>
        <a:p>
          <a:endParaRPr lang="en-US"/>
        </a:p>
      </dgm:t>
    </dgm:pt>
    <dgm:pt modelId="{AE97B212-7E12-4F07-8072-474268FBE456}">
      <dgm:prSet/>
      <dgm:spPr/>
      <dgm:t>
        <a:bodyPr/>
        <a:lstStyle/>
        <a:p>
          <a:r>
            <a:rPr lang="en-US" dirty="0"/>
            <a:t>Red, White or Black patches</a:t>
          </a:r>
        </a:p>
      </dgm:t>
    </dgm:pt>
    <dgm:pt modelId="{86330D62-03E1-470D-8EDA-A547F91A2039}" type="parTrans" cxnId="{21C03EC0-BC5B-406D-AF8A-596916859A96}">
      <dgm:prSet/>
      <dgm:spPr/>
      <dgm:t>
        <a:bodyPr/>
        <a:lstStyle/>
        <a:p>
          <a:endParaRPr lang="en-US"/>
        </a:p>
      </dgm:t>
    </dgm:pt>
    <dgm:pt modelId="{31BDFE02-B572-49F1-A9F7-68F259352D99}" type="sibTrans" cxnId="{21C03EC0-BC5B-406D-AF8A-596916859A96}">
      <dgm:prSet/>
      <dgm:spPr/>
      <dgm:t>
        <a:bodyPr/>
        <a:lstStyle/>
        <a:p>
          <a:endParaRPr lang="en-US"/>
        </a:p>
      </dgm:t>
    </dgm:pt>
    <dgm:pt modelId="{C190443F-951A-4452-9DA9-0AB676EAD64F}">
      <dgm:prSet/>
      <dgm:spPr/>
      <dgm:t>
        <a:bodyPr/>
        <a:lstStyle/>
        <a:p>
          <a:r>
            <a:rPr lang="en-US" dirty="0"/>
            <a:t>Does not heal within 2 weeks</a:t>
          </a:r>
        </a:p>
      </dgm:t>
    </dgm:pt>
    <dgm:pt modelId="{A0CAB516-4D85-4945-A2D3-860D78A0540F}" type="parTrans" cxnId="{34F3847D-4055-4811-B647-12C0FB0C0967}">
      <dgm:prSet/>
      <dgm:spPr/>
      <dgm:t>
        <a:bodyPr/>
        <a:lstStyle/>
        <a:p>
          <a:endParaRPr lang="en-US"/>
        </a:p>
      </dgm:t>
    </dgm:pt>
    <dgm:pt modelId="{8545AFB7-CA9F-4B31-A098-5553E9AD4B41}" type="sibTrans" cxnId="{34F3847D-4055-4811-B647-12C0FB0C0967}">
      <dgm:prSet/>
      <dgm:spPr/>
      <dgm:t>
        <a:bodyPr/>
        <a:lstStyle/>
        <a:p>
          <a:endParaRPr lang="en-US"/>
        </a:p>
      </dgm:t>
    </dgm:pt>
    <dgm:pt modelId="{CD8442A0-E771-4622-B615-59B891326FC0}">
      <dgm:prSet/>
      <dgm:spPr/>
      <dgm:t>
        <a:bodyPr/>
        <a:lstStyle/>
        <a:p>
          <a:r>
            <a:rPr lang="en-US" dirty="0"/>
            <a:t>Ear pain on one side</a:t>
          </a:r>
        </a:p>
      </dgm:t>
    </dgm:pt>
    <dgm:pt modelId="{0B77BE35-1E97-4F7F-A7D5-2964323EEEC6}" type="parTrans" cxnId="{EADD5D71-44C7-4B73-9FB2-5C9D838BDE1A}">
      <dgm:prSet/>
      <dgm:spPr/>
      <dgm:t>
        <a:bodyPr/>
        <a:lstStyle/>
        <a:p>
          <a:endParaRPr lang="en-US"/>
        </a:p>
      </dgm:t>
    </dgm:pt>
    <dgm:pt modelId="{9AA4B24B-BE37-46C9-A808-4A4C9903A6D9}" type="sibTrans" cxnId="{EADD5D71-44C7-4B73-9FB2-5C9D838BDE1A}">
      <dgm:prSet/>
      <dgm:spPr/>
      <dgm:t>
        <a:bodyPr/>
        <a:lstStyle/>
        <a:p>
          <a:endParaRPr lang="en-US"/>
        </a:p>
      </dgm:t>
    </dgm:pt>
    <dgm:pt modelId="{B4ACE130-CA85-469A-A5AA-EC7D8DBCFC4F}">
      <dgm:prSet/>
      <dgm:spPr/>
      <dgm:t>
        <a:bodyPr/>
        <a:lstStyle/>
        <a:p>
          <a:r>
            <a:rPr lang="en-US" dirty="0"/>
            <a:t>Lump…..anywhere, neck high risk</a:t>
          </a:r>
        </a:p>
      </dgm:t>
    </dgm:pt>
    <dgm:pt modelId="{6FA998F8-1C69-4266-97FB-AE2E22C0B813}" type="parTrans" cxnId="{2070923C-C2C5-46FF-A491-4DE1F59116E1}">
      <dgm:prSet/>
      <dgm:spPr/>
      <dgm:t>
        <a:bodyPr/>
        <a:lstStyle/>
        <a:p>
          <a:endParaRPr lang="en-US"/>
        </a:p>
      </dgm:t>
    </dgm:pt>
    <dgm:pt modelId="{E35C0A34-F8D9-4121-8452-A191280ECDC2}" type="sibTrans" cxnId="{2070923C-C2C5-46FF-A491-4DE1F59116E1}">
      <dgm:prSet/>
      <dgm:spPr/>
      <dgm:t>
        <a:bodyPr/>
        <a:lstStyle/>
        <a:p>
          <a:endParaRPr lang="en-US"/>
        </a:p>
      </dgm:t>
    </dgm:pt>
    <dgm:pt modelId="{398810E7-DA6D-46AB-B196-CEDCA1E34D01}">
      <dgm:prSet/>
      <dgm:spPr/>
      <dgm:t>
        <a:bodyPr/>
        <a:lstStyle/>
        <a:p>
          <a:r>
            <a:rPr lang="en-US" dirty="0"/>
            <a:t>Unexplained numbness</a:t>
          </a:r>
        </a:p>
      </dgm:t>
    </dgm:pt>
    <dgm:pt modelId="{BFF6B722-C530-42B5-BEBA-94EAF873BDBB}" type="parTrans" cxnId="{7F7DBC7C-6849-4773-B185-CFDAE082B497}">
      <dgm:prSet/>
      <dgm:spPr/>
      <dgm:t>
        <a:bodyPr/>
        <a:lstStyle/>
        <a:p>
          <a:endParaRPr lang="en-US"/>
        </a:p>
      </dgm:t>
    </dgm:pt>
    <dgm:pt modelId="{C6ECD8D7-183B-4E14-9EF4-5C303C8AF2DC}" type="sibTrans" cxnId="{7F7DBC7C-6849-4773-B185-CFDAE082B497}">
      <dgm:prSet/>
      <dgm:spPr/>
      <dgm:t>
        <a:bodyPr/>
        <a:lstStyle/>
        <a:p>
          <a:endParaRPr lang="en-US"/>
        </a:p>
      </dgm:t>
    </dgm:pt>
    <dgm:pt modelId="{AA12C82D-C916-45F9-B993-FC5110A2908C}" type="pres">
      <dgm:prSet presAssocID="{7402E6AF-9AF8-44FB-926B-B6B70BD5F5CA}" presName="diagram" presStyleCnt="0">
        <dgm:presLayoutVars>
          <dgm:dir/>
          <dgm:resizeHandles val="exact"/>
        </dgm:presLayoutVars>
      </dgm:prSet>
      <dgm:spPr/>
      <dgm:t>
        <a:bodyPr/>
        <a:lstStyle/>
        <a:p>
          <a:endParaRPr lang="en-US"/>
        </a:p>
      </dgm:t>
    </dgm:pt>
    <dgm:pt modelId="{39AF15AC-D27E-43E9-8A2A-4FFE52D560FD}" type="pres">
      <dgm:prSet presAssocID="{BDA54545-38FC-47C4-8627-1D36FBACB5F0}" presName="node" presStyleLbl="node1" presStyleIdx="0" presStyleCnt="11">
        <dgm:presLayoutVars>
          <dgm:bulletEnabled val="1"/>
        </dgm:presLayoutVars>
      </dgm:prSet>
      <dgm:spPr/>
      <dgm:t>
        <a:bodyPr/>
        <a:lstStyle/>
        <a:p>
          <a:endParaRPr lang="en-US"/>
        </a:p>
      </dgm:t>
    </dgm:pt>
    <dgm:pt modelId="{0363B12C-2F46-4576-AAE3-67CD414B88B8}" type="pres">
      <dgm:prSet presAssocID="{A153BDAC-DA7A-4593-AF5A-47ECB7FCA0D7}" presName="sibTrans" presStyleCnt="0"/>
      <dgm:spPr/>
    </dgm:pt>
    <dgm:pt modelId="{19F69E87-944F-4B6E-BF8B-506AF8D964D4}" type="pres">
      <dgm:prSet presAssocID="{17ED64DD-C3DB-40DF-9AA1-B086D14101C0}" presName="node" presStyleLbl="node1" presStyleIdx="1" presStyleCnt="11">
        <dgm:presLayoutVars>
          <dgm:bulletEnabled val="1"/>
        </dgm:presLayoutVars>
      </dgm:prSet>
      <dgm:spPr/>
      <dgm:t>
        <a:bodyPr/>
        <a:lstStyle/>
        <a:p>
          <a:endParaRPr lang="en-US"/>
        </a:p>
      </dgm:t>
    </dgm:pt>
    <dgm:pt modelId="{E1B6E0F0-AB77-4594-A355-C7C8839ADC41}" type="pres">
      <dgm:prSet presAssocID="{68CF0D34-FA7B-4335-A0C8-71B4708DC585}" presName="sibTrans" presStyleCnt="0"/>
      <dgm:spPr/>
    </dgm:pt>
    <dgm:pt modelId="{FA8821AE-5F68-4E51-8E1C-3EDBAD3CD536}" type="pres">
      <dgm:prSet presAssocID="{8F098690-BCAC-44B7-9FEA-CB3C2BFD8F4E}" presName="node" presStyleLbl="node1" presStyleIdx="2" presStyleCnt="11">
        <dgm:presLayoutVars>
          <dgm:bulletEnabled val="1"/>
        </dgm:presLayoutVars>
      </dgm:prSet>
      <dgm:spPr/>
      <dgm:t>
        <a:bodyPr/>
        <a:lstStyle/>
        <a:p>
          <a:endParaRPr lang="en-US"/>
        </a:p>
      </dgm:t>
    </dgm:pt>
    <dgm:pt modelId="{CFC82646-683A-4550-86AD-A9AE8772F53A}" type="pres">
      <dgm:prSet presAssocID="{169EBC81-E8F9-4155-9DD7-2BF47A371995}" presName="sibTrans" presStyleCnt="0"/>
      <dgm:spPr/>
    </dgm:pt>
    <dgm:pt modelId="{52C6514A-53C4-4369-997C-5653475B2CE2}" type="pres">
      <dgm:prSet presAssocID="{2B2662AB-4893-429B-B63C-9BC328734246}" presName="node" presStyleLbl="node1" presStyleIdx="3" presStyleCnt="11">
        <dgm:presLayoutVars>
          <dgm:bulletEnabled val="1"/>
        </dgm:presLayoutVars>
      </dgm:prSet>
      <dgm:spPr/>
      <dgm:t>
        <a:bodyPr/>
        <a:lstStyle/>
        <a:p>
          <a:endParaRPr lang="en-US"/>
        </a:p>
      </dgm:t>
    </dgm:pt>
    <dgm:pt modelId="{59CF2135-D855-414E-9EAB-191328D4A608}" type="pres">
      <dgm:prSet presAssocID="{15F540CC-D16F-4564-9448-F6F98EAE4DC9}" presName="sibTrans" presStyleCnt="0"/>
      <dgm:spPr/>
    </dgm:pt>
    <dgm:pt modelId="{53DCE567-68E0-43AE-9301-9C6E114D51FD}" type="pres">
      <dgm:prSet presAssocID="{2B38CE24-91D7-4EAD-8928-DED1631465A1}" presName="node" presStyleLbl="node1" presStyleIdx="4" presStyleCnt="11">
        <dgm:presLayoutVars>
          <dgm:bulletEnabled val="1"/>
        </dgm:presLayoutVars>
      </dgm:prSet>
      <dgm:spPr/>
      <dgm:t>
        <a:bodyPr/>
        <a:lstStyle/>
        <a:p>
          <a:endParaRPr lang="en-US"/>
        </a:p>
      </dgm:t>
    </dgm:pt>
    <dgm:pt modelId="{37B981AF-349D-4A05-8AEE-2FD3413F991C}" type="pres">
      <dgm:prSet presAssocID="{B6C0C959-1F59-4A33-8722-B1C4B9038A1F}" presName="sibTrans" presStyleCnt="0"/>
      <dgm:spPr/>
    </dgm:pt>
    <dgm:pt modelId="{5CD27F7D-B711-42EA-ACE0-4A144B83C772}" type="pres">
      <dgm:prSet presAssocID="{CBF82EA9-D89B-418E-86A6-0D3A346B0507}" presName="node" presStyleLbl="node1" presStyleIdx="5" presStyleCnt="11">
        <dgm:presLayoutVars>
          <dgm:bulletEnabled val="1"/>
        </dgm:presLayoutVars>
      </dgm:prSet>
      <dgm:spPr/>
      <dgm:t>
        <a:bodyPr/>
        <a:lstStyle/>
        <a:p>
          <a:endParaRPr lang="en-US"/>
        </a:p>
      </dgm:t>
    </dgm:pt>
    <dgm:pt modelId="{2768C378-B3E6-4F17-B13D-06BCA2E16384}" type="pres">
      <dgm:prSet presAssocID="{BD910362-7FB2-44C7-BF00-450C5F0A2DF6}" presName="sibTrans" presStyleCnt="0"/>
      <dgm:spPr/>
    </dgm:pt>
    <dgm:pt modelId="{6F8C272E-5C40-4092-878C-F98704D100E8}" type="pres">
      <dgm:prSet presAssocID="{AE97B212-7E12-4F07-8072-474268FBE456}" presName="node" presStyleLbl="node1" presStyleIdx="6" presStyleCnt="11">
        <dgm:presLayoutVars>
          <dgm:bulletEnabled val="1"/>
        </dgm:presLayoutVars>
      </dgm:prSet>
      <dgm:spPr/>
      <dgm:t>
        <a:bodyPr/>
        <a:lstStyle/>
        <a:p>
          <a:endParaRPr lang="en-US"/>
        </a:p>
      </dgm:t>
    </dgm:pt>
    <dgm:pt modelId="{B5BC27A5-C5D8-4762-A90C-A476FE9076C5}" type="pres">
      <dgm:prSet presAssocID="{31BDFE02-B572-49F1-A9F7-68F259352D99}" presName="sibTrans" presStyleCnt="0"/>
      <dgm:spPr/>
    </dgm:pt>
    <dgm:pt modelId="{4742253F-F7FB-4388-8275-0FB7D38B4F80}" type="pres">
      <dgm:prSet presAssocID="{C190443F-951A-4452-9DA9-0AB676EAD64F}" presName="node" presStyleLbl="node1" presStyleIdx="7" presStyleCnt="11">
        <dgm:presLayoutVars>
          <dgm:bulletEnabled val="1"/>
        </dgm:presLayoutVars>
      </dgm:prSet>
      <dgm:spPr/>
      <dgm:t>
        <a:bodyPr/>
        <a:lstStyle/>
        <a:p>
          <a:endParaRPr lang="en-US"/>
        </a:p>
      </dgm:t>
    </dgm:pt>
    <dgm:pt modelId="{EEC59FED-F187-4D69-9E0E-DB0B95FAE199}" type="pres">
      <dgm:prSet presAssocID="{8545AFB7-CA9F-4B31-A098-5553E9AD4B41}" presName="sibTrans" presStyleCnt="0"/>
      <dgm:spPr/>
    </dgm:pt>
    <dgm:pt modelId="{F25ADB37-6029-4190-BEA3-3528167A4C6D}" type="pres">
      <dgm:prSet presAssocID="{CD8442A0-E771-4622-B615-59B891326FC0}" presName="node" presStyleLbl="node1" presStyleIdx="8" presStyleCnt="11">
        <dgm:presLayoutVars>
          <dgm:bulletEnabled val="1"/>
        </dgm:presLayoutVars>
      </dgm:prSet>
      <dgm:spPr/>
      <dgm:t>
        <a:bodyPr/>
        <a:lstStyle/>
        <a:p>
          <a:endParaRPr lang="en-US"/>
        </a:p>
      </dgm:t>
    </dgm:pt>
    <dgm:pt modelId="{4F660CF3-5AC6-4E96-B7CA-318289415D6D}" type="pres">
      <dgm:prSet presAssocID="{9AA4B24B-BE37-46C9-A808-4A4C9903A6D9}" presName="sibTrans" presStyleCnt="0"/>
      <dgm:spPr/>
    </dgm:pt>
    <dgm:pt modelId="{E0FC7205-B759-4541-B827-7A7221B2287A}" type="pres">
      <dgm:prSet presAssocID="{B4ACE130-CA85-469A-A5AA-EC7D8DBCFC4F}" presName="node" presStyleLbl="node1" presStyleIdx="9" presStyleCnt="11">
        <dgm:presLayoutVars>
          <dgm:bulletEnabled val="1"/>
        </dgm:presLayoutVars>
      </dgm:prSet>
      <dgm:spPr/>
      <dgm:t>
        <a:bodyPr/>
        <a:lstStyle/>
        <a:p>
          <a:endParaRPr lang="en-US"/>
        </a:p>
      </dgm:t>
    </dgm:pt>
    <dgm:pt modelId="{35E83CA6-ECB3-4DAD-BA77-5D0059400AE5}" type="pres">
      <dgm:prSet presAssocID="{E35C0A34-F8D9-4121-8452-A191280ECDC2}" presName="sibTrans" presStyleCnt="0"/>
      <dgm:spPr/>
    </dgm:pt>
    <dgm:pt modelId="{57C90AE9-DAB0-464A-ADEF-61ED88B92D8C}" type="pres">
      <dgm:prSet presAssocID="{398810E7-DA6D-46AB-B196-CEDCA1E34D01}" presName="node" presStyleLbl="node1" presStyleIdx="10" presStyleCnt="11">
        <dgm:presLayoutVars>
          <dgm:bulletEnabled val="1"/>
        </dgm:presLayoutVars>
      </dgm:prSet>
      <dgm:spPr/>
      <dgm:t>
        <a:bodyPr/>
        <a:lstStyle/>
        <a:p>
          <a:endParaRPr lang="en-US"/>
        </a:p>
      </dgm:t>
    </dgm:pt>
  </dgm:ptLst>
  <dgm:cxnLst>
    <dgm:cxn modelId="{285D5F3F-F76A-4673-B53D-DF4C58C37FC6}" type="presOf" srcId="{2B38CE24-91D7-4EAD-8928-DED1631465A1}" destId="{53DCE567-68E0-43AE-9301-9C6E114D51FD}" srcOrd="0" destOrd="0" presId="urn:microsoft.com/office/officeart/2005/8/layout/default"/>
    <dgm:cxn modelId="{29DC838A-5162-45CB-A33B-DDB72090DE12}" srcId="{7402E6AF-9AF8-44FB-926B-B6B70BD5F5CA}" destId="{BDA54545-38FC-47C4-8627-1D36FBACB5F0}" srcOrd="0" destOrd="0" parTransId="{9829900F-8490-4B35-BA88-B3E805CD0CC5}" sibTransId="{A153BDAC-DA7A-4593-AF5A-47ECB7FCA0D7}"/>
    <dgm:cxn modelId="{343BF7FC-F2A2-4CCD-B7D8-906A8946C91A}" srcId="{7402E6AF-9AF8-44FB-926B-B6B70BD5F5CA}" destId="{CBF82EA9-D89B-418E-86A6-0D3A346B0507}" srcOrd="5" destOrd="0" parTransId="{006269CA-32AC-4A06-AE0A-958F1557A4B4}" sibTransId="{BD910362-7FB2-44C7-BF00-450C5F0A2DF6}"/>
    <dgm:cxn modelId="{2070923C-C2C5-46FF-A491-4DE1F59116E1}" srcId="{7402E6AF-9AF8-44FB-926B-B6B70BD5F5CA}" destId="{B4ACE130-CA85-469A-A5AA-EC7D8DBCFC4F}" srcOrd="9" destOrd="0" parTransId="{6FA998F8-1C69-4266-97FB-AE2E22C0B813}" sibTransId="{E35C0A34-F8D9-4121-8452-A191280ECDC2}"/>
    <dgm:cxn modelId="{ADD537FD-062E-4A29-8F73-CBECD0B1D7FD}" srcId="{7402E6AF-9AF8-44FB-926B-B6B70BD5F5CA}" destId="{2B2662AB-4893-429B-B63C-9BC328734246}" srcOrd="3" destOrd="0" parTransId="{7E525B14-67A7-4D3C-8A6E-8E0A56A8211C}" sibTransId="{15F540CC-D16F-4564-9448-F6F98EAE4DC9}"/>
    <dgm:cxn modelId="{21C03EC0-BC5B-406D-AF8A-596916859A96}" srcId="{7402E6AF-9AF8-44FB-926B-B6B70BD5F5CA}" destId="{AE97B212-7E12-4F07-8072-474268FBE456}" srcOrd="6" destOrd="0" parTransId="{86330D62-03E1-470D-8EDA-A547F91A2039}" sibTransId="{31BDFE02-B572-49F1-A9F7-68F259352D99}"/>
    <dgm:cxn modelId="{800F701A-EAC2-4662-92F2-9B945646829D}" type="presOf" srcId="{17ED64DD-C3DB-40DF-9AA1-B086D14101C0}" destId="{19F69E87-944F-4B6E-BF8B-506AF8D964D4}" srcOrd="0" destOrd="0" presId="urn:microsoft.com/office/officeart/2005/8/layout/default"/>
    <dgm:cxn modelId="{EADD5D71-44C7-4B73-9FB2-5C9D838BDE1A}" srcId="{7402E6AF-9AF8-44FB-926B-B6B70BD5F5CA}" destId="{CD8442A0-E771-4622-B615-59B891326FC0}" srcOrd="8" destOrd="0" parTransId="{0B77BE35-1E97-4F7F-A7D5-2964323EEEC6}" sibTransId="{9AA4B24B-BE37-46C9-A808-4A4C9903A6D9}"/>
    <dgm:cxn modelId="{6491F5E5-4292-4C93-90BB-906F57EF76E0}" type="presOf" srcId="{CBF82EA9-D89B-418E-86A6-0D3A346B0507}" destId="{5CD27F7D-B711-42EA-ACE0-4A144B83C772}" srcOrd="0" destOrd="0" presId="urn:microsoft.com/office/officeart/2005/8/layout/default"/>
    <dgm:cxn modelId="{9FF12D96-28FB-43EC-B1A2-92013314E20E}" type="presOf" srcId="{B4ACE130-CA85-469A-A5AA-EC7D8DBCFC4F}" destId="{E0FC7205-B759-4541-B827-7A7221B2287A}" srcOrd="0" destOrd="0" presId="urn:microsoft.com/office/officeart/2005/8/layout/default"/>
    <dgm:cxn modelId="{34F3847D-4055-4811-B647-12C0FB0C0967}" srcId="{7402E6AF-9AF8-44FB-926B-B6B70BD5F5CA}" destId="{C190443F-951A-4452-9DA9-0AB676EAD64F}" srcOrd="7" destOrd="0" parTransId="{A0CAB516-4D85-4945-A2D3-860D78A0540F}" sibTransId="{8545AFB7-CA9F-4B31-A098-5553E9AD4B41}"/>
    <dgm:cxn modelId="{B99F769F-13C0-4617-A314-A1741EB29C94}" type="presOf" srcId="{C190443F-951A-4452-9DA9-0AB676EAD64F}" destId="{4742253F-F7FB-4388-8275-0FB7D38B4F80}" srcOrd="0" destOrd="0" presId="urn:microsoft.com/office/officeart/2005/8/layout/default"/>
    <dgm:cxn modelId="{CE4A3432-8F9B-4954-B86D-78546D8694FF}" type="presOf" srcId="{2B2662AB-4893-429B-B63C-9BC328734246}" destId="{52C6514A-53C4-4369-997C-5653475B2CE2}" srcOrd="0" destOrd="0" presId="urn:microsoft.com/office/officeart/2005/8/layout/default"/>
    <dgm:cxn modelId="{7F7DBC7C-6849-4773-B185-CFDAE082B497}" srcId="{7402E6AF-9AF8-44FB-926B-B6B70BD5F5CA}" destId="{398810E7-DA6D-46AB-B196-CEDCA1E34D01}" srcOrd="10" destOrd="0" parTransId="{BFF6B722-C530-42B5-BEBA-94EAF873BDBB}" sibTransId="{C6ECD8D7-183B-4E14-9EF4-5C303C8AF2DC}"/>
    <dgm:cxn modelId="{CCAA1099-F8B9-4D95-AB3A-2FCA104BD249}" srcId="{7402E6AF-9AF8-44FB-926B-B6B70BD5F5CA}" destId="{8F098690-BCAC-44B7-9FEA-CB3C2BFD8F4E}" srcOrd="2" destOrd="0" parTransId="{0C03F8DF-36C7-4CE5-A7A2-111DC47866A3}" sibTransId="{169EBC81-E8F9-4155-9DD7-2BF47A371995}"/>
    <dgm:cxn modelId="{D2AFE669-79F4-489F-8923-C01883AF6B47}" type="presOf" srcId="{8F098690-BCAC-44B7-9FEA-CB3C2BFD8F4E}" destId="{FA8821AE-5F68-4E51-8E1C-3EDBAD3CD536}" srcOrd="0" destOrd="0" presId="urn:microsoft.com/office/officeart/2005/8/layout/default"/>
    <dgm:cxn modelId="{735CBCD9-6339-4E60-9A1C-46176BD277F0}" srcId="{7402E6AF-9AF8-44FB-926B-B6B70BD5F5CA}" destId="{17ED64DD-C3DB-40DF-9AA1-B086D14101C0}" srcOrd="1" destOrd="0" parTransId="{F9CBCC3B-E085-4D96-9DC5-2CD54FEBE0C9}" sibTransId="{68CF0D34-FA7B-4335-A0C8-71B4708DC585}"/>
    <dgm:cxn modelId="{F4DE1AEB-5AB6-4DF0-A779-8AE64104D25F}" type="presOf" srcId="{398810E7-DA6D-46AB-B196-CEDCA1E34D01}" destId="{57C90AE9-DAB0-464A-ADEF-61ED88B92D8C}" srcOrd="0" destOrd="0" presId="urn:microsoft.com/office/officeart/2005/8/layout/default"/>
    <dgm:cxn modelId="{7C4D6A94-2948-4B61-8684-EF87AAD3EFD8}" type="presOf" srcId="{AE97B212-7E12-4F07-8072-474268FBE456}" destId="{6F8C272E-5C40-4092-878C-F98704D100E8}" srcOrd="0" destOrd="0" presId="urn:microsoft.com/office/officeart/2005/8/layout/default"/>
    <dgm:cxn modelId="{508312DB-FE03-4057-8878-7769949A48A8}" type="presOf" srcId="{CD8442A0-E771-4622-B615-59B891326FC0}" destId="{F25ADB37-6029-4190-BEA3-3528167A4C6D}" srcOrd="0" destOrd="0" presId="urn:microsoft.com/office/officeart/2005/8/layout/default"/>
    <dgm:cxn modelId="{D79E5316-3E42-4B4B-BA26-DDC193FEDFD6}" srcId="{7402E6AF-9AF8-44FB-926B-B6B70BD5F5CA}" destId="{2B38CE24-91D7-4EAD-8928-DED1631465A1}" srcOrd="4" destOrd="0" parTransId="{656B4DB5-74E7-4E5C-A68F-3B9699469560}" sibTransId="{B6C0C959-1F59-4A33-8722-B1C4B9038A1F}"/>
    <dgm:cxn modelId="{8F1BB138-C947-487A-AE13-0EC7DF9CD9BD}" type="presOf" srcId="{BDA54545-38FC-47C4-8627-1D36FBACB5F0}" destId="{39AF15AC-D27E-43E9-8A2A-4FFE52D560FD}" srcOrd="0" destOrd="0" presId="urn:microsoft.com/office/officeart/2005/8/layout/default"/>
    <dgm:cxn modelId="{0ACA3818-C774-41D2-A61F-B1DBF65190FD}" type="presOf" srcId="{7402E6AF-9AF8-44FB-926B-B6B70BD5F5CA}" destId="{AA12C82D-C916-45F9-B993-FC5110A2908C}" srcOrd="0" destOrd="0" presId="urn:microsoft.com/office/officeart/2005/8/layout/default"/>
    <dgm:cxn modelId="{58B54235-E624-4DFD-A9DF-2A6806C3B793}" type="presParOf" srcId="{AA12C82D-C916-45F9-B993-FC5110A2908C}" destId="{39AF15AC-D27E-43E9-8A2A-4FFE52D560FD}" srcOrd="0" destOrd="0" presId="urn:microsoft.com/office/officeart/2005/8/layout/default"/>
    <dgm:cxn modelId="{3BF8B7E6-925A-463F-BEF8-DEB39F074BD3}" type="presParOf" srcId="{AA12C82D-C916-45F9-B993-FC5110A2908C}" destId="{0363B12C-2F46-4576-AAE3-67CD414B88B8}" srcOrd="1" destOrd="0" presId="urn:microsoft.com/office/officeart/2005/8/layout/default"/>
    <dgm:cxn modelId="{1ADBD911-D2B8-481E-BC22-C48F839C4DCF}" type="presParOf" srcId="{AA12C82D-C916-45F9-B993-FC5110A2908C}" destId="{19F69E87-944F-4B6E-BF8B-506AF8D964D4}" srcOrd="2" destOrd="0" presId="urn:microsoft.com/office/officeart/2005/8/layout/default"/>
    <dgm:cxn modelId="{E3AD2FF4-A449-4FBE-837D-CB6B9026333C}" type="presParOf" srcId="{AA12C82D-C916-45F9-B993-FC5110A2908C}" destId="{E1B6E0F0-AB77-4594-A355-C7C8839ADC41}" srcOrd="3" destOrd="0" presId="urn:microsoft.com/office/officeart/2005/8/layout/default"/>
    <dgm:cxn modelId="{1DDB61D7-B54D-4960-9A40-DB33040F5154}" type="presParOf" srcId="{AA12C82D-C916-45F9-B993-FC5110A2908C}" destId="{FA8821AE-5F68-4E51-8E1C-3EDBAD3CD536}" srcOrd="4" destOrd="0" presId="urn:microsoft.com/office/officeart/2005/8/layout/default"/>
    <dgm:cxn modelId="{8466451B-AABE-4244-ACE2-A51FB8A20324}" type="presParOf" srcId="{AA12C82D-C916-45F9-B993-FC5110A2908C}" destId="{CFC82646-683A-4550-86AD-A9AE8772F53A}" srcOrd="5" destOrd="0" presId="urn:microsoft.com/office/officeart/2005/8/layout/default"/>
    <dgm:cxn modelId="{87947BEB-5899-4FF2-ADFB-737F64A1BA87}" type="presParOf" srcId="{AA12C82D-C916-45F9-B993-FC5110A2908C}" destId="{52C6514A-53C4-4369-997C-5653475B2CE2}" srcOrd="6" destOrd="0" presId="urn:microsoft.com/office/officeart/2005/8/layout/default"/>
    <dgm:cxn modelId="{5F8539B5-0463-4CE1-92AD-134D81541BD2}" type="presParOf" srcId="{AA12C82D-C916-45F9-B993-FC5110A2908C}" destId="{59CF2135-D855-414E-9EAB-191328D4A608}" srcOrd="7" destOrd="0" presId="urn:microsoft.com/office/officeart/2005/8/layout/default"/>
    <dgm:cxn modelId="{73F82CC9-9652-4120-AF35-9EAD670817CD}" type="presParOf" srcId="{AA12C82D-C916-45F9-B993-FC5110A2908C}" destId="{53DCE567-68E0-43AE-9301-9C6E114D51FD}" srcOrd="8" destOrd="0" presId="urn:microsoft.com/office/officeart/2005/8/layout/default"/>
    <dgm:cxn modelId="{8640D9A9-CFD2-4036-ABEB-16C7F81C6C19}" type="presParOf" srcId="{AA12C82D-C916-45F9-B993-FC5110A2908C}" destId="{37B981AF-349D-4A05-8AEE-2FD3413F991C}" srcOrd="9" destOrd="0" presId="urn:microsoft.com/office/officeart/2005/8/layout/default"/>
    <dgm:cxn modelId="{3D272DD2-E6D5-4A11-A15A-AB79B3B3C2CC}" type="presParOf" srcId="{AA12C82D-C916-45F9-B993-FC5110A2908C}" destId="{5CD27F7D-B711-42EA-ACE0-4A144B83C772}" srcOrd="10" destOrd="0" presId="urn:microsoft.com/office/officeart/2005/8/layout/default"/>
    <dgm:cxn modelId="{0DB7E3F3-519A-4372-8ED3-17E5D43631B0}" type="presParOf" srcId="{AA12C82D-C916-45F9-B993-FC5110A2908C}" destId="{2768C378-B3E6-4F17-B13D-06BCA2E16384}" srcOrd="11" destOrd="0" presId="urn:microsoft.com/office/officeart/2005/8/layout/default"/>
    <dgm:cxn modelId="{F4D795C4-F21D-468E-BCB1-98D3F294B925}" type="presParOf" srcId="{AA12C82D-C916-45F9-B993-FC5110A2908C}" destId="{6F8C272E-5C40-4092-878C-F98704D100E8}" srcOrd="12" destOrd="0" presId="urn:microsoft.com/office/officeart/2005/8/layout/default"/>
    <dgm:cxn modelId="{E8B92502-718D-410D-B3C8-F71F8C0CB18F}" type="presParOf" srcId="{AA12C82D-C916-45F9-B993-FC5110A2908C}" destId="{B5BC27A5-C5D8-4762-A90C-A476FE9076C5}" srcOrd="13" destOrd="0" presId="urn:microsoft.com/office/officeart/2005/8/layout/default"/>
    <dgm:cxn modelId="{028B5F67-E665-4C55-9117-CCEB1552DFB6}" type="presParOf" srcId="{AA12C82D-C916-45F9-B993-FC5110A2908C}" destId="{4742253F-F7FB-4388-8275-0FB7D38B4F80}" srcOrd="14" destOrd="0" presId="urn:microsoft.com/office/officeart/2005/8/layout/default"/>
    <dgm:cxn modelId="{BFD6078B-91E1-450E-B792-84CC19BECC01}" type="presParOf" srcId="{AA12C82D-C916-45F9-B993-FC5110A2908C}" destId="{EEC59FED-F187-4D69-9E0E-DB0B95FAE199}" srcOrd="15" destOrd="0" presId="urn:microsoft.com/office/officeart/2005/8/layout/default"/>
    <dgm:cxn modelId="{1248B490-909C-4AAE-9DED-60A138CAB93D}" type="presParOf" srcId="{AA12C82D-C916-45F9-B993-FC5110A2908C}" destId="{F25ADB37-6029-4190-BEA3-3528167A4C6D}" srcOrd="16" destOrd="0" presId="urn:microsoft.com/office/officeart/2005/8/layout/default"/>
    <dgm:cxn modelId="{6AA020F1-A510-4D04-A6AE-73E0FA7E6470}" type="presParOf" srcId="{AA12C82D-C916-45F9-B993-FC5110A2908C}" destId="{4F660CF3-5AC6-4E96-B7CA-318289415D6D}" srcOrd="17" destOrd="0" presId="urn:microsoft.com/office/officeart/2005/8/layout/default"/>
    <dgm:cxn modelId="{376F7687-F3C0-41FE-A6D4-9904F0DFD840}" type="presParOf" srcId="{AA12C82D-C916-45F9-B993-FC5110A2908C}" destId="{E0FC7205-B759-4541-B827-7A7221B2287A}" srcOrd="18" destOrd="0" presId="urn:microsoft.com/office/officeart/2005/8/layout/default"/>
    <dgm:cxn modelId="{71BDE640-FBC2-4864-A6CB-BF94371FEFEF}" type="presParOf" srcId="{AA12C82D-C916-45F9-B993-FC5110A2908C}" destId="{35E83CA6-ECB3-4DAD-BA77-5D0059400AE5}" srcOrd="19" destOrd="0" presId="urn:microsoft.com/office/officeart/2005/8/layout/default"/>
    <dgm:cxn modelId="{00818C39-C08A-406D-A704-1C066ECDE488}" type="presParOf" srcId="{AA12C82D-C916-45F9-B993-FC5110A2908C}" destId="{57C90AE9-DAB0-464A-ADEF-61ED88B92D8C}"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669CF0-62FC-48CD-A771-531FCB45D3A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B4313A9-63D5-472E-8576-ACC088AC6EEA}">
      <dgm:prSet/>
      <dgm:spPr/>
      <dgm:t>
        <a:bodyPr/>
        <a:lstStyle/>
        <a:p>
          <a:r>
            <a:rPr lang="en-US" dirty="0"/>
            <a:t>Perform self exam monthly at home</a:t>
          </a:r>
        </a:p>
      </dgm:t>
    </dgm:pt>
    <dgm:pt modelId="{0459240F-8B35-4494-BC15-3C73B0A2BC87}" type="parTrans" cxnId="{7D03E50D-8D25-41E4-9B28-E4950C314FE0}">
      <dgm:prSet/>
      <dgm:spPr/>
      <dgm:t>
        <a:bodyPr/>
        <a:lstStyle/>
        <a:p>
          <a:endParaRPr lang="en-US"/>
        </a:p>
      </dgm:t>
    </dgm:pt>
    <dgm:pt modelId="{1F61822F-4E6E-40F0-AD36-DE58791A3B87}" type="sibTrans" cxnId="{7D03E50D-8D25-41E4-9B28-E4950C314FE0}">
      <dgm:prSet/>
      <dgm:spPr/>
      <dgm:t>
        <a:bodyPr/>
        <a:lstStyle/>
        <a:p>
          <a:endParaRPr lang="en-US"/>
        </a:p>
      </dgm:t>
    </dgm:pt>
    <dgm:pt modelId="{A3CB6788-4C97-4D53-A3D3-57A5276101BC}">
      <dgm:prSet/>
      <dgm:spPr/>
      <dgm:t>
        <a:bodyPr/>
        <a:lstStyle/>
        <a:p>
          <a:r>
            <a:rPr lang="en-US" dirty="0"/>
            <a:t>Have routine oral cancer screenings by a dental hygienist, dental therapist or dentist</a:t>
          </a:r>
        </a:p>
      </dgm:t>
    </dgm:pt>
    <dgm:pt modelId="{986D9B8D-4CA3-4BA2-99BC-870AF12B5EFF}" type="parTrans" cxnId="{209D52BC-36FD-4680-80ED-4170C37BAA3E}">
      <dgm:prSet/>
      <dgm:spPr/>
      <dgm:t>
        <a:bodyPr/>
        <a:lstStyle/>
        <a:p>
          <a:endParaRPr lang="en-US"/>
        </a:p>
      </dgm:t>
    </dgm:pt>
    <dgm:pt modelId="{FF554840-ECDF-40CE-BB86-F8AC084E180C}" type="sibTrans" cxnId="{209D52BC-36FD-4680-80ED-4170C37BAA3E}">
      <dgm:prSet/>
      <dgm:spPr/>
      <dgm:t>
        <a:bodyPr/>
        <a:lstStyle/>
        <a:p>
          <a:endParaRPr lang="en-US"/>
        </a:p>
      </dgm:t>
    </dgm:pt>
    <dgm:pt modelId="{2605DFCE-E979-4603-ABA5-CADED40FEA5E}">
      <dgm:prSet/>
      <dgm:spPr/>
      <dgm:t>
        <a:bodyPr/>
        <a:lstStyle/>
        <a:p>
          <a:r>
            <a:rPr lang="en-US" dirty="0"/>
            <a:t>If high risk, have more frequent screenings</a:t>
          </a:r>
        </a:p>
      </dgm:t>
    </dgm:pt>
    <dgm:pt modelId="{D2B0C353-0A5C-4DE0-9688-65EBD5966E98}" type="parTrans" cxnId="{CE590AFF-6640-4747-B0CD-17D7688D1802}">
      <dgm:prSet/>
      <dgm:spPr/>
      <dgm:t>
        <a:bodyPr/>
        <a:lstStyle/>
        <a:p>
          <a:endParaRPr lang="en-US"/>
        </a:p>
      </dgm:t>
    </dgm:pt>
    <dgm:pt modelId="{0AFDAA64-42A4-480B-B2D3-85DA14F6A42F}" type="sibTrans" cxnId="{CE590AFF-6640-4747-B0CD-17D7688D1802}">
      <dgm:prSet/>
      <dgm:spPr/>
      <dgm:t>
        <a:bodyPr/>
        <a:lstStyle/>
        <a:p>
          <a:endParaRPr lang="en-US"/>
        </a:p>
      </dgm:t>
    </dgm:pt>
    <dgm:pt modelId="{C92F13D4-4AFF-46A9-A4E1-27BA02DFA76D}">
      <dgm:prSet/>
      <dgm:spPr/>
      <dgm:t>
        <a:bodyPr/>
        <a:lstStyle/>
        <a:p>
          <a:r>
            <a:rPr lang="en-US" dirty="0"/>
            <a:t>Early detection may lead to more successful treatment and greater chance to cure</a:t>
          </a:r>
        </a:p>
      </dgm:t>
    </dgm:pt>
    <dgm:pt modelId="{8F7281FB-A5CC-4421-9E5E-D15687A1107A}" type="parTrans" cxnId="{84E49DCD-3137-4056-B6DD-05DC198AD391}">
      <dgm:prSet/>
      <dgm:spPr/>
      <dgm:t>
        <a:bodyPr/>
        <a:lstStyle/>
        <a:p>
          <a:endParaRPr lang="en-US"/>
        </a:p>
      </dgm:t>
    </dgm:pt>
    <dgm:pt modelId="{ABEBB2F0-C197-481A-B709-0F93D71D5601}" type="sibTrans" cxnId="{84E49DCD-3137-4056-B6DD-05DC198AD391}">
      <dgm:prSet/>
      <dgm:spPr/>
      <dgm:t>
        <a:bodyPr/>
        <a:lstStyle/>
        <a:p>
          <a:endParaRPr lang="en-US"/>
        </a:p>
      </dgm:t>
    </dgm:pt>
    <dgm:pt modelId="{A8CDF9D6-FDA0-49EF-A15E-E2A29F769F99}">
      <dgm:prSet/>
      <dgm:spPr/>
      <dgm:t>
        <a:bodyPr/>
        <a:lstStyle/>
        <a:p>
          <a:r>
            <a:rPr lang="en-US" dirty="0"/>
            <a:t>Medical-Dental Collaboration is key, encourage patients to talk with all health care providers </a:t>
          </a:r>
        </a:p>
      </dgm:t>
    </dgm:pt>
    <dgm:pt modelId="{3B3D18F0-48C6-4FD7-B454-1321DE57D47A}" type="parTrans" cxnId="{1621CD24-CB45-4DBB-A4B9-BD91B5056180}">
      <dgm:prSet/>
      <dgm:spPr/>
      <dgm:t>
        <a:bodyPr/>
        <a:lstStyle/>
        <a:p>
          <a:endParaRPr lang="en-US"/>
        </a:p>
      </dgm:t>
    </dgm:pt>
    <dgm:pt modelId="{F02825EB-FE55-44F8-B391-8CF8A9873B25}" type="sibTrans" cxnId="{1621CD24-CB45-4DBB-A4B9-BD91B5056180}">
      <dgm:prSet/>
      <dgm:spPr/>
      <dgm:t>
        <a:bodyPr/>
        <a:lstStyle/>
        <a:p>
          <a:endParaRPr lang="en-US"/>
        </a:p>
      </dgm:t>
    </dgm:pt>
    <dgm:pt modelId="{DE516A71-931B-4D6B-B8CB-6D54285E62C8}" type="pres">
      <dgm:prSet presAssocID="{ED669CF0-62FC-48CD-A771-531FCB45D3AC}" presName="root" presStyleCnt="0">
        <dgm:presLayoutVars>
          <dgm:dir/>
          <dgm:resizeHandles val="exact"/>
        </dgm:presLayoutVars>
      </dgm:prSet>
      <dgm:spPr/>
      <dgm:t>
        <a:bodyPr/>
        <a:lstStyle/>
        <a:p>
          <a:endParaRPr lang="en-US"/>
        </a:p>
      </dgm:t>
    </dgm:pt>
    <dgm:pt modelId="{AFF6761E-D16A-4036-A60E-CF0A9A474621}" type="pres">
      <dgm:prSet presAssocID="{DB4313A9-63D5-472E-8576-ACC088AC6EEA}" presName="compNode" presStyleCnt="0"/>
      <dgm:spPr/>
    </dgm:pt>
    <dgm:pt modelId="{D5F2C3C0-AC59-4985-A04D-39A3B2EAC61A}" type="pres">
      <dgm:prSet presAssocID="{DB4313A9-63D5-472E-8576-ACC088AC6EEA}" presName="bgRect" presStyleLbl="bgShp" presStyleIdx="0" presStyleCnt="5"/>
      <dgm:spPr/>
    </dgm:pt>
    <dgm:pt modelId="{E247F0CA-BEC6-444D-B24E-CDACD7BF49C0}" type="pres">
      <dgm:prSet presAssocID="{DB4313A9-63D5-472E-8576-ACC088AC6EEA}"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House"/>
        </a:ext>
      </dgm:extLst>
    </dgm:pt>
    <dgm:pt modelId="{EB619901-EF35-4C6F-99A8-2D3569233BA2}" type="pres">
      <dgm:prSet presAssocID="{DB4313A9-63D5-472E-8576-ACC088AC6EEA}" presName="spaceRect" presStyleCnt="0"/>
      <dgm:spPr/>
    </dgm:pt>
    <dgm:pt modelId="{B7CD53F6-5264-4545-A018-8D48DE80BF69}" type="pres">
      <dgm:prSet presAssocID="{DB4313A9-63D5-472E-8576-ACC088AC6EEA}" presName="parTx" presStyleLbl="revTx" presStyleIdx="0" presStyleCnt="5">
        <dgm:presLayoutVars>
          <dgm:chMax val="0"/>
          <dgm:chPref val="0"/>
        </dgm:presLayoutVars>
      </dgm:prSet>
      <dgm:spPr/>
      <dgm:t>
        <a:bodyPr/>
        <a:lstStyle/>
        <a:p>
          <a:endParaRPr lang="en-US"/>
        </a:p>
      </dgm:t>
    </dgm:pt>
    <dgm:pt modelId="{0D837CFF-BDC0-4E2E-AA24-AEA4384BE145}" type="pres">
      <dgm:prSet presAssocID="{1F61822F-4E6E-40F0-AD36-DE58791A3B87}" presName="sibTrans" presStyleCnt="0"/>
      <dgm:spPr/>
    </dgm:pt>
    <dgm:pt modelId="{EF1E6925-5F74-488E-86DF-46EDAF614A66}" type="pres">
      <dgm:prSet presAssocID="{A3CB6788-4C97-4D53-A3D3-57A5276101BC}" presName="compNode" presStyleCnt="0"/>
      <dgm:spPr/>
    </dgm:pt>
    <dgm:pt modelId="{B55865D3-4BF0-412D-A6CD-3192231888E3}" type="pres">
      <dgm:prSet presAssocID="{A3CB6788-4C97-4D53-A3D3-57A5276101BC}" presName="bgRect" presStyleLbl="bgShp" presStyleIdx="1" presStyleCnt="5"/>
      <dgm:spPr/>
    </dgm:pt>
    <dgm:pt modelId="{608462E2-98E8-46F4-99A8-C17C91DB6D60}" type="pres">
      <dgm:prSet presAssocID="{A3CB6788-4C97-4D53-A3D3-57A5276101BC}"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Toothbrush"/>
        </a:ext>
      </dgm:extLst>
    </dgm:pt>
    <dgm:pt modelId="{035CD98A-FA45-465C-B715-1A4A465BF4C8}" type="pres">
      <dgm:prSet presAssocID="{A3CB6788-4C97-4D53-A3D3-57A5276101BC}" presName="spaceRect" presStyleCnt="0"/>
      <dgm:spPr/>
    </dgm:pt>
    <dgm:pt modelId="{25004562-431D-45A1-A3FF-39EC036BCF27}" type="pres">
      <dgm:prSet presAssocID="{A3CB6788-4C97-4D53-A3D3-57A5276101BC}" presName="parTx" presStyleLbl="revTx" presStyleIdx="1" presStyleCnt="5">
        <dgm:presLayoutVars>
          <dgm:chMax val="0"/>
          <dgm:chPref val="0"/>
        </dgm:presLayoutVars>
      </dgm:prSet>
      <dgm:spPr/>
      <dgm:t>
        <a:bodyPr/>
        <a:lstStyle/>
        <a:p>
          <a:endParaRPr lang="en-US"/>
        </a:p>
      </dgm:t>
    </dgm:pt>
    <dgm:pt modelId="{874359DB-B275-4CDF-97A2-751338C36613}" type="pres">
      <dgm:prSet presAssocID="{FF554840-ECDF-40CE-BB86-F8AC084E180C}" presName="sibTrans" presStyleCnt="0"/>
      <dgm:spPr/>
    </dgm:pt>
    <dgm:pt modelId="{C11EB7C0-5B1C-4303-B5E1-F5209F633B9D}" type="pres">
      <dgm:prSet presAssocID="{2605DFCE-E979-4603-ABA5-CADED40FEA5E}" presName="compNode" presStyleCnt="0"/>
      <dgm:spPr/>
    </dgm:pt>
    <dgm:pt modelId="{70C4489E-B66E-4C7B-88BB-BA3790BB068C}" type="pres">
      <dgm:prSet presAssocID="{2605DFCE-E979-4603-ABA5-CADED40FEA5E}" presName="bgRect" presStyleLbl="bgShp" presStyleIdx="2" presStyleCnt="5"/>
      <dgm:spPr/>
    </dgm:pt>
    <dgm:pt modelId="{CC57B413-415B-43B0-9AAE-BDEFECCFCDB1}" type="pres">
      <dgm:prSet presAssocID="{2605DFCE-E979-4603-ABA5-CADED40FEA5E}"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Stethoscope"/>
        </a:ext>
      </dgm:extLst>
    </dgm:pt>
    <dgm:pt modelId="{71DDA539-97B8-4DBE-925D-5685D57B8E17}" type="pres">
      <dgm:prSet presAssocID="{2605DFCE-E979-4603-ABA5-CADED40FEA5E}" presName="spaceRect" presStyleCnt="0"/>
      <dgm:spPr/>
    </dgm:pt>
    <dgm:pt modelId="{36072306-B53E-476A-876B-4141C5B15A0F}" type="pres">
      <dgm:prSet presAssocID="{2605DFCE-E979-4603-ABA5-CADED40FEA5E}" presName="parTx" presStyleLbl="revTx" presStyleIdx="2" presStyleCnt="5">
        <dgm:presLayoutVars>
          <dgm:chMax val="0"/>
          <dgm:chPref val="0"/>
        </dgm:presLayoutVars>
      </dgm:prSet>
      <dgm:spPr/>
      <dgm:t>
        <a:bodyPr/>
        <a:lstStyle/>
        <a:p>
          <a:endParaRPr lang="en-US"/>
        </a:p>
      </dgm:t>
    </dgm:pt>
    <dgm:pt modelId="{B1F40CD1-F4A5-4398-9223-D4F6901BF279}" type="pres">
      <dgm:prSet presAssocID="{0AFDAA64-42A4-480B-B2D3-85DA14F6A42F}" presName="sibTrans" presStyleCnt="0"/>
      <dgm:spPr/>
    </dgm:pt>
    <dgm:pt modelId="{4896BBA1-DA29-4962-9FBC-0037F64C46AB}" type="pres">
      <dgm:prSet presAssocID="{C92F13D4-4AFF-46A9-A4E1-27BA02DFA76D}" presName="compNode" presStyleCnt="0"/>
      <dgm:spPr/>
    </dgm:pt>
    <dgm:pt modelId="{65CFB319-1183-4378-B5FC-3B8307BD1D00}" type="pres">
      <dgm:prSet presAssocID="{C92F13D4-4AFF-46A9-A4E1-27BA02DFA76D}" presName="bgRect" presStyleLbl="bgShp" presStyleIdx="3" presStyleCnt="5"/>
      <dgm:spPr/>
    </dgm:pt>
    <dgm:pt modelId="{EDB22F1E-7E03-4DA5-B490-3F5F553C92EF}" type="pres">
      <dgm:prSet presAssocID="{C92F13D4-4AFF-46A9-A4E1-27BA02DFA76D}"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Medicine"/>
        </a:ext>
      </dgm:extLst>
    </dgm:pt>
    <dgm:pt modelId="{AF4FF5C7-9038-43D1-9F74-93B2DDF8101D}" type="pres">
      <dgm:prSet presAssocID="{C92F13D4-4AFF-46A9-A4E1-27BA02DFA76D}" presName="spaceRect" presStyleCnt="0"/>
      <dgm:spPr/>
    </dgm:pt>
    <dgm:pt modelId="{C035B5AB-FD2E-48A2-A4BB-FC25E301DBA9}" type="pres">
      <dgm:prSet presAssocID="{C92F13D4-4AFF-46A9-A4E1-27BA02DFA76D}" presName="parTx" presStyleLbl="revTx" presStyleIdx="3" presStyleCnt="5">
        <dgm:presLayoutVars>
          <dgm:chMax val="0"/>
          <dgm:chPref val="0"/>
        </dgm:presLayoutVars>
      </dgm:prSet>
      <dgm:spPr/>
      <dgm:t>
        <a:bodyPr/>
        <a:lstStyle/>
        <a:p>
          <a:endParaRPr lang="en-US"/>
        </a:p>
      </dgm:t>
    </dgm:pt>
    <dgm:pt modelId="{C05DC6EC-272A-4278-8435-C2C2DDB15D7B}" type="pres">
      <dgm:prSet presAssocID="{ABEBB2F0-C197-481A-B709-0F93D71D5601}" presName="sibTrans" presStyleCnt="0"/>
      <dgm:spPr/>
    </dgm:pt>
    <dgm:pt modelId="{F2501C3D-B38D-4FBF-9B93-9816DBAB498B}" type="pres">
      <dgm:prSet presAssocID="{A8CDF9D6-FDA0-49EF-A15E-E2A29F769F99}" presName="compNode" presStyleCnt="0"/>
      <dgm:spPr/>
    </dgm:pt>
    <dgm:pt modelId="{4D1957A2-E76A-4CCD-AD41-10FBDDBA4AE3}" type="pres">
      <dgm:prSet presAssocID="{A8CDF9D6-FDA0-49EF-A15E-E2A29F769F99}" presName="bgRect" presStyleLbl="bgShp" presStyleIdx="4" presStyleCnt="5"/>
      <dgm:spPr/>
    </dgm:pt>
    <dgm:pt modelId="{72180465-7AD1-401D-A15D-835BF52AF37C}" type="pres">
      <dgm:prSet presAssocID="{A8CDF9D6-FDA0-49EF-A15E-E2A29F769F99}"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Tooth"/>
        </a:ext>
      </dgm:extLst>
    </dgm:pt>
    <dgm:pt modelId="{D3AD4378-37FA-4FD7-8BF6-56C1D048F870}" type="pres">
      <dgm:prSet presAssocID="{A8CDF9D6-FDA0-49EF-A15E-E2A29F769F99}" presName="spaceRect" presStyleCnt="0"/>
      <dgm:spPr/>
    </dgm:pt>
    <dgm:pt modelId="{254E724A-3F53-46A3-A7F7-469948586C99}" type="pres">
      <dgm:prSet presAssocID="{A8CDF9D6-FDA0-49EF-A15E-E2A29F769F99}" presName="parTx" presStyleLbl="revTx" presStyleIdx="4" presStyleCnt="5">
        <dgm:presLayoutVars>
          <dgm:chMax val="0"/>
          <dgm:chPref val="0"/>
        </dgm:presLayoutVars>
      </dgm:prSet>
      <dgm:spPr/>
      <dgm:t>
        <a:bodyPr/>
        <a:lstStyle/>
        <a:p>
          <a:endParaRPr lang="en-US"/>
        </a:p>
      </dgm:t>
    </dgm:pt>
  </dgm:ptLst>
  <dgm:cxnLst>
    <dgm:cxn modelId="{5C605BE9-ECA8-42B8-A65A-7189F08493BF}" type="presOf" srcId="{ED669CF0-62FC-48CD-A771-531FCB45D3AC}" destId="{DE516A71-931B-4D6B-B8CB-6D54285E62C8}" srcOrd="0" destOrd="0" presId="urn:microsoft.com/office/officeart/2018/2/layout/IconVerticalSolidList"/>
    <dgm:cxn modelId="{978D5DBA-7C7C-484F-98DA-3FF3A5A56CB7}" type="presOf" srcId="{2605DFCE-E979-4603-ABA5-CADED40FEA5E}" destId="{36072306-B53E-476A-876B-4141C5B15A0F}" srcOrd="0" destOrd="0" presId="urn:microsoft.com/office/officeart/2018/2/layout/IconVerticalSolidList"/>
    <dgm:cxn modelId="{C865C5B0-E340-4D54-ADC5-241A1624C14C}" type="presOf" srcId="{DB4313A9-63D5-472E-8576-ACC088AC6EEA}" destId="{B7CD53F6-5264-4545-A018-8D48DE80BF69}" srcOrd="0" destOrd="0" presId="urn:microsoft.com/office/officeart/2018/2/layout/IconVerticalSolidList"/>
    <dgm:cxn modelId="{84E49DCD-3137-4056-B6DD-05DC198AD391}" srcId="{ED669CF0-62FC-48CD-A771-531FCB45D3AC}" destId="{C92F13D4-4AFF-46A9-A4E1-27BA02DFA76D}" srcOrd="3" destOrd="0" parTransId="{8F7281FB-A5CC-4421-9E5E-D15687A1107A}" sibTransId="{ABEBB2F0-C197-481A-B709-0F93D71D5601}"/>
    <dgm:cxn modelId="{209D52BC-36FD-4680-80ED-4170C37BAA3E}" srcId="{ED669CF0-62FC-48CD-A771-531FCB45D3AC}" destId="{A3CB6788-4C97-4D53-A3D3-57A5276101BC}" srcOrd="1" destOrd="0" parTransId="{986D9B8D-4CA3-4BA2-99BC-870AF12B5EFF}" sibTransId="{FF554840-ECDF-40CE-BB86-F8AC084E180C}"/>
    <dgm:cxn modelId="{1621CD24-CB45-4DBB-A4B9-BD91B5056180}" srcId="{ED669CF0-62FC-48CD-A771-531FCB45D3AC}" destId="{A8CDF9D6-FDA0-49EF-A15E-E2A29F769F99}" srcOrd="4" destOrd="0" parTransId="{3B3D18F0-48C6-4FD7-B454-1321DE57D47A}" sibTransId="{F02825EB-FE55-44F8-B391-8CF8A9873B25}"/>
    <dgm:cxn modelId="{5367774E-B644-416C-8DBB-55E97226DD4D}" type="presOf" srcId="{A3CB6788-4C97-4D53-A3D3-57A5276101BC}" destId="{25004562-431D-45A1-A3FF-39EC036BCF27}" srcOrd="0" destOrd="0" presId="urn:microsoft.com/office/officeart/2018/2/layout/IconVerticalSolidList"/>
    <dgm:cxn modelId="{CE590AFF-6640-4747-B0CD-17D7688D1802}" srcId="{ED669CF0-62FC-48CD-A771-531FCB45D3AC}" destId="{2605DFCE-E979-4603-ABA5-CADED40FEA5E}" srcOrd="2" destOrd="0" parTransId="{D2B0C353-0A5C-4DE0-9688-65EBD5966E98}" sibTransId="{0AFDAA64-42A4-480B-B2D3-85DA14F6A42F}"/>
    <dgm:cxn modelId="{7D03E50D-8D25-41E4-9B28-E4950C314FE0}" srcId="{ED669CF0-62FC-48CD-A771-531FCB45D3AC}" destId="{DB4313A9-63D5-472E-8576-ACC088AC6EEA}" srcOrd="0" destOrd="0" parTransId="{0459240F-8B35-4494-BC15-3C73B0A2BC87}" sibTransId="{1F61822F-4E6E-40F0-AD36-DE58791A3B87}"/>
    <dgm:cxn modelId="{50F31632-ECAA-444F-84A1-59D92F34AF6E}" type="presOf" srcId="{C92F13D4-4AFF-46A9-A4E1-27BA02DFA76D}" destId="{C035B5AB-FD2E-48A2-A4BB-FC25E301DBA9}" srcOrd="0" destOrd="0" presId="urn:microsoft.com/office/officeart/2018/2/layout/IconVerticalSolidList"/>
    <dgm:cxn modelId="{830600CE-49F0-4E35-9801-C0A4CE192F33}" type="presOf" srcId="{A8CDF9D6-FDA0-49EF-A15E-E2A29F769F99}" destId="{254E724A-3F53-46A3-A7F7-469948586C99}" srcOrd="0" destOrd="0" presId="urn:microsoft.com/office/officeart/2018/2/layout/IconVerticalSolidList"/>
    <dgm:cxn modelId="{292C949D-3FA0-4DC2-8DEF-21CB223E5B95}" type="presParOf" srcId="{DE516A71-931B-4D6B-B8CB-6D54285E62C8}" destId="{AFF6761E-D16A-4036-A60E-CF0A9A474621}" srcOrd="0" destOrd="0" presId="urn:microsoft.com/office/officeart/2018/2/layout/IconVerticalSolidList"/>
    <dgm:cxn modelId="{EACCC8F1-1415-4D3F-9273-B9CE6FEEFCD4}" type="presParOf" srcId="{AFF6761E-D16A-4036-A60E-CF0A9A474621}" destId="{D5F2C3C0-AC59-4985-A04D-39A3B2EAC61A}" srcOrd="0" destOrd="0" presId="urn:microsoft.com/office/officeart/2018/2/layout/IconVerticalSolidList"/>
    <dgm:cxn modelId="{AAE87F8A-47B1-4021-BB60-FCD6ADA5F19B}" type="presParOf" srcId="{AFF6761E-D16A-4036-A60E-CF0A9A474621}" destId="{E247F0CA-BEC6-444D-B24E-CDACD7BF49C0}" srcOrd="1" destOrd="0" presId="urn:microsoft.com/office/officeart/2018/2/layout/IconVerticalSolidList"/>
    <dgm:cxn modelId="{67882A70-5A84-469B-8D9F-29B17D66E4B3}" type="presParOf" srcId="{AFF6761E-D16A-4036-A60E-CF0A9A474621}" destId="{EB619901-EF35-4C6F-99A8-2D3569233BA2}" srcOrd="2" destOrd="0" presId="urn:microsoft.com/office/officeart/2018/2/layout/IconVerticalSolidList"/>
    <dgm:cxn modelId="{1C44BE8C-53CF-4C9A-9EEC-17AD6D70CFB7}" type="presParOf" srcId="{AFF6761E-D16A-4036-A60E-CF0A9A474621}" destId="{B7CD53F6-5264-4545-A018-8D48DE80BF69}" srcOrd="3" destOrd="0" presId="urn:microsoft.com/office/officeart/2018/2/layout/IconVerticalSolidList"/>
    <dgm:cxn modelId="{D3E91344-53FD-49C4-BF86-DE213E0E861C}" type="presParOf" srcId="{DE516A71-931B-4D6B-B8CB-6D54285E62C8}" destId="{0D837CFF-BDC0-4E2E-AA24-AEA4384BE145}" srcOrd="1" destOrd="0" presId="urn:microsoft.com/office/officeart/2018/2/layout/IconVerticalSolidList"/>
    <dgm:cxn modelId="{7376993F-494C-4800-A824-49BCB1D0486A}" type="presParOf" srcId="{DE516A71-931B-4D6B-B8CB-6D54285E62C8}" destId="{EF1E6925-5F74-488E-86DF-46EDAF614A66}" srcOrd="2" destOrd="0" presId="urn:microsoft.com/office/officeart/2018/2/layout/IconVerticalSolidList"/>
    <dgm:cxn modelId="{3627D2B0-763B-4F6B-BC54-66A337156BD6}" type="presParOf" srcId="{EF1E6925-5F74-488E-86DF-46EDAF614A66}" destId="{B55865D3-4BF0-412D-A6CD-3192231888E3}" srcOrd="0" destOrd="0" presId="urn:microsoft.com/office/officeart/2018/2/layout/IconVerticalSolidList"/>
    <dgm:cxn modelId="{ECE66B09-F872-4828-9DED-7F9354EFD89D}" type="presParOf" srcId="{EF1E6925-5F74-488E-86DF-46EDAF614A66}" destId="{608462E2-98E8-46F4-99A8-C17C91DB6D60}" srcOrd="1" destOrd="0" presId="urn:microsoft.com/office/officeart/2018/2/layout/IconVerticalSolidList"/>
    <dgm:cxn modelId="{A46AB356-2045-4D59-85FC-56950C89EB8F}" type="presParOf" srcId="{EF1E6925-5F74-488E-86DF-46EDAF614A66}" destId="{035CD98A-FA45-465C-B715-1A4A465BF4C8}" srcOrd="2" destOrd="0" presId="urn:microsoft.com/office/officeart/2018/2/layout/IconVerticalSolidList"/>
    <dgm:cxn modelId="{61D53DEB-DE75-4757-BBA4-A1456C5A8308}" type="presParOf" srcId="{EF1E6925-5F74-488E-86DF-46EDAF614A66}" destId="{25004562-431D-45A1-A3FF-39EC036BCF27}" srcOrd="3" destOrd="0" presId="urn:microsoft.com/office/officeart/2018/2/layout/IconVerticalSolidList"/>
    <dgm:cxn modelId="{778FF3AA-B730-4173-8CA3-9D6C1061532C}" type="presParOf" srcId="{DE516A71-931B-4D6B-B8CB-6D54285E62C8}" destId="{874359DB-B275-4CDF-97A2-751338C36613}" srcOrd="3" destOrd="0" presId="urn:microsoft.com/office/officeart/2018/2/layout/IconVerticalSolidList"/>
    <dgm:cxn modelId="{1A34D011-EF2F-4419-A5FD-72B9E75F5C3C}" type="presParOf" srcId="{DE516A71-931B-4D6B-B8CB-6D54285E62C8}" destId="{C11EB7C0-5B1C-4303-B5E1-F5209F633B9D}" srcOrd="4" destOrd="0" presId="urn:microsoft.com/office/officeart/2018/2/layout/IconVerticalSolidList"/>
    <dgm:cxn modelId="{CB5664E4-E7B7-42B8-858D-D36CA6867D2B}" type="presParOf" srcId="{C11EB7C0-5B1C-4303-B5E1-F5209F633B9D}" destId="{70C4489E-B66E-4C7B-88BB-BA3790BB068C}" srcOrd="0" destOrd="0" presId="urn:microsoft.com/office/officeart/2018/2/layout/IconVerticalSolidList"/>
    <dgm:cxn modelId="{359356CF-89F9-4B5A-9FDF-23EADCB3BC60}" type="presParOf" srcId="{C11EB7C0-5B1C-4303-B5E1-F5209F633B9D}" destId="{CC57B413-415B-43B0-9AAE-BDEFECCFCDB1}" srcOrd="1" destOrd="0" presId="urn:microsoft.com/office/officeart/2018/2/layout/IconVerticalSolidList"/>
    <dgm:cxn modelId="{D13D76E7-C67E-47C4-B045-9CCA60B74500}" type="presParOf" srcId="{C11EB7C0-5B1C-4303-B5E1-F5209F633B9D}" destId="{71DDA539-97B8-4DBE-925D-5685D57B8E17}" srcOrd="2" destOrd="0" presId="urn:microsoft.com/office/officeart/2018/2/layout/IconVerticalSolidList"/>
    <dgm:cxn modelId="{DE47BA2C-507D-4007-BF9D-4F0393E3FF1B}" type="presParOf" srcId="{C11EB7C0-5B1C-4303-B5E1-F5209F633B9D}" destId="{36072306-B53E-476A-876B-4141C5B15A0F}" srcOrd="3" destOrd="0" presId="urn:microsoft.com/office/officeart/2018/2/layout/IconVerticalSolidList"/>
    <dgm:cxn modelId="{4F4CD593-5EF3-4D70-A22A-6997ED0F91DA}" type="presParOf" srcId="{DE516A71-931B-4D6B-B8CB-6D54285E62C8}" destId="{B1F40CD1-F4A5-4398-9223-D4F6901BF279}" srcOrd="5" destOrd="0" presId="urn:microsoft.com/office/officeart/2018/2/layout/IconVerticalSolidList"/>
    <dgm:cxn modelId="{4267EB0E-1EA1-4D63-AFE8-6A9FD54F8746}" type="presParOf" srcId="{DE516A71-931B-4D6B-B8CB-6D54285E62C8}" destId="{4896BBA1-DA29-4962-9FBC-0037F64C46AB}" srcOrd="6" destOrd="0" presId="urn:microsoft.com/office/officeart/2018/2/layout/IconVerticalSolidList"/>
    <dgm:cxn modelId="{2EE6DB2D-F14D-413A-9B0E-7D36C16A11BC}" type="presParOf" srcId="{4896BBA1-DA29-4962-9FBC-0037F64C46AB}" destId="{65CFB319-1183-4378-B5FC-3B8307BD1D00}" srcOrd="0" destOrd="0" presId="urn:microsoft.com/office/officeart/2018/2/layout/IconVerticalSolidList"/>
    <dgm:cxn modelId="{EAA7111B-CA2A-4CEA-9185-A015D8BF0ADE}" type="presParOf" srcId="{4896BBA1-DA29-4962-9FBC-0037F64C46AB}" destId="{EDB22F1E-7E03-4DA5-B490-3F5F553C92EF}" srcOrd="1" destOrd="0" presId="urn:microsoft.com/office/officeart/2018/2/layout/IconVerticalSolidList"/>
    <dgm:cxn modelId="{90B6EE7F-85D8-4C86-9DA0-E21D8D611F67}" type="presParOf" srcId="{4896BBA1-DA29-4962-9FBC-0037F64C46AB}" destId="{AF4FF5C7-9038-43D1-9F74-93B2DDF8101D}" srcOrd="2" destOrd="0" presId="urn:microsoft.com/office/officeart/2018/2/layout/IconVerticalSolidList"/>
    <dgm:cxn modelId="{6C5DDEE0-387C-4730-8819-32AB5E4F0C37}" type="presParOf" srcId="{4896BBA1-DA29-4962-9FBC-0037F64C46AB}" destId="{C035B5AB-FD2E-48A2-A4BB-FC25E301DBA9}" srcOrd="3" destOrd="0" presId="urn:microsoft.com/office/officeart/2018/2/layout/IconVerticalSolidList"/>
    <dgm:cxn modelId="{538A4BC7-932F-42E1-A38B-3FA3743057BE}" type="presParOf" srcId="{DE516A71-931B-4D6B-B8CB-6D54285E62C8}" destId="{C05DC6EC-272A-4278-8435-C2C2DDB15D7B}" srcOrd="7" destOrd="0" presId="urn:microsoft.com/office/officeart/2018/2/layout/IconVerticalSolidList"/>
    <dgm:cxn modelId="{2A952F2B-6947-4475-BC77-989DC28185AE}" type="presParOf" srcId="{DE516A71-931B-4D6B-B8CB-6D54285E62C8}" destId="{F2501C3D-B38D-4FBF-9B93-9816DBAB498B}" srcOrd="8" destOrd="0" presId="urn:microsoft.com/office/officeart/2018/2/layout/IconVerticalSolidList"/>
    <dgm:cxn modelId="{F4957D34-C0E3-4A36-BE4A-DD4210A5CAAA}" type="presParOf" srcId="{F2501C3D-B38D-4FBF-9B93-9816DBAB498B}" destId="{4D1957A2-E76A-4CCD-AD41-10FBDDBA4AE3}" srcOrd="0" destOrd="0" presId="urn:microsoft.com/office/officeart/2018/2/layout/IconVerticalSolidList"/>
    <dgm:cxn modelId="{49598D80-6990-49C4-A702-1D2087FD5F02}" type="presParOf" srcId="{F2501C3D-B38D-4FBF-9B93-9816DBAB498B}" destId="{72180465-7AD1-401D-A15D-835BF52AF37C}" srcOrd="1" destOrd="0" presId="urn:microsoft.com/office/officeart/2018/2/layout/IconVerticalSolidList"/>
    <dgm:cxn modelId="{98C0DA5A-70D6-4210-8BA8-B9AE3CAAEA84}" type="presParOf" srcId="{F2501C3D-B38D-4FBF-9B93-9816DBAB498B}" destId="{D3AD4378-37FA-4FD7-8BF6-56C1D048F870}" srcOrd="2" destOrd="0" presId="urn:microsoft.com/office/officeart/2018/2/layout/IconVerticalSolidList"/>
    <dgm:cxn modelId="{A5B58F43-977F-4805-BAF6-8781D5A9116E}" type="presParOf" srcId="{F2501C3D-B38D-4FBF-9B93-9816DBAB498B}" destId="{254E724A-3F53-46A3-A7F7-469948586C9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556C46-55D8-423C-A89C-353B5FCBA8D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99D6837-6FF0-4A87-AB1D-29E3F00F38E5}">
      <dgm:prSet phldrT="[Text]"/>
      <dgm:spPr/>
      <dgm:t>
        <a:bodyPr/>
        <a:lstStyle/>
        <a:p>
          <a:r>
            <a:rPr lang="en-US" dirty="0"/>
            <a:t>Floor of Mouth</a:t>
          </a:r>
        </a:p>
        <a:p>
          <a:r>
            <a:rPr lang="en-US" dirty="0"/>
            <a:t>Soft Palate, Throat</a:t>
          </a:r>
        </a:p>
        <a:p>
          <a:r>
            <a:rPr lang="en-US" dirty="0"/>
            <a:t>Lateral border of tongue</a:t>
          </a:r>
        </a:p>
        <a:p>
          <a:endParaRPr lang="en-US" dirty="0"/>
        </a:p>
      </dgm:t>
    </dgm:pt>
    <dgm:pt modelId="{DBB2B9BC-007E-423F-933E-C69536C1D1E6}" type="parTrans" cxnId="{3D71FB84-5043-437D-9C58-3292E9FE9078}">
      <dgm:prSet/>
      <dgm:spPr/>
      <dgm:t>
        <a:bodyPr/>
        <a:lstStyle/>
        <a:p>
          <a:endParaRPr lang="en-US"/>
        </a:p>
      </dgm:t>
    </dgm:pt>
    <dgm:pt modelId="{9542186C-771E-4BE8-98A5-F1DB6DB3CFC4}" type="sibTrans" cxnId="{3D71FB84-5043-437D-9C58-3292E9FE9078}">
      <dgm:prSet/>
      <dgm:spPr/>
      <dgm:t>
        <a:bodyPr/>
        <a:lstStyle/>
        <a:p>
          <a:endParaRPr lang="en-US"/>
        </a:p>
      </dgm:t>
    </dgm:pt>
    <dgm:pt modelId="{BB1B0A0A-9D3F-4C49-A402-8681545B0532}">
      <dgm:prSet phldrT="[Text]"/>
      <dgm:spPr/>
      <dgm:t>
        <a:bodyPr/>
        <a:lstStyle/>
        <a:p>
          <a:r>
            <a:rPr lang="en-US" dirty="0"/>
            <a:t>Inside cheeks and lips</a:t>
          </a:r>
        </a:p>
      </dgm:t>
    </dgm:pt>
    <dgm:pt modelId="{0D8F877B-E56D-4458-AF9F-F417C4BA901A}" type="parTrans" cxnId="{69FCD8DF-A02B-4557-9F73-3B3A10E0608B}">
      <dgm:prSet/>
      <dgm:spPr/>
      <dgm:t>
        <a:bodyPr/>
        <a:lstStyle/>
        <a:p>
          <a:endParaRPr lang="en-US"/>
        </a:p>
      </dgm:t>
    </dgm:pt>
    <dgm:pt modelId="{AA74F486-5D12-4CE4-9B26-B2E6F3B1B54B}" type="sibTrans" cxnId="{69FCD8DF-A02B-4557-9F73-3B3A10E0608B}">
      <dgm:prSet/>
      <dgm:spPr/>
      <dgm:t>
        <a:bodyPr/>
        <a:lstStyle/>
        <a:p>
          <a:endParaRPr lang="en-US"/>
        </a:p>
      </dgm:t>
    </dgm:pt>
    <dgm:pt modelId="{6281B1E9-6E10-4B3F-94A0-40A15D577552}">
      <dgm:prSet phldrT="[Text]"/>
      <dgm:spPr/>
      <dgm:t>
        <a:bodyPr/>
        <a:lstStyle/>
        <a:p>
          <a:r>
            <a:rPr lang="en-US" dirty="0"/>
            <a:t>Top of tongue, hard palate</a:t>
          </a:r>
        </a:p>
      </dgm:t>
    </dgm:pt>
    <dgm:pt modelId="{9006BB70-A06F-481A-81DB-F25F17002767}" type="parTrans" cxnId="{DEECE26E-83EA-4299-B173-40C3C91B2DF3}">
      <dgm:prSet/>
      <dgm:spPr/>
      <dgm:t>
        <a:bodyPr/>
        <a:lstStyle/>
        <a:p>
          <a:endParaRPr lang="en-US"/>
        </a:p>
      </dgm:t>
    </dgm:pt>
    <dgm:pt modelId="{CBE0270B-CE8A-493E-BD47-5898A832BCE2}" type="sibTrans" cxnId="{DEECE26E-83EA-4299-B173-40C3C91B2DF3}">
      <dgm:prSet/>
      <dgm:spPr/>
      <dgm:t>
        <a:bodyPr/>
        <a:lstStyle/>
        <a:p>
          <a:endParaRPr lang="en-US"/>
        </a:p>
      </dgm:t>
    </dgm:pt>
    <dgm:pt modelId="{5C0821FF-237C-4FF6-BA55-0D92349C5132}" type="pres">
      <dgm:prSet presAssocID="{B4556C46-55D8-423C-A89C-353B5FCBA8DF}" presName="linear" presStyleCnt="0">
        <dgm:presLayoutVars>
          <dgm:dir/>
          <dgm:animLvl val="lvl"/>
          <dgm:resizeHandles val="exact"/>
        </dgm:presLayoutVars>
      </dgm:prSet>
      <dgm:spPr/>
      <dgm:t>
        <a:bodyPr/>
        <a:lstStyle/>
        <a:p>
          <a:endParaRPr lang="en-US"/>
        </a:p>
      </dgm:t>
    </dgm:pt>
    <dgm:pt modelId="{CA7CB3C2-CA7D-4E2D-AE61-2541A1ACC0B8}" type="pres">
      <dgm:prSet presAssocID="{199D6837-6FF0-4A87-AB1D-29E3F00F38E5}" presName="parentLin" presStyleCnt="0"/>
      <dgm:spPr/>
    </dgm:pt>
    <dgm:pt modelId="{01258683-D823-4AF7-8FD3-22168E2F9B43}" type="pres">
      <dgm:prSet presAssocID="{199D6837-6FF0-4A87-AB1D-29E3F00F38E5}" presName="parentLeftMargin" presStyleLbl="node1" presStyleIdx="0" presStyleCnt="3"/>
      <dgm:spPr/>
      <dgm:t>
        <a:bodyPr/>
        <a:lstStyle/>
        <a:p>
          <a:endParaRPr lang="en-US"/>
        </a:p>
      </dgm:t>
    </dgm:pt>
    <dgm:pt modelId="{BC4C72A3-0F08-4CE0-84EC-CD6D2AB0C916}" type="pres">
      <dgm:prSet presAssocID="{199D6837-6FF0-4A87-AB1D-29E3F00F38E5}" presName="parentText" presStyleLbl="node1" presStyleIdx="0" presStyleCnt="3" custScaleY="236869">
        <dgm:presLayoutVars>
          <dgm:chMax val="0"/>
          <dgm:bulletEnabled val="1"/>
        </dgm:presLayoutVars>
      </dgm:prSet>
      <dgm:spPr/>
      <dgm:t>
        <a:bodyPr/>
        <a:lstStyle/>
        <a:p>
          <a:endParaRPr lang="en-US"/>
        </a:p>
      </dgm:t>
    </dgm:pt>
    <dgm:pt modelId="{17435A78-1E93-43B8-B6FA-0F097C27F2F0}" type="pres">
      <dgm:prSet presAssocID="{199D6837-6FF0-4A87-AB1D-29E3F00F38E5}" presName="negativeSpace" presStyleCnt="0"/>
      <dgm:spPr/>
    </dgm:pt>
    <dgm:pt modelId="{29B1CAAA-63AE-4444-891D-5624EC06A077}" type="pres">
      <dgm:prSet presAssocID="{199D6837-6FF0-4A87-AB1D-29E3F00F38E5}" presName="childText" presStyleLbl="conFgAcc1" presStyleIdx="0" presStyleCnt="3">
        <dgm:presLayoutVars>
          <dgm:bulletEnabled val="1"/>
        </dgm:presLayoutVars>
      </dgm:prSet>
      <dgm:spPr/>
    </dgm:pt>
    <dgm:pt modelId="{5E367ABD-2CCE-47B9-8DD8-C49A52D5D525}" type="pres">
      <dgm:prSet presAssocID="{9542186C-771E-4BE8-98A5-F1DB6DB3CFC4}" presName="spaceBetweenRectangles" presStyleCnt="0"/>
      <dgm:spPr/>
    </dgm:pt>
    <dgm:pt modelId="{1D130FBE-EB8D-4D09-A32F-6EF2E8676EB6}" type="pres">
      <dgm:prSet presAssocID="{BB1B0A0A-9D3F-4C49-A402-8681545B0532}" presName="parentLin" presStyleCnt="0"/>
      <dgm:spPr/>
    </dgm:pt>
    <dgm:pt modelId="{786E3C46-2042-47EE-88C4-30645B8B0DC0}" type="pres">
      <dgm:prSet presAssocID="{BB1B0A0A-9D3F-4C49-A402-8681545B0532}" presName="parentLeftMargin" presStyleLbl="node1" presStyleIdx="0" presStyleCnt="3"/>
      <dgm:spPr/>
      <dgm:t>
        <a:bodyPr/>
        <a:lstStyle/>
        <a:p>
          <a:endParaRPr lang="en-US"/>
        </a:p>
      </dgm:t>
    </dgm:pt>
    <dgm:pt modelId="{C175DF37-FD1B-4390-AF38-8778E9B3EAB1}" type="pres">
      <dgm:prSet presAssocID="{BB1B0A0A-9D3F-4C49-A402-8681545B0532}" presName="parentText" presStyleLbl="node1" presStyleIdx="1" presStyleCnt="3">
        <dgm:presLayoutVars>
          <dgm:chMax val="0"/>
          <dgm:bulletEnabled val="1"/>
        </dgm:presLayoutVars>
      </dgm:prSet>
      <dgm:spPr/>
      <dgm:t>
        <a:bodyPr/>
        <a:lstStyle/>
        <a:p>
          <a:endParaRPr lang="en-US"/>
        </a:p>
      </dgm:t>
    </dgm:pt>
    <dgm:pt modelId="{D2F33796-D40F-4928-9502-D4F62856844E}" type="pres">
      <dgm:prSet presAssocID="{BB1B0A0A-9D3F-4C49-A402-8681545B0532}" presName="negativeSpace" presStyleCnt="0"/>
      <dgm:spPr/>
    </dgm:pt>
    <dgm:pt modelId="{84D194C8-39F1-40D9-A375-B446DCD94296}" type="pres">
      <dgm:prSet presAssocID="{BB1B0A0A-9D3F-4C49-A402-8681545B0532}" presName="childText" presStyleLbl="conFgAcc1" presStyleIdx="1" presStyleCnt="3">
        <dgm:presLayoutVars>
          <dgm:bulletEnabled val="1"/>
        </dgm:presLayoutVars>
      </dgm:prSet>
      <dgm:spPr/>
    </dgm:pt>
    <dgm:pt modelId="{8C366858-F990-4D68-B58A-D8116C325155}" type="pres">
      <dgm:prSet presAssocID="{AA74F486-5D12-4CE4-9B26-B2E6F3B1B54B}" presName="spaceBetweenRectangles" presStyleCnt="0"/>
      <dgm:spPr/>
    </dgm:pt>
    <dgm:pt modelId="{83677187-B44A-47C9-8922-65C17109C0C3}" type="pres">
      <dgm:prSet presAssocID="{6281B1E9-6E10-4B3F-94A0-40A15D577552}" presName="parentLin" presStyleCnt="0"/>
      <dgm:spPr/>
    </dgm:pt>
    <dgm:pt modelId="{D1379499-B2C6-4E15-AAFA-F475741D89D5}" type="pres">
      <dgm:prSet presAssocID="{6281B1E9-6E10-4B3F-94A0-40A15D577552}" presName="parentLeftMargin" presStyleLbl="node1" presStyleIdx="1" presStyleCnt="3"/>
      <dgm:spPr/>
      <dgm:t>
        <a:bodyPr/>
        <a:lstStyle/>
        <a:p>
          <a:endParaRPr lang="en-US"/>
        </a:p>
      </dgm:t>
    </dgm:pt>
    <dgm:pt modelId="{8BA95525-730E-4CB3-B7A7-0F916DA04479}" type="pres">
      <dgm:prSet presAssocID="{6281B1E9-6E10-4B3F-94A0-40A15D577552}" presName="parentText" presStyleLbl="node1" presStyleIdx="2" presStyleCnt="3">
        <dgm:presLayoutVars>
          <dgm:chMax val="0"/>
          <dgm:bulletEnabled val="1"/>
        </dgm:presLayoutVars>
      </dgm:prSet>
      <dgm:spPr/>
      <dgm:t>
        <a:bodyPr/>
        <a:lstStyle/>
        <a:p>
          <a:endParaRPr lang="en-US"/>
        </a:p>
      </dgm:t>
    </dgm:pt>
    <dgm:pt modelId="{4642D94F-4C92-4E12-A6EA-338C5E226A05}" type="pres">
      <dgm:prSet presAssocID="{6281B1E9-6E10-4B3F-94A0-40A15D577552}" presName="negativeSpace" presStyleCnt="0"/>
      <dgm:spPr/>
    </dgm:pt>
    <dgm:pt modelId="{C2ECAD52-7824-4B3D-9F3D-EEC90A805A5C}" type="pres">
      <dgm:prSet presAssocID="{6281B1E9-6E10-4B3F-94A0-40A15D577552}" presName="childText" presStyleLbl="conFgAcc1" presStyleIdx="2" presStyleCnt="3">
        <dgm:presLayoutVars>
          <dgm:bulletEnabled val="1"/>
        </dgm:presLayoutVars>
      </dgm:prSet>
      <dgm:spPr/>
    </dgm:pt>
  </dgm:ptLst>
  <dgm:cxnLst>
    <dgm:cxn modelId="{69FCD8DF-A02B-4557-9F73-3B3A10E0608B}" srcId="{B4556C46-55D8-423C-A89C-353B5FCBA8DF}" destId="{BB1B0A0A-9D3F-4C49-A402-8681545B0532}" srcOrd="1" destOrd="0" parTransId="{0D8F877B-E56D-4458-AF9F-F417C4BA901A}" sibTransId="{AA74F486-5D12-4CE4-9B26-B2E6F3B1B54B}"/>
    <dgm:cxn modelId="{9C21A6A4-14E2-4000-A949-A15C54343252}" type="presOf" srcId="{6281B1E9-6E10-4B3F-94A0-40A15D577552}" destId="{D1379499-B2C6-4E15-AAFA-F475741D89D5}" srcOrd="0" destOrd="0" presId="urn:microsoft.com/office/officeart/2005/8/layout/list1"/>
    <dgm:cxn modelId="{E09C6602-42D3-4AB7-9369-37510D0F0FEE}" type="presOf" srcId="{BB1B0A0A-9D3F-4C49-A402-8681545B0532}" destId="{C175DF37-FD1B-4390-AF38-8778E9B3EAB1}" srcOrd="1" destOrd="0" presId="urn:microsoft.com/office/officeart/2005/8/layout/list1"/>
    <dgm:cxn modelId="{AF7BA931-B3B2-4507-B66E-D097F4484EC2}" type="presOf" srcId="{B4556C46-55D8-423C-A89C-353B5FCBA8DF}" destId="{5C0821FF-237C-4FF6-BA55-0D92349C5132}" srcOrd="0" destOrd="0" presId="urn:microsoft.com/office/officeart/2005/8/layout/list1"/>
    <dgm:cxn modelId="{90C6BBC1-0B4A-414F-8727-B04629E3DE91}" type="presOf" srcId="{199D6837-6FF0-4A87-AB1D-29E3F00F38E5}" destId="{01258683-D823-4AF7-8FD3-22168E2F9B43}" srcOrd="0" destOrd="0" presId="urn:microsoft.com/office/officeart/2005/8/layout/list1"/>
    <dgm:cxn modelId="{44A1A5D3-4898-4C07-BB24-B4290397D493}" type="presOf" srcId="{BB1B0A0A-9D3F-4C49-A402-8681545B0532}" destId="{786E3C46-2042-47EE-88C4-30645B8B0DC0}" srcOrd="0" destOrd="0" presId="urn:microsoft.com/office/officeart/2005/8/layout/list1"/>
    <dgm:cxn modelId="{3D71FB84-5043-437D-9C58-3292E9FE9078}" srcId="{B4556C46-55D8-423C-A89C-353B5FCBA8DF}" destId="{199D6837-6FF0-4A87-AB1D-29E3F00F38E5}" srcOrd="0" destOrd="0" parTransId="{DBB2B9BC-007E-423F-933E-C69536C1D1E6}" sibTransId="{9542186C-771E-4BE8-98A5-F1DB6DB3CFC4}"/>
    <dgm:cxn modelId="{DEECE26E-83EA-4299-B173-40C3C91B2DF3}" srcId="{B4556C46-55D8-423C-A89C-353B5FCBA8DF}" destId="{6281B1E9-6E10-4B3F-94A0-40A15D577552}" srcOrd="2" destOrd="0" parTransId="{9006BB70-A06F-481A-81DB-F25F17002767}" sibTransId="{CBE0270B-CE8A-493E-BD47-5898A832BCE2}"/>
    <dgm:cxn modelId="{CCE0EEA8-ADFA-46B1-B342-E6B5D0DC3062}" type="presOf" srcId="{6281B1E9-6E10-4B3F-94A0-40A15D577552}" destId="{8BA95525-730E-4CB3-B7A7-0F916DA04479}" srcOrd="1" destOrd="0" presId="urn:microsoft.com/office/officeart/2005/8/layout/list1"/>
    <dgm:cxn modelId="{182027DC-022B-42D4-9A51-F6151F5846B9}" type="presOf" srcId="{199D6837-6FF0-4A87-AB1D-29E3F00F38E5}" destId="{BC4C72A3-0F08-4CE0-84EC-CD6D2AB0C916}" srcOrd="1" destOrd="0" presId="urn:microsoft.com/office/officeart/2005/8/layout/list1"/>
    <dgm:cxn modelId="{00A264D5-8AB4-40E1-A6C9-43CA689B0DDE}" type="presParOf" srcId="{5C0821FF-237C-4FF6-BA55-0D92349C5132}" destId="{CA7CB3C2-CA7D-4E2D-AE61-2541A1ACC0B8}" srcOrd="0" destOrd="0" presId="urn:microsoft.com/office/officeart/2005/8/layout/list1"/>
    <dgm:cxn modelId="{D06712E5-C94B-4BD4-8282-FC29BAD8A5F6}" type="presParOf" srcId="{CA7CB3C2-CA7D-4E2D-AE61-2541A1ACC0B8}" destId="{01258683-D823-4AF7-8FD3-22168E2F9B43}" srcOrd="0" destOrd="0" presId="urn:microsoft.com/office/officeart/2005/8/layout/list1"/>
    <dgm:cxn modelId="{4BC99372-A272-4D5A-ADD4-0F5DE02E2112}" type="presParOf" srcId="{CA7CB3C2-CA7D-4E2D-AE61-2541A1ACC0B8}" destId="{BC4C72A3-0F08-4CE0-84EC-CD6D2AB0C916}" srcOrd="1" destOrd="0" presId="urn:microsoft.com/office/officeart/2005/8/layout/list1"/>
    <dgm:cxn modelId="{F5A6D522-08CF-410E-BE84-F3A9DB372FB7}" type="presParOf" srcId="{5C0821FF-237C-4FF6-BA55-0D92349C5132}" destId="{17435A78-1E93-43B8-B6FA-0F097C27F2F0}" srcOrd="1" destOrd="0" presId="urn:microsoft.com/office/officeart/2005/8/layout/list1"/>
    <dgm:cxn modelId="{A33E3A1D-AAED-4352-8FED-34F66D8E2026}" type="presParOf" srcId="{5C0821FF-237C-4FF6-BA55-0D92349C5132}" destId="{29B1CAAA-63AE-4444-891D-5624EC06A077}" srcOrd="2" destOrd="0" presId="urn:microsoft.com/office/officeart/2005/8/layout/list1"/>
    <dgm:cxn modelId="{26B808E2-07E7-499A-8B90-DD7F7FAB6A14}" type="presParOf" srcId="{5C0821FF-237C-4FF6-BA55-0D92349C5132}" destId="{5E367ABD-2CCE-47B9-8DD8-C49A52D5D525}" srcOrd="3" destOrd="0" presId="urn:microsoft.com/office/officeart/2005/8/layout/list1"/>
    <dgm:cxn modelId="{7AB83FF5-FBD6-4439-946F-E6D4E6BA338C}" type="presParOf" srcId="{5C0821FF-237C-4FF6-BA55-0D92349C5132}" destId="{1D130FBE-EB8D-4D09-A32F-6EF2E8676EB6}" srcOrd="4" destOrd="0" presId="urn:microsoft.com/office/officeart/2005/8/layout/list1"/>
    <dgm:cxn modelId="{C795E092-64A6-41C6-92FD-943853F3DA8A}" type="presParOf" srcId="{1D130FBE-EB8D-4D09-A32F-6EF2E8676EB6}" destId="{786E3C46-2042-47EE-88C4-30645B8B0DC0}" srcOrd="0" destOrd="0" presId="urn:microsoft.com/office/officeart/2005/8/layout/list1"/>
    <dgm:cxn modelId="{EC31A516-0811-4010-8F52-4E2DDB0F2746}" type="presParOf" srcId="{1D130FBE-EB8D-4D09-A32F-6EF2E8676EB6}" destId="{C175DF37-FD1B-4390-AF38-8778E9B3EAB1}" srcOrd="1" destOrd="0" presId="urn:microsoft.com/office/officeart/2005/8/layout/list1"/>
    <dgm:cxn modelId="{8CB7C80C-FFBE-4DC5-A6BD-CAEFD9C1A64C}" type="presParOf" srcId="{5C0821FF-237C-4FF6-BA55-0D92349C5132}" destId="{D2F33796-D40F-4928-9502-D4F62856844E}" srcOrd="5" destOrd="0" presId="urn:microsoft.com/office/officeart/2005/8/layout/list1"/>
    <dgm:cxn modelId="{05AB2F46-3A73-4235-A8C7-2360A6D6A4EE}" type="presParOf" srcId="{5C0821FF-237C-4FF6-BA55-0D92349C5132}" destId="{84D194C8-39F1-40D9-A375-B446DCD94296}" srcOrd="6" destOrd="0" presId="urn:microsoft.com/office/officeart/2005/8/layout/list1"/>
    <dgm:cxn modelId="{5CAD2FAE-CFB6-4FFA-A778-5ADB7EC7F62D}" type="presParOf" srcId="{5C0821FF-237C-4FF6-BA55-0D92349C5132}" destId="{8C366858-F990-4D68-B58A-D8116C325155}" srcOrd="7" destOrd="0" presId="urn:microsoft.com/office/officeart/2005/8/layout/list1"/>
    <dgm:cxn modelId="{A341232E-2BDA-48D6-8545-FB17B9A671D6}" type="presParOf" srcId="{5C0821FF-237C-4FF6-BA55-0D92349C5132}" destId="{83677187-B44A-47C9-8922-65C17109C0C3}" srcOrd="8" destOrd="0" presId="urn:microsoft.com/office/officeart/2005/8/layout/list1"/>
    <dgm:cxn modelId="{0CFE8595-BA52-4B43-BB2A-A40FD4886886}" type="presParOf" srcId="{83677187-B44A-47C9-8922-65C17109C0C3}" destId="{D1379499-B2C6-4E15-AAFA-F475741D89D5}" srcOrd="0" destOrd="0" presId="urn:microsoft.com/office/officeart/2005/8/layout/list1"/>
    <dgm:cxn modelId="{E9E98440-72AD-4AA0-9FD5-C00D2753A643}" type="presParOf" srcId="{83677187-B44A-47C9-8922-65C17109C0C3}" destId="{8BA95525-730E-4CB3-B7A7-0F916DA04479}" srcOrd="1" destOrd="0" presId="urn:microsoft.com/office/officeart/2005/8/layout/list1"/>
    <dgm:cxn modelId="{FC1BFBEF-FB22-40DE-9CCC-BF46A8DF78EE}" type="presParOf" srcId="{5C0821FF-237C-4FF6-BA55-0D92349C5132}" destId="{4642D94F-4C92-4E12-A6EA-338C5E226A05}" srcOrd="9" destOrd="0" presId="urn:microsoft.com/office/officeart/2005/8/layout/list1"/>
    <dgm:cxn modelId="{D1C41C55-D7B1-4D8F-BB53-FB72DE0331E0}" type="presParOf" srcId="{5C0821FF-237C-4FF6-BA55-0D92349C5132}" destId="{C2ECAD52-7824-4B3D-9F3D-EEC90A805A5C}" srcOrd="10" destOrd="0" presId="urn:microsoft.com/office/officeart/2005/8/layout/list1"/>
  </dgm:cxnLst>
  <dgm:bg>
    <a:blipFill>
      <a:blip xmlns:r="http://schemas.openxmlformats.org/officeDocument/2006/relationships" r:embed="rId1"/>
      <a:tile tx="0" ty="0" sx="100000" sy="100000" flip="none" algn="tl"/>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296518-DF5F-4426-BFE4-7B721C3A6901}" type="doc">
      <dgm:prSet loTypeId="urn:microsoft.com/office/officeart/2016/7/layout/HorizontalActionList" loCatId="List" qsTypeId="urn:microsoft.com/office/officeart/2005/8/quickstyle/simple1" qsCatId="simple" csTypeId="urn:microsoft.com/office/officeart/2005/8/colors/colorful1" csCatId="colorful" phldr="1"/>
      <dgm:spPr/>
      <dgm:t>
        <a:bodyPr/>
        <a:lstStyle/>
        <a:p>
          <a:endParaRPr lang="en-US"/>
        </a:p>
      </dgm:t>
    </dgm:pt>
    <dgm:pt modelId="{F350C6D3-87EE-4D61-9750-6F2EC1C8212F}">
      <dgm:prSet/>
      <dgm:spPr/>
      <dgm:t>
        <a:bodyPr/>
        <a:lstStyle/>
        <a:p>
          <a:r>
            <a:rPr lang="en-US" dirty="0"/>
            <a:t>Avoid</a:t>
          </a:r>
        </a:p>
      </dgm:t>
    </dgm:pt>
    <dgm:pt modelId="{134D6A98-BF12-42A9-A130-3036503DC7C2}" type="parTrans" cxnId="{BF2F655F-E459-4AC0-88AD-A1E1F14E3BE9}">
      <dgm:prSet/>
      <dgm:spPr/>
      <dgm:t>
        <a:bodyPr/>
        <a:lstStyle/>
        <a:p>
          <a:endParaRPr lang="en-US"/>
        </a:p>
      </dgm:t>
    </dgm:pt>
    <dgm:pt modelId="{975AED5F-D0DE-46FE-89C7-034F177E8981}" type="sibTrans" cxnId="{BF2F655F-E459-4AC0-88AD-A1E1F14E3BE9}">
      <dgm:prSet/>
      <dgm:spPr/>
      <dgm:t>
        <a:bodyPr/>
        <a:lstStyle/>
        <a:p>
          <a:endParaRPr lang="en-US"/>
        </a:p>
      </dgm:t>
    </dgm:pt>
    <dgm:pt modelId="{1E4D8224-1216-4BC1-B176-A56AA5A784C4}">
      <dgm:prSet custT="1"/>
      <dgm:spPr/>
      <dgm:t>
        <a:bodyPr/>
        <a:lstStyle/>
        <a:p>
          <a:r>
            <a:rPr lang="en-US" sz="1600" dirty="0"/>
            <a:t>Avoid tobacco: still primary risk factor, secondhand smoke/</a:t>
          </a:r>
        </a:p>
        <a:p>
          <a:r>
            <a:rPr lang="en-US" sz="1600" dirty="0"/>
            <a:t>vapor </a:t>
          </a:r>
        </a:p>
      </dgm:t>
    </dgm:pt>
    <dgm:pt modelId="{DDDB5280-7D9D-44A7-A5A6-32079028A669}" type="parTrans" cxnId="{1253CD2A-C136-45D8-853A-FEB1D117A250}">
      <dgm:prSet/>
      <dgm:spPr/>
      <dgm:t>
        <a:bodyPr/>
        <a:lstStyle/>
        <a:p>
          <a:endParaRPr lang="en-US"/>
        </a:p>
      </dgm:t>
    </dgm:pt>
    <dgm:pt modelId="{BC924AD5-E646-4D3B-A1FE-451C5B1B2E6B}" type="sibTrans" cxnId="{1253CD2A-C136-45D8-853A-FEB1D117A250}">
      <dgm:prSet/>
      <dgm:spPr/>
      <dgm:t>
        <a:bodyPr/>
        <a:lstStyle/>
        <a:p>
          <a:endParaRPr lang="en-US"/>
        </a:p>
      </dgm:t>
    </dgm:pt>
    <dgm:pt modelId="{42997395-CDCD-4F76-8EAB-DCA1F5543EA4}">
      <dgm:prSet/>
      <dgm:spPr/>
      <dgm:t>
        <a:bodyPr/>
        <a:lstStyle/>
        <a:p>
          <a:r>
            <a:rPr lang="en-US" dirty="0"/>
            <a:t>Limit</a:t>
          </a:r>
        </a:p>
      </dgm:t>
    </dgm:pt>
    <dgm:pt modelId="{E8E918BB-8D53-452A-809E-6E81678B852C}" type="parTrans" cxnId="{4BE0FCA1-DB7A-4924-B638-E00856D553B2}">
      <dgm:prSet/>
      <dgm:spPr/>
      <dgm:t>
        <a:bodyPr/>
        <a:lstStyle/>
        <a:p>
          <a:endParaRPr lang="en-US"/>
        </a:p>
      </dgm:t>
    </dgm:pt>
    <dgm:pt modelId="{FD3B8A5E-96F9-46B0-ABBC-B12E038A1B8F}" type="sibTrans" cxnId="{4BE0FCA1-DB7A-4924-B638-E00856D553B2}">
      <dgm:prSet/>
      <dgm:spPr/>
      <dgm:t>
        <a:bodyPr/>
        <a:lstStyle/>
        <a:p>
          <a:endParaRPr lang="en-US"/>
        </a:p>
      </dgm:t>
    </dgm:pt>
    <dgm:pt modelId="{4788E5E5-0F1A-4D9A-9254-2EE347032A50}">
      <dgm:prSet custT="1"/>
      <dgm:spPr/>
      <dgm:t>
        <a:bodyPr/>
        <a:lstStyle/>
        <a:p>
          <a:r>
            <a:rPr lang="en-US" sz="1600" dirty="0"/>
            <a:t>Limit alcohol: limit 1 per day/women and 2/day for men</a:t>
          </a:r>
        </a:p>
      </dgm:t>
    </dgm:pt>
    <dgm:pt modelId="{AE4B4D12-2B25-4C3B-B4E7-C15F973E51DB}" type="parTrans" cxnId="{1ECAA95C-727C-4908-AD12-6D274847B89E}">
      <dgm:prSet/>
      <dgm:spPr/>
      <dgm:t>
        <a:bodyPr/>
        <a:lstStyle/>
        <a:p>
          <a:endParaRPr lang="en-US"/>
        </a:p>
      </dgm:t>
    </dgm:pt>
    <dgm:pt modelId="{2A45DB40-0801-4487-8A99-28ACEEDFB9AF}" type="sibTrans" cxnId="{1ECAA95C-727C-4908-AD12-6D274847B89E}">
      <dgm:prSet/>
      <dgm:spPr/>
      <dgm:t>
        <a:bodyPr/>
        <a:lstStyle/>
        <a:p>
          <a:endParaRPr lang="en-US"/>
        </a:p>
      </dgm:t>
    </dgm:pt>
    <dgm:pt modelId="{C803B79A-4372-4600-BB52-74FAC5881966}">
      <dgm:prSet/>
      <dgm:spPr/>
      <dgm:t>
        <a:bodyPr/>
        <a:lstStyle/>
        <a:p>
          <a:r>
            <a:rPr lang="en-US" dirty="0"/>
            <a:t>Eat</a:t>
          </a:r>
        </a:p>
      </dgm:t>
    </dgm:pt>
    <dgm:pt modelId="{83BB0669-5149-411D-AC93-9F1D57FEED29}" type="parTrans" cxnId="{9B258936-DC0E-4C75-BDB2-5A7A48BE1405}">
      <dgm:prSet/>
      <dgm:spPr/>
      <dgm:t>
        <a:bodyPr/>
        <a:lstStyle/>
        <a:p>
          <a:endParaRPr lang="en-US"/>
        </a:p>
      </dgm:t>
    </dgm:pt>
    <dgm:pt modelId="{907B18C8-3B0D-441B-8657-390F13750B49}" type="sibTrans" cxnId="{9B258936-DC0E-4C75-BDB2-5A7A48BE1405}">
      <dgm:prSet/>
      <dgm:spPr/>
      <dgm:t>
        <a:bodyPr/>
        <a:lstStyle/>
        <a:p>
          <a:endParaRPr lang="en-US"/>
        </a:p>
      </dgm:t>
    </dgm:pt>
    <dgm:pt modelId="{63CA565F-22A1-4DF2-9849-9AAEFD63AFB1}">
      <dgm:prSet custT="1"/>
      <dgm:spPr/>
      <dgm:t>
        <a:bodyPr/>
        <a:lstStyle/>
        <a:p>
          <a:r>
            <a:rPr lang="en-US" sz="1200" dirty="0"/>
            <a:t>Eat healthy: 2 ½ cups fruits and veggies/day, vitamins, minerals and antioxidants.</a:t>
          </a:r>
        </a:p>
        <a:p>
          <a:r>
            <a:rPr lang="en-US" sz="1200" dirty="0"/>
            <a:t>Plant based diet </a:t>
          </a:r>
        </a:p>
      </dgm:t>
    </dgm:pt>
    <dgm:pt modelId="{65990920-5869-4CC3-A97B-1A0CD4FD6126}" type="parTrans" cxnId="{06E8DFB1-61D4-4D37-A9A4-F894F29F8E16}">
      <dgm:prSet/>
      <dgm:spPr/>
      <dgm:t>
        <a:bodyPr/>
        <a:lstStyle/>
        <a:p>
          <a:endParaRPr lang="en-US"/>
        </a:p>
      </dgm:t>
    </dgm:pt>
    <dgm:pt modelId="{E51490EC-D6E3-4976-B36C-2A9EA54280FF}" type="sibTrans" cxnId="{06E8DFB1-61D4-4D37-A9A4-F894F29F8E16}">
      <dgm:prSet/>
      <dgm:spPr/>
      <dgm:t>
        <a:bodyPr/>
        <a:lstStyle/>
        <a:p>
          <a:endParaRPr lang="en-US"/>
        </a:p>
      </dgm:t>
    </dgm:pt>
    <dgm:pt modelId="{EFFB9551-D06D-4226-A1DB-AC777CCEA82E}">
      <dgm:prSet custT="1"/>
      <dgm:spPr/>
      <dgm:t>
        <a:bodyPr/>
        <a:lstStyle/>
        <a:p>
          <a:r>
            <a:rPr lang="en-US" sz="1200" dirty="0"/>
            <a:t>Sugar causes cancer cells to grow faster</a:t>
          </a:r>
        </a:p>
      </dgm:t>
    </dgm:pt>
    <dgm:pt modelId="{8BEFE9A1-A050-4E25-93EE-5F372F41D4C2}" type="parTrans" cxnId="{3211A5EF-26E0-4940-AE92-DB0356528EEC}">
      <dgm:prSet/>
      <dgm:spPr/>
      <dgm:t>
        <a:bodyPr/>
        <a:lstStyle/>
        <a:p>
          <a:endParaRPr lang="en-US"/>
        </a:p>
      </dgm:t>
    </dgm:pt>
    <dgm:pt modelId="{09D6FC1F-0C94-4A2D-9557-024CD1224C70}" type="sibTrans" cxnId="{3211A5EF-26E0-4940-AE92-DB0356528EEC}">
      <dgm:prSet/>
      <dgm:spPr/>
      <dgm:t>
        <a:bodyPr/>
        <a:lstStyle/>
        <a:p>
          <a:endParaRPr lang="en-US"/>
        </a:p>
      </dgm:t>
    </dgm:pt>
    <dgm:pt modelId="{2ED57041-5AF0-4DE7-9849-F955D1297977}">
      <dgm:prSet/>
      <dgm:spPr/>
      <dgm:t>
        <a:bodyPr/>
        <a:lstStyle/>
        <a:p>
          <a:r>
            <a:rPr lang="en-US" dirty="0"/>
            <a:t>Maintain</a:t>
          </a:r>
        </a:p>
      </dgm:t>
    </dgm:pt>
    <dgm:pt modelId="{4123356F-5BD5-4864-A9CD-AB1C7AEC1C37}" type="parTrans" cxnId="{C9133599-E615-46DA-B8B6-0345FE02CA0F}">
      <dgm:prSet/>
      <dgm:spPr/>
      <dgm:t>
        <a:bodyPr/>
        <a:lstStyle/>
        <a:p>
          <a:endParaRPr lang="en-US"/>
        </a:p>
      </dgm:t>
    </dgm:pt>
    <dgm:pt modelId="{0A6A51C7-0969-473B-B120-CFE6A46D4E9A}" type="sibTrans" cxnId="{C9133599-E615-46DA-B8B6-0345FE02CA0F}">
      <dgm:prSet/>
      <dgm:spPr/>
      <dgm:t>
        <a:bodyPr/>
        <a:lstStyle/>
        <a:p>
          <a:endParaRPr lang="en-US"/>
        </a:p>
      </dgm:t>
    </dgm:pt>
    <dgm:pt modelId="{414E45BD-0B6E-44C5-A40B-DA174530FD60}">
      <dgm:prSet custT="1"/>
      <dgm:spPr/>
      <dgm:t>
        <a:bodyPr/>
        <a:lstStyle/>
        <a:p>
          <a:r>
            <a:rPr lang="en-US" sz="1600" dirty="0"/>
            <a:t>Maintain healthy weight: overweight/obese increases risk</a:t>
          </a:r>
        </a:p>
      </dgm:t>
    </dgm:pt>
    <dgm:pt modelId="{56F04F52-4ABD-41D0-B3A4-83CC84696AB0}" type="parTrans" cxnId="{990077B3-15D5-48EE-BDD9-7FF6086BDA31}">
      <dgm:prSet/>
      <dgm:spPr/>
      <dgm:t>
        <a:bodyPr/>
        <a:lstStyle/>
        <a:p>
          <a:endParaRPr lang="en-US"/>
        </a:p>
      </dgm:t>
    </dgm:pt>
    <dgm:pt modelId="{3CB9F2E9-B23F-49B3-90C7-EDB819EB5976}" type="sibTrans" cxnId="{990077B3-15D5-48EE-BDD9-7FF6086BDA31}">
      <dgm:prSet/>
      <dgm:spPr/>
      <dgm:t>
        <a:bodyPr/>
        <a:lstStyle/>
        <a:p>
          <a:endParaRPr lang="en-US"/>
        </a:p>
      </dgm:t>
    </dgm:pt>
    <dgm:pt modelId="{7692AAB8-E82A-41FB-8BC3-87E074FF16EC}">
      <dgm:prSet/>
      <dgm:spPr/>
      <dgm:t>
        <a:bodyPr/>
        <a:lstStyle/>
        <a:p>
          <a:r>
            <a:rPr lang="en-US" dirty="0"/>
            <a:t>Safe</a:t>
          </a:r>
        </a:p>
      </dgm:t>
    </dgm:pt>
    <dgm:pt modelId="{3DCD1902-79F7-4BA7-833F-58DE8876E842}" type="parTrans" cxnId="{D36109E0-ECF7-4871-82EA-404749252903}">
      <dgm:prSet/>
      <dgm:spPr/>
      <dgm:t>
        <a:bodyPr/>
        <a:lstStyle/>
        <a:p>
          <a:endParaRPr lang="en-US"/>
        </a:p>
      </dgm:t>
    </dgm:pt>
    <dgm:pt modelId="{EE5A0950-0065-43EB-A817-C3F5249D9ED3}" type="sibTrans" cxnId="{D36109E0-ECF7-4871-82EA-404749252903}">
      <dgm:prSet/>
      <dgm:spPr/>
      <dgm:t>
        <a:bodyPr/>
        <a:lstStyle/>
        <a:p>
          <a:endParaRPr lang="en-US"/>
        </a:p>
      </dgm:t>
    </dgm:pt>
    <dgm:pt modelId="{D96459E2-CB8C-4FF8-B669-A41A92DBE7ED}">
      <dgm:prSet custT="1"/>
      <dgm:spPr/>
      <dgm:t>
        <a:bodyPr/>
        <a:lstStyle/>
        <a:p>
          <a:r>
            <a:rPr lang="en-US" sz="1600" dirty="0"/>
            <a:t>Be safe in the sun: cover up, limit exposure, sunscreen</a:t>
          </a:r>
        </a:p>
      </dgm:t>
    </dgm:pt>
    <dgm:pt modelId="{5167B0B7-CFEC-4A46-8F2A-5BF06391D0D1}" type="parTrans" cxnId="{5230ED04-4282-4AB5-9B61-D9A30FC597E5}">
      <dgm:prSet/>
      <dgm:spPr/>
      <dgm:t>
        <a:bodyPr/>
        <a:lstStyle/>
        <a:p>
          <a:endParaRPr lang="en-US"/>
        </a:p>
      </dgm:t>
    </dgm:pt>
    <dgm:pt modelId="{E8A93237-AC79-44C9-9A82-F847ABA27D3F}" type="sibTrans" cxnId="{5230ED04-4282-4AB5-9B61-D9A30FC597E5}">
      <dgm:prSet/>
      <dgm:spPr/>
      <dgm:t>
        <a:bodyPr/>
        <a:lstStyle/>
        <a:p>
          <a:endParaRPr lang="en-US"/>
        </a:p>
      </dgm:t>
    </dgm:pt>
    <dgm:pt modelId="{8ADDF8A9-2AE8-4EFC-8B25-D6D590B1F6FC}">
      <dgm:prSet/>
      <dgm:spPr/>
      <dgm:t>
        <a:bodyPr/>
        <a:lstStyle/>
        <a:p>
          <a:r>
            <a:rPr lang="en-US" dirty="0"/>
            <a:t>Sleep</a:t>
          </a:r>
        </a:p>
      </dgm:t>
    </dgm:pt>
    <dgm:pt modelId="{DE0F6B07-E203-409D-A813-FF708D6346CC}" type="parTrans" cxnId="{33F78A93-E671-4BCC-A52D-8E7C8DCB2981}">
      <dgm:prSet/>
      <dgm:spPr/>
      <dgm:t>
        <a:bodyPr/>
        <a:lstStyle/>
        <a:p>
          <a:endParaRPr lang="en-US"/>
        </a:p>
      </dgm:t>
    </dgm:pt>
    <dgm:pt modelId="{DB96E3D8-D2FC-4862-AB21-5802D48C55E3}" type="sibTrans" cxnId="{33F78A93-E671-4BCC-A52D-8E7C8DCB2981}">
      <dgm:prSet/>
      <dgm:spPr/>
      <dgm:t>
        <a:bodyPr/>
        <a:lstStyle/>
        <a:p>
          <a:endParaRPr lang="en-US"/>
        </a:p>
      </dgm:t>
    </dgm:pt>
    <dgm:pt modelId="{ADDA82AF-B946-4115-BE29-131ECF64BECF}">
      <dgm:prSet custT="1"/>
      <dgm:spPr/>
      <dgm:t>
        <a:bodyPr/>
        <a:lstStyle/>
        <a:p>
          <a:r>
            <a:rPr lang="en-US" sz="1600" dirty="0"/>
            <a:t>Proper sleep/rest/exercise: 7-9 hrs.</a:t>
          </a:r>
        </a:p>
        <a:p>
          <a:r>
            <a:rPr lang="en-US" sz="1600" dirty="0"/>
            <a:t>sleep </a:t>
          </a:r>
        </a:p>
        <a:p>
          <a:r>
            <a:rPr lang="en-US" sz="1600" dirty="0"/>
            <a:t>and 150 minutes</a:t>
          </a:r>
        </a:p>
        <a:p>
          <a:r>
            <a:rPr lang="en-US" sz="1600" dirty="0"/>
            <a:t>Per week</a:t>
          </a:r>
        </a:p>
      </dgm:t>
    </dgm:pt>
    <dgm:pt modelId="{49A3E7C3-8489-4481-B8C3-2B026690527E}" type="parTrans" cxnId="{790F362D-0898-4B25-9144-51F3177F291B}">
      <dgm:prSet/>
      <dgm:spPr/>
      <dgm:t>
        <a:bodyPr/>
        <a:lstStyle/>
        <a:p>
          <a:endParaRPr lang="en-US"/>
        </a:p>
      </dgm:t>
    </dgm:pt>
    <dgm:pt modelId="{DA48B01F-3306-4A8A-B133-30280826B560}" type="sibTrans" cxnId="{790F362D-0898-4B25-9144-51F3177F291B}">
      <dgm:prSet/>
      <dgm:spPr/>
      <dgm:t>
        <a:bodyPr/>
        <a:lstStyle/>
        <a:p>
          <a:endParaRPr lang="en-US"/>
        </a:p>
      </dgm:t>
    </dgm:pt>
    <dgm:pt modelId="{C3516E2B-1BC7-4B8B-A64C-4EEB607ACAFD}">
      <dgm:prSet/>
      <dgm:spPr/>
      <dgm:t>
        <a:bodyPr/>
        <a:lstStyle/>
        <a:p>
          <a:r>
            <a:rPr lang="en-US" dirty="0"/>
            <a:t>Screenings</a:t>
          </a:r>
        </a:p>
      </dgm:t>
    </dgm:pt>
    <dgm:pt modelId="{97D6FA00-6030-4780-8B49-B98A36BB02E6}" type="parTrans" cxnId="{16CA6CF4-ABAC-4BA0-9001-6C47B2CD43A5}">
      <dgm:prSet/>
      <dgm:spPr/>
      <dgm:t>
        <a:bodyPr/>
        <a:lstStyle/>
        <a:p>
          <a:endParaRPr lang="en-US"/>
        </a:p>
      </dgm:t>
    </dgm:pt>
    <dgm:pt modelId="{67F8C63F-287C-44C8-A7A0-AA04232BB30A}" type="sibTrans" cxnId="{16CA6CF4-ABAC-4BA0-9001-6C47B2CD43A5}">
      <dgm:prSet/>
      <dgm:spPr/>
      <dgm:t>
        <a:bodyPr/>
        <a:lstStyle/>
        <a:p>
          <a:endParaRPr lang="en-US"/>
        </a:p>
      </dgm:t>
    </dgm:pt>
    <dgm:pt modelId="{C3919AC6-1F39-4933-AEF0-BE27C1B5FED5}">
      <dgm:prSet custT="1"/>
      <dgm:spPr/>
      <dgm:t>
        <a:bodyPr/>
        <a:lstStyle/>
        <a:p>
          <a:r>
            <a:rPr lang="en-US" sz="1600" dirty="0"/>
            <a:t>Get routine screenings</a:t>
          </a:r>
        </a:p>
      </dgm:t>
    </dgm:pt>
    <dgm:pt modelId="{FD17516B-B832-461C-BDEF-65F440A391A8}" type="parTrans" cxnId="{21D9F947-2986-4D1D-BB7F-F1EFFF04875A}">
      <dgm:prSet/>
      <dgm:spPr/>
      <dgm:t>
        <a:bodyPr/>
        <a:lstStyle/>
        <a:p>
          <a:endParaRPr lang="en-US"/>
        </a:p>
      </dgm:t>
    </dgm:pt>
    <dgm:pt modelId="{9DED5C8B-3223-42DF-8F6C-70531ECF545B}" type="sibTrans" cxnId="{21D9F947-2986-4D1D-BB7F-F1EFFF04875A}">
      <dgm:prSet/>
      <dgm:spPr/>
      <dgm:t>
        <a:bodyPr/>
        <a:lstStyle/>
        <a:p>
          <a:endParaRPr lang="en-US"/>
        </a:p>
      </dgm:t>
    </dgm:pt>
    <dgm:pt modelId="{6A0DD1A1-E584-4C60-AA87-C42EFECD8D45}">
      <dgm:prSet/>
      <dgm:spPr/>
      <dgm:t>
        <a:bodyPr/>
        <a:lstStyle/>
        <a:p>
          <a:r>
            <a:rPr lang="en-US" dirty="0"/>
            <a:t>Promote</a:t>
          </a:r>
        </a:p>
      </dgm:t>
    </dgm:pt>
    <dgm:pt modelId="{13788C64-E5D9-4370-94AC-6DCB7AAE3F08}" type="parTrans" cxnId="{22CA8D27-14F4-4BFA-ABAD-2A09B55B05A9}">
      <dgm:prSet/>
      <dgm:spPr/>
      <dgm:t>
        <a:bodyPr/>
        <a:lstStyle/>
        <a:p>
          <a:endParaRPr lang="en-US"/>
        </a:p>
      </dgm:t>
    </dgm:pt>
    <dgm:pt modelId="{045E81B2-CA53-4FEE-A094-FDC6BB127E74}" type="sibTrans" cxnId="{22CA8D27-14F4-4BFA-ABAD-2A09B55B05A9}">
      <dgm:prSet/>
      <dgm:spPr/>
      <dgm:t>
        <a:bodyPr/>
        <a:lstStyle/>
        <a:p>
          <a:endParaRPr lang="en-US"/>
        </a:p>
      </dgm:t>
    </dgm:pt>
    <dgm:pt modelId="{C124B383-3C51-436D-9DF7-5FA8C0BDFFFE}">
      <dgm:prSet custT="1"/>
      <dgm:spPr/>
      <dgm:t>
        <a:bodyPr/>
        <a:lstStyle/>
        <a:p>
          <a:r>
            <a:rPr lang="en-US" sz="2000" dirty="0"/>
            <a:t>Promote vaccinations</a:t>
          </a:r>
        </a:p>
      </dgm:t>
    </dgm:pt>
    <dgm:pt modelId="{BDCF8741-C815-4C0F-82DF-48953A9B0529}" type="parTrans" cxnId="{DCCE5102-BF5E-4B4C-AF29-3CCD21B57595}">
      <dgm:prSet/>
      <dgm:spPr/>
      <dgm:t>
        <a:bodyPr/>
        <a:lstStyle/>
        <a:p>
          <a:endParaRPr lang="en-US"/>
        </a:p>
      </dgm:t>
    </dgm:pt>
    <dgm:pt modelId="{6112BE1B-FED2-47E8-B056-CF2D76C43B2A}" type="sibTrans" cxnId="{DCCE5102-BF5E-4B4C-AF29-3CCD21B57595}">
      <dgm:prSet/>
      <dgm:spPr/>
      <dgm:t>
        <a:bodyPr/>
        <a:lstStyle/>
        <a:p>
          <a:endParaRPr lang="en-US"/>
        </a:p>
      </dgm:t>
    </dgm:pt>
    <dgm:pt modelId="{2ABEBF22-8879-4903-954F-11B0AF36D2A0}" type="pres">
      <dgm:prSet presAssocID="{5A296518-DF5F-4426-BFE4-7B721C3A6901}" presName="Name0" presStyleCnt="0">
        <dgm:presLayoutVars>
          <dgm:dir/>
          <dgm:animLvl val="lvl"/>
          <dgm:resizeHandles val="exact"/>
        </dgm:presLayoutVars>
      </dgm:prSet>
      <dgm:spPr/>
      <dgm:t>
        <a:bodyPr/>
        <a:lstStyle/>
        <a:p>
          <a:endParaRPr lang="en-US"/>
        </a:p>
      </dgm:t>
    </dgm:pt>
    <dgm:pt modelId="{7643D152-45CD-4E6E-9F2B-D7F586EA0F27}" type="pres">
      <dgm:prSet presAssocID="{F350C6D3-87EE-4D61-9750-6F2EC1C8212F}" presName="composite" presStyleCnt="0"/>
      <dgm:spPr/>
    </dgm:pt>
    <dgm:pt modelId="{C4C00A07-81F8-4DFB-9A99-6E880E4204B3}" type="pres">
      <dgm:prSet presAssocID="{F350C6D3-87EE-4D61-9750-6F2EC1C8212F}" presName="parTx" presStyleLbl="alignNode1" presStyleIdx="0" presStyleCnt="8">
        <dgm:presLayoutVars>
          <dgm:chMax val="0"/>
          <dgm:chPref val="0"/>
        </dgm:presLayoutVars>
      </dgm:prSet>
      <dgm:spPr/>
      <dgm:t>
        <a:bodyPr/>
        <a:lstStyle/>
        <a:p>
          <a:endParaRPr lang="en-US"/>
        </a:p>
      </dgm:t>
    </dgm:pt>
    <dgm:pt modelId="{C5B21B09-8DC3-4C59-B5CF-CEF50EF377B7}" type="pres">
      <dgm:prSet presAssocID="{F350C6D3-87EE-4D61-9750-6F2EC1C8212F}" presName="desTx" presStyleLbl="alignAccFollowNode1" presStyleIdx="0" presStyleCnt="8" custScaleX="126858">
        <dgm:presLayoutVars/>
      </dgm:prSet>
      <dgm:spPr/>
      <dgm:t>
        <a:bodyPr/>
        <a:lstStyle/>
        <a:p>
          <a:endParaRPr lang="en-US"/>
        </a:p>
      </dgm:t>
    </dgm:pt>
    <dgm:pt modelId="{8A5DEF64-20A0-4831-A728-44571CD1C2D9}" type="pres">
      <dgm:prSet presAssocID="{975AED5F-D0DE-46FE-89C7-034F177E8981}" presName="space" presStyleCnt="0"/>
      <dgm:spPr/>
    </dgm:pt>
    <dgm:pt modelId="{F56DDEA1-E962-4C3A-A35D-C69CD256D7F3}" type="pres">
      <dgm:prSet presAssocID="{42997395-CDCD-4F76-8EAB-DCA1F5543EA4}" presName="composite" presStyleCnt="0"/>
      <dgm:spPr/>
    </dgm:pt>
    <dgm:pt modelId="{8B6A7553-045B-487F-BD8A-C797BAC21FC0}" type="pres">
      <dgm:prSet presAssocID="{42997395-CDCD-4F76-8EAB-DCA1F5543EA4}" presName="parTx" presStyleLbl="alignNode1" presStyleIdx="1" presStyleCnt="8">
        <dgm:presLayoutVars>
          <dgm:chMax val="0"/>
          <dgm:chPref val="0"/>
        </dgm:presLayoutVars>
      </dgm:prSet>
      <dgm:spPr/>
      <dgm:t>
        <a:bodyPr/>
        <a:lstStyle/>
        <a:p>
          <a:endParaRPr lang="en-US"/>
        </a:p>
      </dgm:t>
    </dgm:pt>
    <dgm:pt modelId="{B9420DD7-D228-46FE-A2E0-06B760D07472}" type="pres">
      <dgm:prSet presAssocID="{42997395-CDCD-4F76-8EAB-DCA1F5543EA4}" presName="desTx" presStyleLbl="alignAccFollowNode1" presStyleIdx="1" presStyleCnt="8">
        <dgm:presLayoutVars/>
      </dgm:prSet>
      <dgm:spPr/>
      <dgm:t>
        <a:bodyPr/>
        <a:lstStyle/>
        <a:p>
          <a:endParaRPr lang="en-US"/>
        </a:p>
      </dgm:t>
    </dgm:pt>
    <dgm:pt modelId="{C9243F65-7775-4D62-8745-F1E8F27D07B1}" type="pres">
      <dgm:prSet presAssocID="{FD3B8A5E-96F9-46B0-ABBC-B12E038A1B8F}" presName="space" presStyleCnt="0"/>
      <dgm:spPr/>
    </dgm:pt>
    <dgm:pt modelId="{60D0246C-CA95-4DEB-8904-ECBEE67C08DF}" type="pres">
      <dgm:prSet presAssocID="{C803B79A-4372-4600-BB52-74FAC5881966}" presName="composite" presStyleCnt="0"/>
      <dgm:spPr/>
    </dgm:pt>
    <dgm:pt modelId="{0EC52873-D68D-4493-BE21-E141137CF6A5}" type="pres">
      <dgm:prSet presAssocID="{C803B79A-4372-4600-BB52-74FAC5881966}" presName="parTx" presStyleLbl="alignNode1" presStyleIdx="2" presStyleCnt="8">
        <dgm:presLayoutVars>
          <dgm:chMax val="0"/>
          <dgm:chPref val="0"/>
        </dgm:presLayoutVars>
      </dgm:prSet>
      <dgm:spPr/>
      <dgm:t>
        <a:bodyPr/>
        <a:lstStyle/>
        <a:p>
          <a:endParaRPr lang="en-US"/>
        </a:p>
      </dgm:t>
    </dgm:pt>
    <dgm:pt modelId="{1A9C3B1E-5EC6-4434-8DEC-863EDEE1F103}" type="pres">
      <dgm:prSet presAssocID="{C803B79A-4372-4600-BB52-74FAC5881966}" presName="desTx" presStyleLbl="alignAccFollowNode1" presStyleIdx="2" presStyleCnt="8">
        <dgm:presLayoutVars/>
      </dgm:prSet>
      <dgm:spPr/>
      <dgm:t>
        <a:bodyPr/>
        <a:lstStyle/>
        <a:p>
          <a:endParaRPr lang="en-US"/>
        </a:p>
      </dgm:t>
    </dgm:pt>
    <dgm:pt modelId="{DB8DEA30-2604-4258-A48D-AF43D7C73674}" type="pres">
      <dgm:prSet presAssocID="{907B18C8-3B0D-441B-8657-390F13750B49}" presName="space" presStyleCnt="0"/>
      <dgm:spPr/>
    </dgm:pt>
    <dgm:pt modelId="{FE906A15-0447-4148-AEC9-DAD0B8F7DF33}" type="pres">
      <dgm:prSet presAssocID="{2ED57041-5AF0-4DE7-9849-F955D1297977}" presName="composite" presStyleCnt="0"/>
      <dgm:spPr/>
    </dgm:pt>
    <dgm:pt modelId="{5B6B9DA0-5FB0-436D-9BF6-761D0D87F3B9}" type="pres">
      <dgm:prSet presAssocID="{2ED57041-5AF0-4DE7-9849-F955D1297977}" presName="parTx" presStyleLbl="alignNode1" presStyleIdx="3" presStyleCnt="8">
        <dgm:presLayoutVars>
          <dgm:chMax val="0"/>
          <dgm:chPref val="0"/>
        </dgm:presLayoutVars>
      </dgm:prSet>
      <dgm:spPr/>
      <dgm:t>
        <a:bodyPr/>
        <a:lstStyle/>
        <a:p>
          <a:endParaRPr lang="en-US"/>
        </a:p>
      </dgm:t>
    </dgm:pt>
    <dgm:pt modelId="{CB96840C-7BCC-4FD9-BE25-012799B70C84}" type="pres">
      <dgm:prSet presAssocID="{2ED57041-5AF0-4DE7-9849-F955D1297977}" presName="desTx" presStyleLbl="alignAccFollowNode1" presStyleIdx="3" presStyleCnt="8">
        <dgm:presLayoutVars/>
      </dgm:prSet>
      <dgm:spPr/>
      <dgm:t>
        <a:bodyPr/>
        <a:lstStyle/>
        <a:p>
          <a:endParaRPr lang="en-US"/>
        </a:p>
      </dgm:t>
    </dgm:pt>
    <dgm:pt modelId="{F96B1051-CCD9-43D4-831E-42A55B84B1E8}" type="pres">
      <dgm:prSet presAssocID="{0A6A51C7-0969-473B-B120-CFE6A46D4E9A}" presName="space" presStyleCnt="0"/>
      <dgm:spPr/>
    </dgm:pt>
    <dgm:pt modelId="{C0BBD8AB-5FE0-4822-847B-1AD62C56666C}" type="pres">
      <dgm:prSet presAssocID="{7692AAB8-E82A-41FB-8BC3-87E074FF16EC}" presName="composite" presStyleCnt="0"/>
      <dgm:spPr/>
    </dgm:pt>
    <dgm:pt modelId="{BDAE2449-D42D-48DD-B1DD-A9945E0DF7B0}" type="pres">
      <dgm:prSet presAssocID="{7692AAB8-E82A-41FB-8BC3-87E074FF16EC}" presName="parTx" presStyleLbl="alignNode1" presStyleIdx="4" presStyleCnt="8">
        <dgm:presLayoutVars>
          <dgm:chMax val="0"/>
          <dgm:chPref val="0"/>
        </dgm:presLayoutVars>
      </dgm:prSet>
      <dgm:spPr/>
      <dgm:t>
        <a:bodyPr/>
        <a:lstStyle/>
        <a:p>
          <a:endParaRPr lang="en-US"/>
        </a:p>
      </dgm:t>
    </dgm:pt>
    <dgm:pt modelId="{03F910DE-8867-4BA7-A17C-27955DB9E8E9}" type="pres">
      <dgm:prSet presAssocID="{7692AAB8-E82A-41FB-8BC3-87E074FF16EC}" presName="desTx" presStyleLbl="alignAccFollowNode1" presStyleIdx="4" presStyleCnt="8">
        <dgm:presLayoutVars/>
      </dgm:prSet>
      <dgm:spPr/>
      <dgm:t>
        <a:bodyPr/>
        <a:lstStyle/>
        <a:p>
          <a:endParaRPr lang="en-US"/>
        </a:p>
      </dgm:t>
    </dgm:pt>
    <dgm:pt modelId="{F1D1B8C1-5B15-4393-958F-A54E5A303875}" type="pres">
      <dgm:prSet presAssocID="{EE5A0950-0065-43EB-A817-C3F5249D9ED3}" presName="space" presStyleCnt="0"/>
      <dgm:spPr/>
    </dgm:pt>
    <dgm:pt modelId="{15554F7A-6796-4804-81C5-7543108B4639}" type="pres">
      <dgm:prSet presAssocID="{8ADDF8A9-2AE8-4EFC-8B25-D6D590B1F6FC}" presName="composite" presStyleCnt="0"/>
      <dgm:spPr/>
    </dgm:pt>
    <dgm:pt modelId="{784D9C58-314A-43F1-A80A-92096E3CEF9D}" type="pres">
      <dgm:prSet presAssocID="{8ADDF8A9-2AE8-4EFC-8B25-D6D590B1F6FC}" presName="parTx" presStyleLbl="alignNode1" presStyleIdx="5" presStyleCnt="8">
        <dgm:presLayoutVars>
          <dgm:chMax val="0"/>
          <dgm:chPref val="0"/>
        </dgm:presLayoutVars>
      </dgm:prSet>
      <dgm:spPr/>
      <dgm:t>
        <a:bodyPr/>
        <a:lstStyle/>
        <a:p>
          <a:endParaRPr lang="en-US"/>
        </a:p>
      </dgm:t>
    </dgm:pt>
    <dgm:pt modelId="{3C8E95F9-CA0E-4DE8-A566-A440415EAF56}" type="pres">
      <dgm:prSet presAssocID="{8ADDF8A9-2AE8-4EFC-8B25-D6D590B1F6FC}" presName="desTx" presStyleLbl="alignAccFollowNode1" presStyleIdx="5" presStyleCnt="8" custLinFactNeighborX="571" custLinFactNeighborY="275">
        <dgm:presLayoutVars/>
      </dgm:prSet>
      <dgm:spPr/>
      <dgm:t>
        <a:bodyPr/>
        <a:lstStyle/>
        <a:p>
          <a:endParaRPr lang="en-US"/>
        </a:p>
      </dgm:t>
    </dgm:pt>
    <dgm:pt modelId="{0A5D7E19-A8B2-409A-9772-427D9252AE54}" type="pres">
      <dgm:prSet presAssocID="{DB96E3D8-D2FC-4862-AB21-5802D48C55E3}" presName="space" presStyleCnt="0"/>
      <dgm:spPr/>
    </dgm:pt>
    <dgm:pt modelId="{67576994-98B4-4164-94AF-A08B6ABA9CAD}" type="pres">
      <dgm:prSet presAssocID="{C3516E2B-1BC7-4B8B-A64C-4EEB607ACAFD}" presName="composite" presStyleCnt="0"/>
      <dgm:spPr/>
    </dgm:pt>
    <dgm:pt modelId="{D22EF04C-1B93-4A54-ADF1-0A51057D1D67}" type="pres">
      <dgm:prSet presAssocID="{C3516E2B-1BC7-4B8B-A64C-4EEB607ACAFD}" presName="parTx" presStyleLbl="alignNode1" presStyleIdx="6" presStyleCnt="8">
        <dgm:presLayoutVars>
          <dgm:chMax val="0"/>
          <dgm:chPref val="0"/>
        </dgm:presLayoutVars>
      </dgm:prSet>
      <dgm:spPr/>
      <dgm:t>
        <a:bodyPr/>
        <a:lstStyle/>
        <a:p>
          <a:endParaRPr lang="en-US"/>
        </a:p>
      </dgm:t>
    </dgm:pt>
    <dgm:pt modelId="{2A9C1422-8424-41D1-BFFA-AF9EC5764CCA}" type="pres">
      <dgm:prSet presAssocID="{C3516E2B-1BC7-4B8B-A64C-4EEB607ACAFD}" presName="desTx" presStyleLbl="alignAccFollowNode1" presStyleIdx="6" presStyleCnt="8">
        <dgm:presLayoutVars/>
      </dgm:prSet>
      <dgm:spPr/>
      <dgm:t>
        <a:bodyPr/>
        <a:lstStyle/>
        <a:p>
          <a:endParaRPr lang="en-US"/>
        </a:p>
      </dgm:t>
    </dgm:pt>
    <dgm:pt modelId="{7A963847-E45C-4392-BE5A-F53497AF3E73}" type="pres">
      <dgm:prSet presAssocID="{67F8C63F-287C-44C8-A7A0-AA04232BB30A}" presName="space" presStyleCnt="0"/>
      <dgm:spPr/>
    </dgm:pt>
    <dgm:pt modelId="{D2A2E20F-518A-412E-9E3C-5B9E73CB70C9}" type="pres">
      <dgm:prSet presAssocID="{6A0DD1A1-E584-4C60-AA87-C42EFECD8D45}" presName="composite" presStyleCnt="0"/>
      <dgm:spPr/>
    </dgm:pt>
    <dgm:pt modelId="{6A1561AB-6FDF-4B7E-82DF-4A79B0D9A0FA}" type="pres">
      <dgm:prSet presAssocID="{6A0DD1A1-E584-4C60-AA87-C42EFECD8D45}" presName="parTx" presStyleLbl="alignNode1" presStyleIdx="7" presStyleCnt="8">
        <dgm:presLayoutVars>
          <dgm:chMax val="0"/>
          <dgm:chPref val="0"/>
        </dgm:presLayoutVars>
      </dgm:prSet>
      <dgm:spPr/>
      <dgm:t>
        <a:bodyPr/>
        <a:lstStyle/>
        <a:p>
          <a:endParaRPr lang="en-US"/>
        </a:p>
      </dgm:t>
    </dgm:pt>
    <dgm:pt modelId="{5AA179B6-77BB-47F6-B653-5FC4D00830B9}" type="pres">
      <dgm:prSet presAssocID="{6A0DD1A1-E584-4C60-AA87-C42EFECD8D45}" presName="desTx" presStyleLbl="alignAccFollowNode1" presStyleIdx="7" presStyleCnt="8" custScaleX="154558" custLinFactNeighborX="-1583" custLinFactNeighborY="504">
        <dgm:presLayoutVars/>
      </dgm:prSet>
      <dgm:spPr/>
      <dgm:t>
        <a:bodyPr/>
        <a:lstStyle/>
        <a:p>
          <a:endParaRPr lang="en-US"/>
        </a:p>
      </dgm:t>
    </dgm:pt>
  </dgm:ptLst>
  <dgm:cxnLst>
    <dgm:cxn modelId="{2D98DE34-3C38-47DA-8836-5C9580864298}" type="presOf" srcId="{5A296518-DF5F-4426-BFE4-7B721C3A6901}" destId="{2ABEBF22-8879-4903-954F-11B0AF36D2A0}" srcOrd="0" destOrd="0" presId="urn:microsoft.com/office/officeart/2016/7/layout/HorizontalActionList"/>
    <dgm:cxn modelId="{9B258936-DC0E-4C75-BDB2-5A7A48BE1405}" srcId="{5A296518-DF5F-4426-BFE4-7B721C3A6901}" destId="{C803B79A-4372-4600-BB52-74FAC5881966}" srcOrd="2" destOrd="0" parTransId="{83BB0669-5149-411D-AC93-9F1D57FEED29}" sibTransId="{907B18C8-3B0D-441B-8657-390F13750B49}"/>
    <dgm:cxn modelId="{DB78606F-A1F8-4016-83E4-39659B7DBDA2}" type="presOf" srcId="{6A0DD1A1-E584-4C60-AA87-C42EFECD8D45}" destId="{6A1561AB-6FDF-4B7E-82DF-4A79B0D9A0FA}" srcOrd="0" destOrd="0" presId="urn:microsoft.com/office/officeart/2016/7/layout/HorizontalActionList"/>
    <dgm:cxn modelId="{96C0547A-C315-4F78-BD00-F9342B04B826}" type="presOf" srcId="{1E4D8224-1216-4BC1-B176-A56AA5A784C4}" destId="{C5B21B09-8DC3-4C59-B5CF-CEF50EF377B7}" srcOrd="0" destOrd="0" presId="urn:microsoft.com/office/officeart/2016/7/layout/HorizontalActionList"/>
    <dgm:cxn modelId="{5230ED04-4282-4AB5-9B61-D9A30FC597E5}" srcId="{7692AAB8-E82A-41FB-8BC3-87E074FF16EC}" destId="{D96459E2-CB8C-4FF8-B669-A41A92DBE7ED}" srcOrd="0" destOrd="0" parTransId="{5167B0B7-CFEC-4A46-8F2A-5BF06391D0D1}" sibTransId="{E8A93237-AC79-44C9-9A82-F847ABA27D3F}"/>
    <dgm:cxn modelId="{C9133599-E615-46DA-B8B6-0345FE02CA0F}" srcId="{5A296518-DF5F-4426-BFE4-7B721C3A6901}" destId="{2ED57041-5AF0-4DE7-9849-F955D1297977}" srcOrd="3" destOrd="0" parTransId="{4123356F-5BD5-4864-A9CD-AB1C7AEC1C37}" sibTransId="{0A6A51C7-0969-473B-B120-CFE6A46D4E9A}"/>
    <dgm:cxn modelId="{4BE0FCA1-DB7A-4924-B638-E00856D553B2}" srcId="{5A296518-DF5F-4426-BFE4-7B721C3A6901}" destId="{42997395-CDCD-4F76-8EAB-DCA1F5543EA4}" srcOrd="1" destOrd="0" parTransId="{E8E918BB-8D53-452A-809E-6E81678B852C}" sibTransId="{FD3B8A5E-96F9-46B0-ABBC-B12E038A1B8F}"/>
    <dgm:cxn modelId="{E9F7969E-7D1E-4294-A94D-CCA222E819FF}" type="presOf" srcId="{2ED57041-5AF0-4DE7-9849-F955D1297977}" destId="{5B6B9DA0-5FB0-436D-9BF6-761D0D87F3B9}" srcOrd="0" destOrd="0" presId="urn:microsoft.com/office/officeart/2016/7/layout/HorizontalActionList"/>
    <dgm:cxn modelId="{E672BF8A-6B2E-46C2-9056-4D4D722A9AE6}" type="presOf" srcId="{C3516E2B-1BC7-4B8B-A64C-4EEB607ACAFD}" destId="{D22EF04C-1B93-4A54-ADF1-0A51057D1D67}" srcOrd="0" destOrd="0" presId="urn:microsoft.com/office/officeart/2016/7/layout/HorizontalActionList"/>
    <dgm:cxn modelId="{B81DF08D-78FB-46C6-8EB9-C691B12BF879}" type="presOf" srcId="{8ADDF8A9-2AE8-4EFC-8B25-D6D590B1F6FC}" destId="{784D9C58-314A-43F1-A80A-92096E3CEF9D}" srcOrd="0" destOrd="0" presId="urn:microsoft.com/office/officeart/2016/7/layout/HorizontalActionList"/>
    <dgm:cxn modelId="{990077B3-15D5-48EE-BDD9-7FF6086BDA31}" srcId="{2ED57041-5AF0-4DE7-9849-F955D1297977}" destId="{414E45BD-0B6E-44C5-A40B-DA174530FD60}" srcOrd="0" destOrd="0" parTransId="{56F04F52-4ABD-41D0-B3A4-83CC84696AB0}" sibTransId="{3CB9F2E9-B23F-49B3-90C7-EDB819EB5976}"/>
    <dgm:cxn modelId="{DCCE5102-BF5E-4B4C-AF29-3CCD21B57595}" srcId="{6A0DD1A1-E584-4C60-AA87-C42EFECD8D45}" destId="{C124B383-3C51-436D-9DF7-5FA8C0BDFFFE}" srcOrd="0" destOrd="0" parTransId="{BDCF8741-C815-4C0F-82DF-48953A9B0529}" sibTransId="{6112BE1B-FED2-47E8-B056-CF2D76C43B2A}"/>
    <dgm:cxn modelId="{06E8DFB1-61D4-4D37-A9A4-F894F29F8E16}" srcId="{C803B79A-4372-4600-BB52-74FAC5881966}" destId="{63CA565F-22A1-4DF2-9849-9AAEFD63AFB1}" srcOrd="0" destOrd="0" parTransId="{65990920-5869-4CC3-A97B-1A0CD4FD6126}" sibTransId="{E51490EC-D6E3-4976-B36C-2A9EA54280FF}"/>
    <dgm:cxn modelId="{4AFB7E3B-5209-4A49-96CD-848A32037EB6}" type="presOf" srcId="{EFFB9551-D06D-4226-A1DB-AC777CCEA82E}" destId="{1A9C3B1E-5EC6-4434-8DEC-863EDEE1F103}" srcOrd="0" destOrd="1" presId="urn:microsoft.com/office/officeart/2016/7/layout/HorizontalActionList"/>
    <dgm:cxn modelId="{21D9F947-2986-4D1D-BB7F-F1EFFF04875A}" srcId="{C3516E2B-1BC7-4B8B-A64C-4EEB607ACAFD}" destId="{C3919AC6-1F39-4933-AEF0-BE27C1B5FED5}" srcOrd="0" destOrd="0" parTransId="{FD17516B-B832-461C-BDEF-65F440A391A8}" sibTransId="{9DED5C8B-3223-42DF-8F6C-70531ECF545B}"/>
    <dgm:cxn modelId="{52F48423-D961-47B3-835A-EB0BF3966710}" type="presOf" srcId="{ADDA82AF-B946-4115-BE29-131ECF64BECF}" destId="{3C8E95F9-CA0E-4DE8-A566-A440415EAF56}" srcOrd="0" destOrd="0" presId="urn:microsoft.com/office/officeart/2016/7/layout/HorizontalActionList"/>
    <dgm:cxn modelId="{D36109E0-ECF7-4871-82EA-404749252903}" srcId="{5A296518-DF5F-4426-BFE4-7B721C3A6901}" destId="{7692AAB8-E82A-41FB-8BC3-87E074FF16EC}" srcOrd="4" destOrd="0" parTransId="{3DCD1902-79F7-4BA7-833F-58DE8876E842}" sibTransId="{EE5A0950-0065-43EB-A817-C3F5249D9ED3}"/>
    <dgm:cxn modelId="{33F78A93-E671-4BCC-A52D-8E7C8DCB2981}" srcId="{5A296518-DF5F-4426-BFE4-7B721C3A6901}" destId="{8ADDF8A9-2AE8-4EFC-8B25-D6D590B1F6FC}" srcOrd="5" destOrd="0" parTransId="{DE0F6B07-E203-409D-A813-FF708D6346CC}" sibTransId="{DB96E3D8-D2FC-4862-AB21-5802D48C55E3}"/>
    <dgm:cxn modelId="{0F3F8C58-7396-47C7-AFEC-81F8C5078E2B}" type="presOf" srcId="{4788E5E5-0F1A-4D9A-9254-2EE347032A50}" destId="{B9420DD7-D228-46FE-A2E0-06B760D07472}" srcOrd="0" destOrd="0" presId="urn:microsoft.com/office/officeart/2016/7/layout/HorizontalActionList"/>
    <dgm:cxn modelId="{1253CD2A-C136-45D8-853A-FEB1D117A250}" srcId="{F350C6D3-87EE-4D61-9750-6F2EC1C8212F}" destId="{1E4D8224-1216-4BC1-B176-A56AA5A784C4}" srcOrd="0" destOrd="0" parTransId="{DDDB5280-7D9D-44A7-A5A6-32079028A669}" sibTransId="{BC924AD5-E646-4D3B-A1FE-451C5B1B2E6B}"/>
    <dgm:cxn modelId="{790F362D-0898-4B25-9144-51F3177F291B}" srcId="{8ADDF8A9-2AE8-4EFC-8B25-D6D590B1F6FC}" destId="{ADDA82AF-B946-4115-BE29-131ECF64BECF}" srcOrd="0" destOrd="0" parTransId="{49A3E7C3-8489-4481-B8C3-2B026690527E}" sibTransId="{DA48B01F-3306-4A8A-B133-30280826B560}"/>
    <dgm:cxn modelId="{1ECAA95C-727C-4908-AD12-6D274847B89E}" srcId="{42997395-CDCD-4F76-8EAB-DCA1F5543EA4}" destId="{4788E5E5-0F1A-4D9A-9254-2EE347032A50}" srcOrd="0" destOrd="0" parTransId="{AE4B4D12-2B25-4C3B-B4E7-C15F973E51DB}" sibTransId="{2A45DB40-0801-4487-8A99-28ACEEDFB9AF}"/>
    <dgm:cxn modelId="{126962C3-CD68-44D0-BDBF-DA089B3C3457}" type="presOf" srcId="{C3919AC6-1F39-4933-AEF0-BE27C1B5FED5}" destId="{2A9C1422-8424-41D1-BFFA-AF9EC5764CCA}" srcOrd="0" destOrd="0" presId="urn:microsoft.com/office/officeart/2016/7/layout/HorizontalActionList"/>
    <dgm:cxn modelId="{1CD2E738-7048-4A41-9938-252380DC8728}" type="presOf" srcId="{C124B383-3C51-436D-9DF7-5FA8C0BDFFFE}" destId="{5AA179B6-77BB-47F6-B653-5FC4D00830B9}" srcOrd="0" destOrd="0" presId="urn:microsoft.com/office/officeart/2016/7/layout/HorizontalActionList"/>
    <dgm:cxn modelId="{3211A5EF-26E0-4940-AE92-DB0356528EEC}" srcId="{63CA565F-22A1-4DF2-9849-9AAEFD63AFB1}" destId="{EFFB9551-D06D-4226-A1DB-AC777CCEA82E}" srcOrd="0" destOrd="0" parTransId="{8BEFE9A1-A050-4E25-93EE-5F372F41D4C2}" sibTransId="{09D6FC1F-0C94-4A2D-9557-024CD1224C70}"/>
    <dgm:cxn modelId="{4470BDF2-6D0E-4438-A2D1-F70517CC5822}" type="presOf" srcId="{7692AAB8-E82A-41FB-8BC3-87E074FF16EC}" destId="{BDAE2449-D42D-48DD-B1DD-A9945E0DF7B0}" srcOrd="0" destOrd="0" presId="urn:microsoft.com/office/officeart/2016/7/layout/HorizontalActionList"/>
    <dgm:cxn modelId="{C47A26DA-53C2-406B-B99E-0E7198A39FEC}" type="presOf" srcId="{D96459E2-CB8C-4FF8-B669-A41A92DBE7ED}" destId="{03F910DE-8867-4BA7-A17C-27955DB9E8E9}" srcOrd="0" destOrd="0" presId="urn:microsoft.com/office/officeart/2016/7/layout/HorizontalActionList"/>
    <dgm:cxn modelId="{5B2BE685-913C-481D-9039-4557B9515320}" type="presOf" srcId="{C803B79A-4372-4600-BB52-74FAC5881966}" destId="{0EC52873-D68D-4493-BE21-E141137CF6A5}" srcOrd="0" destOrd="0" presId="urn:microsoft.com/office/officeart/2016/7/layout/HorizontalActionList"/>
    <dgm:cxn modelId="{22CA8D27-14F4-4BFA-ABAD-2A09B55B05A9}" srcId="{5A296518-DF5F-4426-BFE4-7B721C3A6901}" destId="{6A0DD1A1-E584-4C60-AA87-C42EFECD8D45}" srcOrd="7" destOrd="0" parTransId="{13788C64-E5D9-4370-94AC-6DCB7AAE3F08}" sibTransId="{045E81B2-CA53-4FEE-A094-FDC6BB127E74}"/>
    <dgm:cxn modelId="{BE1B9222-93BD-4B0C-89FD-E0898BC656EE}" type="presOf" srcId="{63CA565F-22A1-4DF2-9849-9AAEFD63AFB1}" destId="{1A9C3B1E-5EC6-4434-8DEC-863EDEE1F103}" srcOrd="0" destOrd="0" presId="urn:microsoft.com/office/officeart/2016/7/layout/HorizontalActionList"/>
    <dgm:cxn modelId="{16CA6CF4-ABAC-4BA0-9001-6C47B2CD43A5}" srcId="{5A296518-DF5F-4426-BFE4-7B721C3A6901}" destId="{C3516E2B-1BC7-4B8B-A64C-4EEB607ACAFD}" srcOrd="6" destOrd="0" parTransId="{97D6FA00-6030-4780-8B49-B98A36BB02E6}" sibTransId="{67F8C63F-287C-44C8-A7A0-AA04232BB30A}"/>
    <dgm:cxn modelId="{30A43DA2-1CF0-4879-9AFF-8F944BE98119}" type="presOf" srcId="{F350C6D3-87EE-4D61-9750-6F2EC1C8212F}" destId="{C4C00A07-81F8-4DFB-9A99-6E880E4204B3}" srcOrd="0" destOrd="0" presId="urn:microsoft.com/office/officeart/2016/7/layout/HorizontalActionList"/>
    <dgm:cxn modelId="{BF2F655F-E459-4AC0-88AD-A1E1F14E3BE9}" srcId="{5A296518-DF5F-4426-BFE4-7B721C3A6901}" destId="{F350C6D3-87EE-4D61-9750-6F2EC1C8212F}" srcOrd="0" destOrd="0" parTransId="{134D6A98-BF12-42A9-A130-3036503DC7C2}" sibTransId="{975AED5F-D0DE-46FE-89C7-034F177E8981}"/>
    <dgm:cxn modelId="{13E56F8B-7A99-4508-9391-8E38B2E2727F}" type="presOf" srcId="{414E45BD-0B6E-44C5-A40B-DA174530FD60}" destId="{CB96840C-7BCC-4FD9-BE25-012799B70C84}" srcOrd="0" destOrd="0" presId="urn:microsoft.com/office/officeart/2016/7/layout/HorizontalActionList"/>
    <dgm:cxn modelId="{D16777F3-7540-48EA-A137-9660E1C53096}" type="presOf" srcId="{42997395-CDCD-4F76-8EAB-DCA1F5543EA4}" destId="{8B6A7553-045B-487F-BD8A-C797BAC21FC0}" srcOrd="0" destOrd="0" presId="urn:microsoft.com/office/officeart/2016/7/layout/HorizontalActionList"/>
    <dgm:cxn modelId="{566D1000-C45C-4802-B942-E38E26EA7828}" type="presParOf" srcId="{2ABEBF22-8879-4903-954F-11B0AF36D2A0}" destId="{7643D152-45CD-4E6E-9F2B-D7F586EA0F27}" srcOrd="0" destOrd="0" presId="urn:microsoft.com/office/officeart/2016/7/layout/HorizontalActionList"/>
    <dgm:cxn modelId="{FF903630-94EE-4771-84FA-76741ED5D933}" type="presParOf" srcId="{7643D152-45CD-4E6E-9F2B-D7F586EA0F27}" destId="{C4C00A07-81F8-4DFB-9A99-6E880E4204B3}" srcOrd="0" destOrd="0" presId="urn:microsoft.com/office/officeart/2016/7/layout/HorizontalActionList"/>
    <dgm:cxn modelId="{DB5046C2-67D5-4B39-81D5-F0B9A5AE04DF}" type="presParOf" srcId="{7643D152-45CD-4E6E-9F2B-D7F586EA0F27}" destId="{C5B21B09-8DC3-4C59-B5CF-CEF50EF377B7}" srcOrd="1" destOrd="0" presId="urn:microsoft.com/office/officeart/2016/7/layout/HorizontalActionList"/>
    <dgm:cxn modelId="{9190524A-27EE-4F6C-9444-931C902F05BC}" type="presParOf" srcId="{2ABEBF22-8879-4903-954F-11B0AF36D2A0}" destId="{8A5DEF64-20A0-4831-A728-44571CD1C2D9}" srcOrd="1" destOrd="0" presId="urn:microsoft.com/office/officeart/2016/7/layout/HorizontalActionList"/>
    <dgm:cxn modelId="{2ADF557A-16BC-42C1-A3B9-3438E6D48D62}" type="presParOf" srcId="{2ABEBF22-8879-4903-954F-11B0AF36D2A0}" destId="{F56DDEA1-E962-4C3A-A35D-C69CD256D7F3}" srcOrd="2" destOrd="0" presId="urn:microsoft.com/office/officeart/2016/7/layout/HorizontalActionList"/>
    <dgm:cxn modelId="{317CCDDB-37ED-44A5-967D-902256B513D3}" type="presParOf" srcId="{F56DDEA1-E962-4C3A-A35D-C69CD256D7F3}" destId="{8B6A7553-045B-487F-BD8A-C797BAC21FC0}" srcOrd="0" destOrd="0" presId="urn:microsoft.com/office/officeart/2016/7/layout/HorizontalActionList"/>
    <dgm:cxn modelId="{14D83651-9C8F-41A8-AE96-DCC70003D188}" type="presParOf" srcId="{F56DDEA1-E962-4C3A-A35D-C69CD256D7F3}" destId="{B9420DD7-D228-46FE-A2E0-06B760D07472}" srcOrd="1" destOrd="0" presId="urn:microsoft.com/office/officeart/2016/7/layout/HorizontalActionList"/>
    <dgm:cxn modelId="{E183897B-D1B4-4C74-819D-DDA04D1BE0A8}" type="presParOf" srcId="{2ABEBF22-8879-4903-954F-11B0AF36D2A0}" destId="{C9243F65-7775-4D62-8745-F1E8F27D07B1}" srcOrd="3" destOrd="0" presId="urn:microsoft.com/office/officeart/2016/7/layout/HorizontalActionList"/>
    <dgm:cxn modelId="{17047A56-C78D-40F5-A361-0885EFCED005}" type="presParOf" srcId="{2ABEBF22-8879-4903-954F-11B0AF36D2A0}" destId="{60D0246C-CA95-4DEB-8904-ECBEE67C08DF}" srcOrd="4" destOrd="0" presId="urn:microsoft.com/office/officeart/2016/7/layout/HorizontalActionList"/>
    <dgm:cxn modelId="{422E1326-D159-4124-A0FF-3286AFF95029}" type="presParOf" srcId="{60D0246C-CA95-4DEB-8904-ECBEE67C08DF}" destId="{0EC52873-D68D-4493-BE21-E141137CF6A5}" srcOrd="0" destOrd="0" presId="urn:microsoft.com/office/officeart/2016/7/layout/HorizontalActionList"/>
    <dgm:cxn modelId="{60CA046B-E586-426A-AC03-0A7D62D26324}" type="presParOf" srcId="{60D0246C-CA95-4DEB-8904-ECBEE67C08DF}" destId="{1A9C3B1E-5EC6-4434-8DEC-863EDEE1F103}" srcOrd="1" destOrd="0" presId="urn:microsoft.com/office/officeart/2016/7/layout/HorizontalActionList"/>
    <dgm:cxn modelId="{B7D18DB3-F358-4F59-B9BB-9F64438EA3BD}" type="presParOf" srcId="{2ABEBF22-8879-4903-954F-11B0AF36D2A0}" destId="{DB8DEA30-2604-4258-A48D-AF43D7C73674}" srcOrd="5" destOrd="0" presId="urn:microsoft.com/office/officeart/2016/7/layout/HorizontalActionList"/>
    <dgm:cxn modelId="{BB43D7EA-BEE5-48EB-BB70-45FF04FCDF8B}" type="presParOf" srcId="{2ABEBF22-8879-4903-954F-11B0AF36D2A0}" destId="{FE906A15-0447-4148-AEC9-DAD0B8F7DF33}" srcOrd="6" destOrd="0" presId="urn:microsoft.com/office/officeart/2016/7/layout/HorizontalActionList"/>
    <dgm:cxn modelId="{A2E1BA93-E9FE-49BC-8081-9F00085F4A27}" type="presParOf" srcId="{FE906A15-0447-4148-AEC9-DAD0B8F7DF33}" destId="{5B6B9DA0-5FB0-436D-9BF6-761D0D87F3B9}" srcOrd="0" destOrd="0" presId="urn:microsoft.com/office/officeart/2016/7/layout/HorizontalActionList"/>
    <dgm:cxn modelId="{D0C04534-2ACD-4FDF-AC35-47602C4DD7A9}" type="presParOf" srcId="{FE906A15-0447-4148-AEC9-DAD0B8F7DF33}" destId="{CB96840C-7BCC-4FD9-BE25-012799B70C84}" srcOrd="1" destOrd="0" presId="urn:microsoft.com/office/officeart/2016/7/layout/HorizontalActionList"/>
    <dgm:cxn modelId="{9AAAEA10-3899-48F2-AE78-54F2988F8A1F}" type="presParOf" srcId="{2ABEBF22-8879-4903-954F-11B0AF36D2A0}" destId="{F96B1051-CCD9-43D4-831E-42A55B84B1E8}" srcOrd="7" destOrd="0" presId="urn:microsoft.com/office/officeart/2016/7/layout/HorizontalActionList"/>
    <dgm:cxn modelId="{17DE240A-E813-4F00-8BF4-086DAC23C1E1}" type="presParOf" srcId="{2ABEBF22-8879-4903-954F-11B0AF36D2A0}" destId="{C0BBD8AB-5FE0-4822-847B-1AD62C56666C}" srcOrd="8" destOrd="0" presId="urn:microsoft.com/office/officeart/2016/7/layout/HorizontalActionList"/>
    <dgm:cxn modelId="{5EAA78F6-CD8B-4FA0-9665-5DE81C4DA5C4}" type="presParOf" srcId="{C0BBD8AB-5FE0-4822-847B-1AD62C56666C}" destId="{BDAE2449-D42D-48DD-B1DD-A9945E0DF7B0}" srcOrd="0" destOrd="0" presId="urn:microsoft.com/office/officeart/2016/7/layout/HorizontalActionList"/>
    <dgm:cxn modelId="{4A6B081C-FB40-49ED-8E96-F2A87551F5A0}" type="presParOf" srcId="{C0BBD8AB-5FE0-4822-847B-1AD62C56666C}" destId="{03F910DE-8867-4BA7-A17C-27955DB9E8E9}" srcOrd="1" destOrd="0" presId="urn:microsoft.com/office/officeart/2016/7/layout/HorizontalActionList"/>
    <dgm:cxn modelId="{380542A8-A9F1-461B-B90F-8CA48ABF87A4}" type="presParOf" srcId="{2ABEBF22-8879-4903-954F-11B0AF36D2A0}" destId="{F1D1B8C1-5B15-4393-958F-A54E5A303875}" srcOrd="9" destOrd="0" presId="urn:microsoft.com/office/officeart/2016/7/layout/HorizontalActionList"/>
    <dgm:cxn modelId="{135AAA21-85A9-4430-B3C1-BAFD134F6A12}" type="presParOf" srcId="{2ABEBF22-8879-4903-954F-11B0AF36D2A0}" destId="{15554F7A-6796-4804-81C5-7543108B4639}" srcOrd="10" destOrd="0" presId="urn:microsoft.com/office/officeart/2016/7/layout/HorizontalActionList"/>
    <dgm:cxn modelId="{88C7BD50-2F59-4388-BA71-E2E200EDAB18}" type="presParOf" srcId="{15554F7A-6796-4804-81C5-7543108B4639}" destId="{784D9C58-314A-43F1-A80A-92096E3CEF9D}" srcOrd="0" destOrd="0" presId="urn:microsoft.com/office/officeart/2016/7/layout/HorizontalActionList"/>
    <dgm:cxn modelId="{9DF23FDF-A954-42CC-858A-F58E1F4F1C15}" type="presParOf" srcId="{15554F7A-6796-4804-81C5-7543108B4639}" destId="{3C8E95F9-CA0E-4DE8-A566-A440415EAF56}" srcOrd="1" destOrd="0" presId="urn:microsoft.com/office/officeart/2016/7/layout/HorizontalActionList"/>
    <dgm:cxn modelId="{161894E8-2908-4881-AEFF-52004B82E66E}" type="presParOf" srcId="{2ABEBF22-8879-4903-954F-11B0AF36D2A0}" destId="{0A5D7E19-A8B2-409A-9772-427D9252AE54}" srcOrd="11" destOrd="0" presId="urn:microsoft.com/office/officeart/2016/7/layout/HorizontalActionList"/>
    <dgm:cxn modelId="{E0F64858-9488-4FF5-8EAC-90DE7E5894C4}" type="presParOf" srcId="{2ABEBF22-8879-4903-954F-11B0AF36D2A0}" destId="{67576994-98B4-4164-94AF-A08B6ABA9CAD}" srcOrd="12" destOrd="0" presId="urn:microsoft.com/office/officeart/2016/7/layout/HorizontalActionList"/>
    <dgm:cxn modelId="{752B99FA-7073-4FAB-AFF0-D5B53693087A}" type="presParOf" srcId="{67576994-98B4-4164-94AF-A08B6ABA9CAD}" destId="{D22EF04C-1B93-4A54-ADF1-0A51057D1D67}" srcOrd="0" destOrd="0" presId="urn:microsoft.com/office/officeart/2016/7/layout/HorizontalActionList"/>
    <dgm:cxn modelId="{7EE3E77E-F19D-4BBB-BC56-669B67CACCEB}" type="presParOf" srcId="{67576994-98B4-4164-94AF-A08B6ABA9CAD}" destId="{2A9C1422-8424-41D1-BFFA-AF9EC5764CCA}" srcOrd="1" destOrd="0" presId="urn:microsoft.com/office/officeart/2016/7/layout/HorizontalActionList"/>
    <dgm:cxn modelId="{99058374-EF51-42ED-AD3A-DDBFFDFEF37D}" type="presParOf" srcId="{2ABEBF22-8879-4903-954F-11B0AF36D2A0}" destId="{7A963847-E45C-4392-BE5A-F53497AF3E73}" srcOrd="13" destOrd="0" presId="urn:microsoft.com/office/officeart/2016/7/layout/HorizontalActionList"/>
    <dgm:cxn modelId="{8540B8E1-31F2-45FC-822D-4FC22667B82A}" type="presParOf" srcId="{2ABEBF22-8879-4903-954F-11B0AF36D2A0}" destId="{D2A2E20F-518A-412E-9E3C-5B9E73CB70C9}" srcOrd="14" destOrd="0" presId="urn:microsoft.com/office/officeart/2016/7/layout/HorizontalActionList"/>
    <dgm:cxn modelId="{A7C5907A-7B6B-4355-A708-66213AE76844}" type="presParOf" srcId="{D2A2E20F-518A-412E-9E3C-5B9E73CB70C9}" destId="{6A1561AB-6FDF-4B7E-82DF-4A79B0D9A0FA}" srcOrd="0" destOrd="0" presId="urn:microsoft.com/office/officeart/2016/7/layout/HorizontalActionList"/>
    <dgm:cxn modelId="{D18E27E9-7C6F-41B2-A8BB-26032ACF98EC}" type="presParOf" srcId="{D2A2E20F-518A-412E-9E3C-5B9E73CB70C9}" destId="{5AA179B6-77BB-47F6-B653-5FC4D00830B9}"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0918D06-2159-45A6-B6CE-6E2B7736B613}"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41B4A1D1-6627-41AF-8D2A-98DF3CBBBF36}">
      <dgm:prSet/>
      <dgm:spPr/>
      <dgm:t>
        <a:bodyPr/>
        <a:lstStyle/>
        <a:p>
          <a:r>
            <a:rPr lang="en-US" dirty="0"/>
            <a:t>Nicotine exposure (similar to traditional cigarettes)</a:t>
          </a:r>
        </a:p>
      </dgm:t>
    </dgm:pt>
    <dgm:pt modelId="{F903A62E-9E05-49FD-AE3C-40846C1382D5}" type="parTrans" cxnId="{7871DF51-4C70-4AE3-B6B4-C628BBA4EDD1}">
      <dgm:prSet/>
      <dgm:spPr/>
      <dgm:t>
        <a:bodyPr/>
        <a:lstStyle/>
        <a:p>
          <a:endParaRPr lang="en-US"/>
        </a:p>
      </dgm:t>
    </dgm:pt>
    <dgm:pt modelId="{70F83F43-BC11-49D8-90E9-0A064C8944CB}" type="sibTrans" cxnId="{7871DF51-4C70-4AE3-B6B4-C628BBA4EDD1}">
      <dgm:prSet/>
      <dgm:spPr/>
      <dgm:t>
        <a:bodyPr/>
        <a:lstStyle/>
        <a:p>
          <a:endParaRPr lang="en-US"/>
        </a:p>
      </dgm:t>
    </dgm:pt>
    <dgm:pt modelId="{B986DC17-876F-43DA-8862-F126DB5A1111}">
      <dgm:prSet/>
      <dgm:spPr/>
      <dgm:t>
        <a:bodyPr/>
        <a:lstStyle/>
        <a:p>
          <a:r>
            <a:rPr lang="en-US" dirty="0"/>
            <a:t>Exposure to other toxic chemicals is harmful (less than traditional cigarettes)</a:t>
          </a:r>
        </a:p>
      </dgm:t>
    </dgm:pt>
    <dgm:pt modelId="{2F12F4B6-9125-426E-A35E-7F1EC057ABBF}" type="parTrans" cxnId="{D954FC91-5900-4DD7-A2DE-E6B9BA9FD308}">
      <dgm:prSet/>
      <dgm:spPr/>
      <dgm:t>
        <a:bodyPr/>
        <a:lstStyle/>
        <a:p>
          <a:endParaRPr lang="en-US"/>
        </a:p>
      </dgm:t>
    </dgm:pt>
    <dgm:pt modelId="{4FD7968C-D2F3-4D10-9A4A-465B83CCB20F}" type="sibTrans" cxnId="{D954FC91-5900-4DD7-A2DE-E6B9BA9FD308}">
      <dgm:prSet/>
      <dgm:spPr/>
      <dgm:t>
        <a:bodyPr/>
        <a:lstStyle/>
        <a:p>
          <a:endParaRPr lang="en-US"/>
        </a:p>
      </dgm:t>
    </dgm:pt>
    <dgm:pt modelId="{026C640C-56BD-4C52-9E39-54E5B80013BF}">
      <dgm:prSet/>
      <dgm:spPr/>
      <dgm:t>
        <a:bodyPr/>
        <a:lstStyle/>
        <a:p>
          <a:r>
            <a:rPr lang="en-US" dirty="0"/>
            <a:t>Dependence and abuse</a:t>
          </a:r>
        </a:p>
      </dgm:t>
    </dgm:pt>
    <dgm:pt modelId="{F7818549-BE81-4753-896E-0E1F1D4CC365}" type="parTrans" cxnId="{5B6597C4-3189-46BD-9039-5571B252FB7C}">
      <dgm:prSet/>
      <dgm:spPr/>
      <dgm:t>
        <a:bodyPr/>
        <a:lstStyle/>
        <a:p>
          <a:endParaRPr lang="en-US"/>
        </a:p>
      </dgm:t>
    </dgm:pt>
    <dgm:pt modelId="{F7A5D92D-A04D-4674-BC0B-9DC68E42F6F1}" type="sibTrans" cxnId="{5B6597C4-3189-46BD-9039-5571B252FB7C}">
      <dgm:prSet/>
      <dgm:spPr/>
      <dgm:t>
        <a:bodyPr/>
        <a:lstStyle/>
        <a:p>
          <a:endParaRPr lang="en-US"/>
        </a:p>
      </dgm:t>
    </dgm:pt>
    <dgm:pt modelId="{43D0F4FF-311B-4FA7-930A-A2695FC5BE16}">
      <dgm:prSet/>
      <dgm:spPr/>
      <dgm:t>
        <a:bodyPr/>
        <a:lstStyle/>
        <a:p>
          <a:r>
            <a:rPr lang="en-US" dirty="0"/>
            <a:t>May lead to youth smoking traditional cigarettes</a:t>
          </a:r>
        </a:p>
      </dgm:t>
    </dgm:pt>
    <dgm:pt modelId="{6B72AEB0-5D18-47AE-8440-CF1E26BC3BF1}" type="parTrans" cxnId="{13CF30A5-990F-4972-BB70-9CDCDC858AC9}">
      <dgm:prSet/>
      <dgm:spPr/>
      <dgm:t>
        <a:bodyPr/>
        <a:lstStyle/>
        <a:p>
          <a:endParaRPr lang="en-US"/>
        </a:p>
      </dgm:t>
    </dgm:pt>
    <dgm:pt modelId="{32983159-1152-497C-9190-BC4DB600A308}" type="sibTrans" cxnId="{13CF30A5-990F-4972-BB70-9CDCDC858AC9}">
      <dgm:prSet/>
      <dgm:spPr/>
      <dgm:t>
        <a:bodyPr/>
        <a:lstStyle/>
        <a:p>
          <a:endParaRPr lang="en-US"/>
        </a:p>
      </dgm:t>
    </dgm:pt>
    <dgm:pt modelId="{8557B584-E1DF-4274-A176-D53289AF305E}">
      <dgm:prSet/>
      <dgm:spPr/>
      <dgm:t>
        <a:bodyPr/>
        <a:lstStyle/>
        <a:p>
          <a:r>
            <a:rPr lang="en-US" dirty="0"/>
            <a:t>Second hand exposure is still harmful </a:t>
          </a:r>
        </a:p>
      </dgm:t>
    </dgm:pt>
    <dgm:pt modelId="{EF8557EC-5378-4509-A590-5876DD49C2AE}" type="parTrans" cxnId="{0F9759F2-5BE5-4971-8E3D-2C6B7AD162AA}">
      <dgm:prSet/>
      <dgm:spPr/>
      <dgm:t>
        <a:bodyPr/>
        <a:lstStyle/>
        <a:p>
          <a:endParaRPr lang="en-US"/>
        </a:p>
      </dgm:t>
    </dgm:pt>
    <dgm:pt modelId="{D0F5D2A9-678C-40CB-ACBD-939F65EF2B53}" type="sibTrans" cxnId="{0F9759F2-5BE5-4971-8E3D-2C6B7AD162AA}">
      <dgm:prSet/>
      <dgm:spPr/>
      <dgm:t>
        <a:bodyPr/>
        <a:lstStyle/>
        <a:p>
          <a:endParaRPr lang="en-US"/>
        </a:p>
      </dgm:t>
    </dgm:pt>
    <dgm:pt modelId="{A24FB7C2-A53C-44AE-ACB8-C5D75CDCF1E4}">
      <dgm:prSet/>
      <dgm:spPr/>
      <dgm:t>
        <a:bodyPr/>
        <a:lstStyle/>
        <a:p>
          <a:r>
            <a:rPr lang="en-US" dirty="0"/>
            <a:t>Increased risk of injuries and poisonings</a:t>
          </a:r>
        </a:p>
      </dgm:t>
    </dgm:pt>
    <dgm:pt modelId="{CBDB3A5E-EECF-45FB-A25B-BDAD32F118A3}" type="parTrans" cxnId="{792B77DE-CC04-4E8E-B84D-DE8478D8BE33}">
      <dgm:prSet/>
      <dgm:spPr/>
      <dgm:t>
        <a:bodyPr/>
        <a:lstStyle/>
        <a:p>
          <a:endParaRPr lang="en-US"/>
        </a:p>
      </dgm:t>
    </dgm:pt>
    <dgm:pt modelId="{640219B2-27DB-4693-911D-7A7CDD1D0481}" type="sibTrans" cxnId="{792B77DE-CC04-4E8E-B84D-DE8478D8BE33}">
      <dgm:prSet/>
      <dgm:spPr/>
      <dgm:t>
        <a:bodyPr/>
        <a:lstStyle/>
        <a:p>
          <a:endParaRPr lang="en-US"/>
        </a:p>
      </dgm:t>
    </dgm:pt>
    <dgm:pt modelId="{8076D945-C533-4349-88A2-E73B7E99A8DA}">
      <dgm:prSet/>
      <dgm:spPr/>
      <dgm:t>
        <a:bodyPr/>
        <a:lstStyle/>
        <a:p>
          <a:r>
            <a:rPr lang="en-US" dirty="0"/>
            <a:t>Drinking or injecting e-liquids can be fatal</a:t>
          </a:r>
        </a:p>
      </dgm:t>
    </dgm:pt>
    <dgm:pt modelId="{929881F7-876E-4164-931D-6584C5546BB1}" type="parTrans" cxnId="{E53D7F24-586B-49DD-B1C6-E2780DDFAB49}">
      <dgm:prSet/>
      <dgm:spPr/>
      <dgm:t>
        <a:bodyPr/>
        <a:lstStyle/>
        <a:p>
          <a:endParaRPr lang="en-US"/>
        </a:p>
      </dgm:t>
    </dgm:pt>
    <dgm:pt modelId="{689E6ED2-E25D-41D3-96B1-9F6D72769263}" type="sibTrans" cxnId="{E53D7F24-586B-49DD-B1C6-E2780DDFAB49}">
      <dgm:prSet/>
      <dgm:spPr/>
      <dgm:t>
        <a:bodyPr/>
        <a:lstStyle/>
        <a:p>
          <a:endParaRPr lang="en-US"/>
        </a:p>
      </dgm:t>
    </dgm:pt>
    <dgm:pt modelId="{C5B312E7-09A9-424B-A97E-7D1307BFCFC8}">
      <dgm:prSet/>
      <dgm:spPr/>
      <dgm:t>
        <a:bodyPr/>
        <a:lstStyle/>
        <a:p>
          <a:r>
            <a:rPr lang="en-US" dirty="0"/>
            <a:t>Moderate evidence: wheezing, coughing, asthma flare  ups</a:t>
          </a:r>
        </a:p>
      </dgm:t>
    </dgm:pt>
    <dgm:pt modelId="{43F4798E-49B7-466B-9B92-984A9210900C}" type="parTrans" cxnId="{9962D6EE-88DF-4993-A94E-03B0E0FDA4AC}">
      <dgm:prSet/>
      <dgm:spPr/>
      <dgm:t>
        <a:bodyPr/>
        <a:lstStyle/>
        <a:p>
          <a:endParaRPr lang="en-US"/>
        </a:p>
      </dgm:t>
    </dgm:pt>
    <dgm:pt modelId="{1F2E2981-FF78-4F77-9CC7-4422BB3F53BE}" type="sibTrans" cxnId="{9962D6EE-88DF-4993-A94E-03B0E0FDA4AC}">
      <dgm:prSet/>
      <dgm:spPr/>
      <dgm:t>
        <a:bodyPr/>
        <a:lstStyle/>
        <a:p>
          <a:endParaRPr lang="en-US"/>
        </a:p>
      </dgm:t>
    </dgm:pt>
    <dgm:pt modelId="{28970056-38E2-4FC4-B5DE-2832C3448B71}">
      <dgm:prSet/>
      <dgm:spPr/>
      <dgm:t>
        <a:bodyPr/>
        <a:lstStyle/>
        <a:p>
          <a:r>
            <a:rPr lang="en-US" b="1" i="1" u="sng" dirty="0"/>
            <a:t>Early research shows biomarkers that may increase cancer risk</a:t>
          </a:r>
          <a:endParaRPr lang="en-US" dirty="0"/>
        </a:p>
      </dgm:t>
    </dgm:pt>
    <dgm:pt modelId="{469F1D5E-7F40-4B71-AA98-521AABC5E6DD}" type="parTrans" cxnId="{D6F95F52-6333-4ACC-9353-EC246ACA8C69}">
      <dgm:prSet/>
      <dgm:spPr/>
      <dgm:t>
        <a:bodyPr/>
        <a:lstStyle/>
        <a:p>
          <a:endParaRPr lang="en-US"/>
        </a:p>
      </dgm:t>
    </dgm:pt>
    <dgm:pt modelId="{F0DD9929-A367-4EF4-8B58-6776EAD5C87F}" type="sibTrans" cxnId="{D6F95F52-6333-4ACC-9353-EC246ACA8C69}">
      <dgm:prSet/>
      <dgm:spPr/>
      <dgm:t>
        <a:bodyPr/>
        <a:lstStyle/>
        <a:p>
          <a:endParaRPr lang="en-US"/>
        </a:p>
      </dgm:t>
    </dgm:pt>
    <dgm:pt modelId="{6845CFBD-5D8E-4D87-BDD1-306341272121}" type="pres">
      <dgm:prSet presAssocID="{D0918D06-2159-45A6-B6CE-6E2B7736B613}" presName="diagram" presStyleCnt="0">
        <dgm:presLayoutVars>
          <dgm:dir/>
          <dgm:resizeHandles val="exact"/>
        </dgm:presLayoutVars>
      </dgm:prSet>
      <dgm:spPr/>
      <dgm:t>
        <a:bodyPr/>
        <a:lstStyle/>
        <a:p>
          <a:endParaRPr lang="en-US"/>
        </a:p>
      </dgm:t>
    </dgm:pt>
    <dgm:pt modelId="{0B6A65D7-1811-4179-A237-EC817344758E}" type="pres">
      <dgm:prSet presAssocID="{41B4A1D1-6627-41AF-8D2A-98DF3CBBBF36}" presName="node" presStyleLbl="node1" presStyleIdx="0" presStyleCnt="9">
        <dgm:presLayoutVars>
          <dgm:bulletEnabled val="1"/>
        </dgm:presLayoutVars>
      </dgm:prSet>
      <dgm:spPr/>
      <dgm:t>
        <a:bodyPr/>
        <a:lstStyle/>
        <a:p>
          <a:endParaRPr lang="en-US"/>
        </a:p>
      </dgm:t>
    </dgm:pt>
    <dgm:pt modelId="{E22CC080-265B-4AC3-877A-E61BCC1A0822}" type="pres">
      <dgm:prSet presAssocID="{70F83F43-BC11-49D8-90E9-0A064C8944CB}" presName="sibTrans" presStyleCnt="0"/>
      <dgm:spPr/>
    </dgm:pt>
    <dgm:pt modelId="{08A79DAC-BC07-4C43-9040-A2E52FD1DD4A}" type="pres">
      <dgm:prSet presAssocID="{B986DC17-876F-43DA-8862-F126DB5A1111}" presName="node" presStyleLbl="node1" presStyleIdx="1" presStyleCnt="9">
        <dgm:presLayoutVars>
          <dgm:bulletEnabled val="1"/>
        </dgm:presLayoutVars>
      </dgm:prSet>
      <dgm:spPr/>
      <dgm:t>
        <a:bodyPr/>
        <a:lstStyle/>
        <a:p>
          <a:endParaRPr lang="en-US"/>
        </a:p>
      </dgm:t>
    </dgm:pt>
    <dgm:pt modelId="{E7F60FC1-47B4-4BFC-8C02-D7CDF11EA1E9}" type="pres">
      <dgm:prSet presAssocID="{4FD7968C-D2F3-4D10-9A4A-465B83CCB20F}" presName="sibTrans" presStyleCnt="0"/>
      <dgm:spPr/>
    </dgm:pt>
    <dgm:pt modelId="{ABB69DEA-1906-4524-BCD6-499C71FB0081}" type="pres">
      <dgm:prSet presAssocID="{026C640C-56BD-4C52-9E39-54E5B80013BF}" presName="node" presStyleLbl="node1" presStyleIdx="2" presStyleCnt="9">
        <dgm:presLayoutVars>
          <dgm:bulletEnabled val="1"/>
        </dgm:presLayoutVars>
      </dgm:prSet>
      <dgm:spPr/>
      <dgm:t>
        <a:bodyPr/>
        <a:lstStyle/>
        <a:p>
          <a:endParaRPr lang="en-US"/>
        </a:p>
      </dgm:t>
    </dgm:pt>
    <dgm:pt modelId="{14780E22-F18D-46CD-9D13-6DC45507F4C9}" type="pres">
      <dgm:prSet presAssocID="{F7A5D92D-A04D-4674-BC0B-9DC68E42F6F1}" presName="sibTrans" presStyleCnt="0"/>
      <dgm:spPr/>
    </dgm:pt>
    <dgm:pt modelId="{8B1CA480-026D-4757-B4A5-295618CE42E3}" type="pres">
      <dgm:prSet presAssocID="{43D0F4FF-311B-4FA7-930A-A2695FC5BE16}" presName="node" presStyleLbl="node1" presStyleIdx="3" presStyleCnt="9">
        <dgm:presLayoutVars>
          <dgm:bulletEnabled val="1"/>
        </dgm:presLayoutVars>
      </dgm:prSet>
      <dgm:spPr/>
      <dgm:t>
        <a:bodyPr/>
        <a:lstStyle/>
        <a:p>
          <a:endParaRPr lang="en-US"/>
        </a:p>
      </dgm:t>
    </dgm:pt>
    <dgm:pt modelId="{F9658426-8147-4D58-BD8F-30E3D7CFA752}" type="pres">
      <dgm:prSet presAssocID="{32983159-1152-497C-9190-BC4DB600A308}" presName="sibTrans" presStyleCnt="0"/>
      <dgm:spPr/>
    </dgm:pt>
    <dgm:pt modelId="{28EB2461-09E8-46F7-B27D-48A18D5FB267}" type="pres">
      <dgm:prSet presAssocID="{8557B584-E1DF-4274-A176-D53289AF305E}" presName="node" presStyleLbl="node1" presStyleIdx="4" presStyleCnt="9">
        <dgm:presLayoutVars>
          <dgm:bulletEnabled val="1"/>
        </dgm:presLayoutVars>
      </dgm:prSet>
      <dgm:spPr/>
      <dgm:t>
        <a:bodyPr/>
        <a:lstStyle/>
        <a:p>
          <a:endParaRPr lang="en-US"/>
        </a:p>
      </dgm:t>
    </dgm:pt>
    <dgm:pt modelId="{37C1827E-65B7-4C71-BFBF-DC515FCF1ECF}" type="pres">
      <dgm:prSet presAssocID="{D0F5D2A9-678C-40CB-ACBD-939F65EF2B53}" presName="sibTrans" presStyleCnt="0"/>
      <dgm:spPr/>
    </dgm:pt>
    <dgm:pt modelId="{E0E574CD-285F-478C-813C-153794C42E6F}" type="pres">
      <dgm:prSet presAssocID="{A24FB7C2-A53C-44AE-ACB8-C5D75CDCF1E4}" presName="node" presStyleLbl="node1" presStyleIdx="5" presStyleCnt="9">
        <dgm:presLayoutVars>
          <dgm:bulletEnabled val="1"/>
        </dgm:presLayoutVars>
      </dgm:prSet>
      <dgm:spPr/>
      <dgm:t>
        <a:bodyPr/>
        <a:lstStyle/>
        <a:p>
          <a:endParaRPr lang="en-US"/>
        </a:p>
      </dgm:t>
    </dgm:pt>
    <dgm:pt modelId="{5E8A15F3-8F9C-40CC-B855-88C66F51EB10}" type="pres">
      <dgm:prSet presAssocID="{640219B2-27DB-4693-911D-7A7CDD1D0481}" presName="sibTrans" presStyleCnt="0"/>
      <dgm:spPr/>
    </dgm:pt>
    <dgm:pt modelId="{1EBF5C91-A873-41EE-808A-FCC4558D1B1C}" type="pres">
      <dgm:prSet presAssocID="{8076D945-C533-4349-88A2-E73B7E99A8DA}" presName="node" presStyleLbl="node1" presStyleIdx="6" presStyleCnt="9">
        <dgm:presLayoutVars>
          <dgm:bulletEnabled val="1"/>
        </dgm:presLayoutVars>
      </dgm:prSet>
      <dgm:spPr/>
      <dgm:t>
        <a:bodyPr/>
        <a:lstStyle/>
        <a:p>
          <a:endParaRPr lang="en-US"/>
        </a:p>
      </dgm:t>
    </dgm:pt>
    <dgm:pt modelId="{B7858F8C-DC8E-48EE-BAF7-9F304A98B7F1}" type="pres">
      <dgm:prSet presAssocID="{689E6ED2-E25D-41D3-96B1-9F6D72769263}" presName="sibTrans" presStyleCnt="0"/>
      <dgm:spPr/>
    </dgm:pt>
    <dgm:pt modelId="{2B136D83-3BF0-4356-A44C-BA2D340B29C2}" type="pres">
      <dgm:prSet presAssocID="{C5B312E7-09A9-424B-A97E-7D1307BFCFC8}" presName="node" presStyleLbl="node1" presStyleIdx="7" presStyleCnt="9">
        <dgm:presLayoutVars>
          <dgm:bulletEnabled val="1"/>
        </dgm:presLayoutVars>
      </dgm:prSet>
      <dgm:spPr/>
      <dgm:t>
        <a:bodyPr/>
        <a:lstStyle/>
        <a:p>
          <a:endParaRPr lang="en-US"/>
        </a:p>
      </dgm:t>
    </dgm:pt>
    <dgm:pt modelId="{408585D5-1A67-4800-ABAB-2D54D039B036}" type="pres">
      <dgm:prSet presAssocID="{1F2E2981-FF78-4F77-9CC7-4422BB3F53BE}" presName="sibTrans" presStyleCnt="0"/>
      <dgm:spPr/>
    </dgm:pt>
    <dgm:pt modelId="{6B875BCB-4038-432B-8395-CC61C775B51C}" type="pres">
      <dgm:prSet presAssocID="{28970056-38E2-4FC4-B5DE-2832C3448B71}" presName="node" presStyleLbl="node1" presStyleIdx="8" presStyleCnt="9">
        <dgm:presLayoutVars>
          <dgm:bulletEnabled val="1"/>
        </dgm:presLayoutVars>
      </dgm:prSet>
      <dgm:spPr/>
      <dgm:t>
        <a:bodyPr/>
        <a:lstStyle/>
        <a:p>
          <a:endParaRPr lang="en-US"/>
        </a:p>
      </dgm:t>
    </dgm:pt>
  </dgm:ptLst>
  <dgm:cxnLst>
    <dgm:cxn modelId="{5B6597C4-3189-46BD-9039-5571B252FB7C}" srcId="{D0918D06-2159-45A6-B6CE-6E2B7736B613}" destId="{026C640C-56BD-4C52-9E39-54E5B80013BF}" srcOrd="2" destOrd="0" parTransId="{F7818549-BE81-4753-896E-0E1F1D4CC365}" sibTransId="{F7A5D92D-A04D-4674-BC0B-9DC68E42F6F1}"/>
    <dgm:cxn modelId="{E53D7F24-586B-49DD-B1C6-E2780DDFAB49}" srcId="{D0918D06-2159-45A6-B6CE-6E2B7736B613}" destId="{8076D945-C533-4349-88A2-E73B7E99A8DA}" srcOrd="6" destOrd="0" parTransId="{929881F7-876E-4164-931D-6584C5546BB1}" sibTransId="{689E6ED2-E25D-41D3-96B1-9F6D72769263}"/>
    <dgm:cxn modelId="{8D01224B-C771-4275-A44C-63F3D2571EB1}" type="presOf" srcId="{8076D945-C533-4349-88A2-E73B7E99A8DA}" destId="{1EBF5C91-A873-41EE-808A-FCC4558D1B1C}" srcOrd="0" destOrd="0" presId="urn:microsoft.com/office/officeart/2005/8/layout/default"/>
    <dgm:cxn modelId="{D954FC91-5900-4DD7-A2DE-E6B9BA9FD308}" srcId="{D0918D06-2159-45A6-B6CE-6E2B7736B613}" destId="{B986DC17-876F-43DA-8862-F126DB5A1111}" srcOrd="1" destOrd="0" parTransId="{2F12F4B6-9125-426E-A35E-7F1EC057ABBF}" sibTransId="{4FD7968C-D2F3-4D10-9A4A-465B83CCB20F}"/>
    <dgm:cxn modelId="{792B77DE-CC04-4E8E-B84D-DE8478D8BE33}" srcId="{D0918D06-2159-45A6-B6CE-6E2B7736B613}" destId="{A24FB7C2-A53C-44AE-ACB8-C5D75CDCF1E4}" srcOrd="5" destOrd="0" parTransId="{CBDB3A5E-EECF-45FB-A25B-BDAD32F118A3}" sibTransId="{640219B2-27DB-4693-911D-7A7CDD1D0481}"/>
    <dgm:cxn modelId="{7364178E-CF32-4736-BED4-CE7523013C94}" type="presOf" srcId="{41B4A1D1-6627-41AF-8D2A-98DF3CBBBF36}" destId="{0B6A65D7-1811-4179-A237-EC817344758E}" srcOrd="0" destOrd="0" presId="urn:microsoft.com/office/officeart/2005/8/layout/default"/>
    <dgm:cxn modelId="{9962D6EE-88DF-4993-A94E-03B0E0FDA4AC}" srcId="{D0918D06-2159-45A6-B6CE-6E2B7736B613}" destId="{C5B312E7-09A9-424B-A97E-7D1307BFCFC8}" srcOrd="7" destOrd="0" parTransId="{43F4798E-49B7-466B-9B92-984A9210900C}" sibTransId="{1F2E2981-FF78-4F77-9CC7-4422BB3F53BE}"/>
    <dgm:cxn modelId="{5A1FCE1E-D12F-4E21-94F8-F33F858E41C5}" type="presOf" srcId="{C5B312E7-09A9-424B-A97E-7D1307BFCFC8}" destId="{2B136D83-3BF0-4356-A44C-BA2D340B29C2}" srcOrd="0" destOrd="0" presId="urn:microsoft.com/office/officeart/2005/8/layout/default"/>
    <dgm:cxn modelId="{13CF30A5-990F-4972-BB70-9CDCDC858AC9}" srcId="{D0918D06-2159-45A6-B6CE-6E2B7736B613}" destId="{43D0F4FF-311B-4FA7-930A-A2695FC5BE16}" srcOrd="3" destOrd="0" parTransId="{6B72AEB0-5D18-47AE-8440-CF1E26BC3BF1}" sibTransId="{32983159-1152-497C-9190-BC4DB600A308}"/>
    <dgm:cxn modelId="{5E97AF28-AA5F-4755-8052-DD1F79DEDACD}" type="presOf" srcId="{8557B584-E1DF-4274-A176-D53289AF305E}" destId="{28EB2461-09E8-46F7-B27D-48A18D5FB267}" srcOrd="0" destOrd="0" presId="urn:microsoft.com/office/officeart/2005/8/layout/default"/>
    <dgm:cxn modelId="{A30E60AB-9A04-40F4-A29F-C022016ED394}" type="presOf" srcId="{28970056-38E2-4FC4-B5DE-2832C3448B71}" destId="{6B875BCB-4038-432B-8395-CC61C775B51C}" srcOrd="0" destOrd="0" presId="urn:microsoft.com/office/officeart/2005/8/layout/default"/>
    <dgm:cxn modelId="{8C44D994-D6A6-4F2C-B894-7DC8B8CB3FA5}" type="presOf" srcId="{A24FB7C2-A53C-44AE-ACB8-C5D75CDCF1E4}" destId="{E0E574CD-285F-478C-813C-153794C42E6F}" srcOrd="0" destOrd="0" presId="urn:microsoft.com/office/officeart/2005/8/layout/default"/>
    <dgm:cxn modelId="{2339C04E-126B-48B4-98F0-C56B2423EF80}" type="presOf" srcId="{026C640C-56BD-4C52-9E39-54E5B80013BF}" destId="{ABB69DEA-1906-4524-BCD6-499C71FB0081}" srcOrd="0" destOrd="0" presId="urn:microsoft.com/office/officeart/2005/8/layout/default"/>
    <dgm:cxn modelId="{7871DF51-4C70-4AE3-B6B4-C628BBA4EDD1}" srcId="{D0918D06-2159-45A6-B6CE-6E2B7736B613}" destId="{41B4A1D1-6627-41AF-8D2A-98DF3CBBBF36}" srcOrd="0" destOrd="0" parTransId="{F903A62E-9E05-49FD-AE3C-40846C1382D5}" sibTransId="{70F83F43-BC11-49D8-90E9-0A064C8944CB}"/>
    <dgm:cxn modelId="{34C21916-24F3-49B1-BC7F-7E1B8529B31E}" type="presOf" srcId="{43D0F4FF-311B-4FA7-930A-A2695FC5BE16}" destId="{8B1CA480-026D-4757-B4A5-295618CE42E3}" srcOrd="0" destOrd="0" presId="urn:microsoft.com/office/officeart/2005/8/layout/default"/>
    <dgm:cxn modelId="{0E2E5EBF-7B38-4AE6-97EB-AA4EB94035F7}" type="presOf" srcId="{B986DC17-876F-43DA-8862-F126DB5A1111}" destId="{08A79DAC-BC07-4C43-9040-A2E52FD1DD4A}" srcOrd="0" destOrd="0" presId="urn:microsoft.com/office/officeart/2005/8/layout/default"/>
    <dgm:cxn modelId="{0F9759F2-5BE5-4971-8E3D-2C6B7AD162AA}" srcId="{D0918D06-2159-45A6-B6CE-6E2B7736B613}" destId="{8557B584-E1DF-4274-A176-D53289AF305E}" srcOrd="4" destOrd="0" parTransId="{EF8557EC-5378-4509-A590-5876DD49C2AE}" sibTransId="{D0F5D2A9-678C-40CB-ACBD-939F65EF2B53}"/>
    <dgm:cxn modelId="{D6F95F52-6333-4ACC-9353-EC246ACA8C69}" srcId="{D0918D06-2159-45A6-B6CE-6E2B7736B613}" destId="{28970056-38E2-4FC4-B5DE-2832C3448B71}" srcOrd="8" destOrd="0" parTransId="{469F1D5E-7F40-4B71-AA98-521AABC5E6DD}" sibTransId="{F0DD9929-A367-4EF4-8B58-6776EAD5C87F}"/>
    <dgm:cxn modelId="{7D74A2A6-584C-4A7F-AAC7-7C71656F7E76}" type="presOf" srcId="{D0918D06-2159-45A6-B6CE-6E2B7736B613}" destId="{6845CFBD-5D8E-4D87-BDD1-306341272121}" srcOrd="0" destOrd="0" presId="urn:microsoft.com/office/officeart/2005/8/layout/default"/>
    <dgm:cxn modelId="{68ECAA8B-54FC-4AEA-9A18-7079A636D434}" type="presParOf" srcId="{6845CFBD-5D8E-4D87-BDD1-306341272121}" destId="{0B6A65D7-1811-4179-A237-EC817344758E}" srcOrd="0" destOrd="0" presId="urn:microsoft.com/office/officeart/2005/8/layout/default"/>
    <dgm:cxn modelId="{C4DEC095-AF51-4CD6-8FB8-0238769A3A5E}" type="presParOf" srcId="{6845CFBD-5D8E-4D87-BDD1-306341272121}" destId="{E22CC080-265B-4AC3-877A-E61BCC1A0822}" srcOrd="1" destOrd="0" presId="urn:microsoft.com/office/officeart/2005/8/layout/default"/>
    <dgm:cxn modelId="{9667AF74-C6F1-471C-994C-C30C7E0D8065}" type="presParOf" srcId="{6845CFBD-5D8E-4D87-BDD1-306341272121}" destId="{08A79DAC-BC07-4C43-9040-A2E52FD1DD4A}" srcOrd="2" destOrd="0" presId="urn:microsoft.com/office/officeart/2005/8/layout/default"/>
    <dgm:cxn modelId="{88692A31-92CF-4166-89D0-7D238C141D3D}" type="presParOf" srcId="{6845CFBD-5D8E-4D87-BDD1-306341272121}" destId="{E7F60FC1-47B4-4BFC-8C02-D7CDF11EA1E9}" srcOrd="3" destOrd="0" presId="urn:microsoft.com/office/officeart/2005/8/layout/default"/>
    <dgm:cxn modelId="{E7AC94A9-8312-4BDE-88B0-6BFE56B7D46C}" type="presParOf" srcId="{6845CFBD-5D8E-4D87-BDD1-306341272121}" destId="{ABB69DEA-1906-4524-BCD6-499C71FB0081}" srcOrd="4" destOrd="0" presId="urn:microsoft.com/office/officeart/2005/8/layout/default"/>
    <dgm:cxn modelId="{7CEB48C5-B74A-4281-B305-68FF7558D0DE}" type="presParOf" srcId="{6845CFBD-5D8E-4D87-BDD1-306341272121}" destId="{14780E22-F18D-46CD-9D13-6DC45507F4C9}" srcOrd="5" destOrd="0" presId="urn:microsoft.com/office/officeart/2005/8/layout/default"/>
    <dgm:cxn modelId="{B936D17F-FA22-4F96-BCC9-92F031BC1928}" type="presParOf" srcId="{6845CFBD-5D8E-4D87-BDD1-306341272121}" destId="{8B1CA480-026D-4757-B4A5-295618CE42E3}" srcOrd="6" destOrd="0" presId="urn:microsoft.com/office/officeart/2005/8/layout/default"/>
    <dgm:cxn modelId="{F3F0788A-729E-4217-B782-66224753A98A}" type="presParOf" srcId="{6845CFBD-5D8E-4D87-BDD1-306341272121}" destId="{F9658426-8147-4D58-BD8F-30E3D7CFA752}" srcOrd="7" destOrd="0" presId="urn:microsoft.com/office/officeart/2005/8/layout/default"/>
    <dgm:cxn modelId="{B10418E3-D494-4365-BE13-EC09ED973548}" type="presParOf" srcId="{6845CFBD-5D8E-4D87-BDD1-306341272121}" destId="{28EB2461-09E8-46F7-B27D-48A18D5FB267}" srcOrd="8" destOrd="0" presId="urn:microsoft.com/office/officeart/2005/8/layout/default"/>
    <dgm:cxn modelId="{16B3AFE4-D5EE-4A07-8BFE-C2B7E7125FC7}" type="presParOf" srcId="{6845CFBD-5D8E-4D87-BDD1-306341272121}" destId="{37C1827E-65B7-4C71-BFBF-DC515FCF1ECF}" srcOrd="9" destOrd="0" presId="urn:microsoft.com/office/officeart/2005/8/layout/default"/>
    <dgm:cxn modelId="{4FA9E328-6726-48DF-8FFF-C2DA315A2102}" type="presParOf" srcId="{6845CFBD-5D8E-4D87-BDD1-306341272121}" destId="{E0E574CD-285F-478C-813C-153794C42E6F}" srcOrd="10" destOrd="0" presId="urn:microsoft.com/office/officeart/2005/8/layout/default"/>
    <dgm:cxn modelId="{2E8ED658-59C9-4163-A926-DD6DA2BEC5A5}" type="presParOf" srcId="{6845CFBD-5D8E-4D87-BDD1-306341272121}" destId="{5E8A15F3-8F9C-40CC-B855-88C66F51EB10}" srcOrd="11" destOrd="0" presId="urn:microsoft.com/office/officeart/2005/8/layout/default"/>
    <dgm:cxn modelId="{32DDC7E8-7E67-4F90-B1AE-C4C9F380F277}" type="presParOf" srcId="{6845CFBD-5D8E-4D87-BDD1-306341272121}" destId="{1EBF5C91-A873-41EE-808A-FCC4558D1B1C}" srcOrd="12" destOrd="0" presId="urn:microsoft.com/office/officeart/2005/8/layout/default"/>
    <dgm:cxn modelId="{0DD3E4B8-DEDC-4DE8-9FA8-974BD6314E57}" type="presParOf" srcId="{6845CFBD-5D8E-4D87-BDD1-306341272121}" destId="{B7858F8C-DC8E-48EE-BAF7-9F304A98B7F1}" srcOrd="13" destOrd="0" presId="urn:microsoft.com/office/officeart/2005/8/layout/default"/>
    <dgm:cxn modelId="{23090047-EDE0-4BB9-AEFD-15911ACCF813}" type="presParOf" srcId="{6845CFBD-5D8E-4D87-BDD1-306341272121}" destId="{2B136D83-3BF0-4356-A44C-BA2D340B29C2}" srcOrd="14" destOrd="0" presId="urn:microsoft.com/office/officeart/2005/8/layout/default"/>
    <dgm:cxn modelId="{D2DE082E-003E-4145-B88B-FC80A5F5CCEC}" type="presParOf" srcId="{6845CFBD-5D8E-4D87-BDD1-306341272121}" destId="{408585D5-1A67-4800-ABAB-2D54D039B036}" srcOrd="15" destOrd="0" presId="urn:microsoft.com/office/officeart/2005/8/layout/default"/>
    <dgm:cxn modelId="{F1543D20-A10F-4A3D-854F-E5DD0C49D42A}" type="presParOf" srcId="{6845CFBD-5D8E-4D87-BDD1-306341272121}" destId="{6B875BCB-4038-432B-8395-CC61C775B51C}"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780549F-A44C-484F-885D-36F9C0960BA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9BF6A51-3AEB-4C6D-8BA4-9F3619D69E0B}">
      <dgm:prSet/>
      <dgm:spPr/>
      <dgm:t>
        <a:bodyPr/>
        <a:lstStyle/>
        <a:p>
          <a:pPr>
            <a:lnSpc>
              <a:spcPct val="100000"/>
            </a:lnSpc>
          </a:pPr>
          <a:r>
            <a:rPr lang="en-US" dirty="0"/>
            <a:t>25% </a:t>
          </a:r>
        </a:p>
      </dgm:t>
    </dgm:pt>
    <dgm:pt modelId="{4DF33D05-9E66-4C57-B141-5100951360FD}" type="parTrans" cxnId="{9C9FCD29-8261-4020-B748-7C5B5F8F6FEC}">
      <dgm:prSet/>
      <dgm:spPr/>
      <dgm:t>
        <a:bodyPr/>
        <a:lstStyle/>
        <a:p>
          <a:endParaRPr lang="en-US"/>
        </a:p>
      </dgm:t>
    </dgm:pt>
    <dgm:pt modelId="{E6DF3ED7-2CC9-45A4-A55D-1461B75C2FC7}" type="sibTrans" cxnId="{9C9FCD29-8261-4020-B748-7C5B5F8F6FEC}">
      <dgm:prSet/>
      <dgm:spPr/>
      <dgm:t>
        <a:bodyPr/>
        <a:lstStyle/>
        <a:p>
          <a:endParaRPr lang="en-US"/>
        </a:p>
      </dgm:t>
    </dgm:pt>
    <dgm:pt modelId="{623805EE-7BCD-4562-8EC8-E97746E34A26}">
      <dgm:prSet/>
      <dgm:spPr/>
      <dgm:t>
        <a:bodyPr/>
        <a:lstStyle/>
        <a:p>
          <a:pPr>
            <a:lnSpc>
              <a:spcPct val="100000"/>
            </a:lnSpc>
          </a:pPr>
          <a:r>
            <a:rPr lang="en-US" dirty="0"/>
            <a:t>have NO Risk FACTORS</a:t>
          </a:r>
        </a:p>
      </dgm:t>
    </dgm:pt>
    <dgm:pt modelId="{27D3A963-9D3C-4A83-8A08-7A37B8DE3818}" type="parTrans" cxnId="{8846CC43-25C1-489F-A044-A60BDE2FCD3A}">
      <dgm:prSet/>
      <dgm:spPr/>
      <dgm:t>
        <a:bodyPr/>
        <a:lstStyle/>
        <a:p>
          <a:endParaRPr lang="en-US"/>
        </a:p>
      </dgm:t>
    </dgm:pt>
    <dgm:pt modelId="{94E399D3-99EF-4A18-82A4-074AED1C0953}" type="sibTrans" cxnId="{8846CC43-25C1-489F-A044-A60BDE2FCD3A}">
      <dgm:prSet/>
      <dgm:spPr/>
      <dgm:t>
        <a:bodyPr/>
        <a:lstStyle/>
        <a:p>
          <a:endParaRPr lang="en-US"/>
        </a:p>
      </dgm:t>
    </dgm:pt>
    <dgm:pt modelId="{498664AA-5193-4683-A572-7DF87E640CE9}" type="pres">
      <dgm:prSet presAssocID="{5780549F-A44C-484F-885D-36F9C0960BAF}" presName="hierChild1" presStyleCnt="0">
        <dgm:presLayoutVars>
          <dgm:chPref val="1"/>
          <dgm:dir/>
          <dgm:animOne val="branch"/>
          <dgm:animLvl val="lvl"/>
          <dgm:resizeHandles/>
        </dgm:presLayoutVars>
      </dgm:prSet>
      <dgm:spPr/>
      <dgm:t>
        <a:bodyPr/>
        <a:lstStyle/>
        <a:p>
          <a:endParaRPr lang="en-US"/>
        </a:p>
      </dgm:t>
    </dgm:pt>
    <dgm:pt modelId="{D8D0C1AC-B743-4A30-A55F-15BDAAC5384F}" type="pres">
      <dgm:prSet presAssocID="{59BF6A51-3AEB-4C6D-8BA4-9F3619D69E0B}" presName="hierRoot1" presStyleCnt="0"/>
      <dgm:spPr/>
    </dgm:pt>
    <dgm:pt modelId="{5DB05789-7727-4098-AC90-A5666A474181}" type="pres">
      <dgm:prSet presAssocID="{59BF6A51-3AEB-4C6D-8BA4-9F3619D69E0B}" presName="composite" presStyleCnt="0"/>
      <dgm:spPr/>
    </dgm:pt>
    <dgm:pt modelId="{C06652E3-83EC-4B8F-95B6-CC84023C5877}" type="pres">
      <dgm:prSet presAssocID="{59BF6A51-3AEB-4C6D-8BA4-9F3619D69E0B}" presName="background" presStyleLbl="node0" presStyleIdx="0" presStyleCnt="2"/>
      <dgm:spPr/>
    </dgm:pt>
    <dgm:pt modelId="{ACA345FD-9953-4617-80E4-ABB747710104}" type="pres">
      <dgm:prSet presAssocID="{59BF6A51-3AEB-4C6D-8BA4-9F3619D69E0B}" presName="text" presStyleLbl="fgAcc0" presStyleIdx="0" presStyleCnt="2">
        <dgm:presLayoutVars>
          <dgm:chPref val="3"/>
        </dgm:presLayoutVars>
      </dgm:prSet>
      <dgm:spPr/>
      <dgm:t>
        <a:bodyPr/>
        <a:lstStyle/>
        <a:p>
          <a:endParaRPr lang="en-US"/>
        </a:p>
      </dgm:t>
    </dgm:pt>
    <dgm:pt modelId="{AAAEB858-040C-4A58-BEE0-EAF0659CBB18}" type="pres">
      <dgm:prSet presAssocID="{59BF6A51-3AEB-4C6D-8BA4-9F3619D69E0B}" presName="hierChild2" presStyleCnt="0"/>
      <dgm:spPr/>
    </dgm:pt>
    <dgm:pt modelId="{3C091880-9713-4E41-B25A-CB0492A708D9}" type="pres">
      <dgm:prSet presAssocID="{623805EE-7BCD-4562-8EC8-E97746E34A26}" presName="hierRoot1" presStyleCnt="0"/>
      <dgm:spPr/>
    </dgm:pt>
    <dgm:pt modelId="{F62C2E88-6995-4BF2-847F-17E27173318A}" type="pres">
      <dgm:prSet presAssocID="{623805EE-7BCD-4562-8EC8-E97746E34A26}" presName="composite" presStyleCnt="0"/>
      <dgm:spPr/>
    </dgm:pt>
    <dgm:pt modelId="{487C9139-A75A-4A2F-9CA5-62B7C02A3711}" type="pres">
      <dgm:prSet presAssocID="{623805EE-7BCD-4562-8EC8-E97746E34A26}" presName="background" presStyleLbl="node0" presStyleIdx="1" presStyleCnt="2"/>
      <dgm:spPr/>
    </dgm:pt>
    <dgm:pt modelId="{E1F80F7E-DE57-4E6E-A167-BCDAB5094FA5}" type="pres">
      <dgm:prSet presAssocID="{623805EE-7BCD-4562-8EC8-E97746E34A26}" presName="text" presStyleLbl="fgAcc0" presStyleIdx="1" presStyleCnt="2">
        <dgm:presLayoutVars>
          <dgm:chPref val="3"/>
        </dgm:presLayoutVars>
      </dgm:prSet>
      <dgm:spPr/>
      <dgm:t>
        <a:bodyPr/>
        <a:lstStyle/>
        <a:p>
          <a:endParaRPr lang="en-US"/>
        </a:p>
      </dgm:t>
    </dgm:pt>
    <dgm:pt modelId="{0A923601-A329-40D4-A60B-BCF047329654}" type="pres">
      <dgm:prSet presAssocID="{623805EE-7BCD-4562-8EC8-E97746E34A26}" presName="hierChild2" presStyleCnt="0"/>
      <dgm:spPr/>
    </dgm:pt>
  </dgm:ptLst>
  <dgm:cxnLst>
    <dgm:cxn modelId="{8846CC43-25C1-489F-A044-A60BDE2FCD3A}" srcId="{5780549F-A44C-484F-885D-36F9C0960BAF}" destId="{623805EE-7BCD-4562-8EC8-E97746E34A26}" srcOrd="1" destOrd="0" parTransId="{27D3A963-9D3C-4A83-8A08-7A37B8DE3818}" sibTransId="{94E399D3-99EF-4A18-82A4-074AED1C0953}"/>
    <dgm:cxn modelId="{46925D7C-C63C-43BD-898E-D04DD01F0BB4}" type="presOf" srcId="{5780549F-A44C-484F-885D-36F9C0960BAF}" destId="{498664AA-5193-4683-A572-7DF87E640CE9}" srcOrd="0" destOrd="0" presId="urn:microsoft.com/office/officeart/2005/8/layout/hierarchy1"/>
    <dgm:cxn modelId="{866F333C-A9A1-434A-A092-B578463531B0}" type="presOf" srcId="{623805EE-7BCD-4562-8EC8-E97746E34A26}" destId="{E1F80F7E-DE57-4E6E-A167-BCDAB5094FA5}" srcOrd="0" destOrd="0" presId="urn:microsoft.com/office/officeart/2005/8/layout/hierarchy1"/>
    <dgm:cxn modelId="{9C9FCD29-8261-4020-B748-7C5B5F8F6FEC}" srcId="{5780549F-A44C-484F-885D-36F9C0960BAF}" destId="{59BF6A51-3AEB-4C6D-8BA4-9F3619D69E0B}" srcOrd="0" destOrd="0" parTransId="{4DF33D05-9E66-4C57-B141-5100951360FD}" sibTransId="{E6DF3ED7-2CC9-45A4-A55D-1461B75C2FC7}"/>
    <dgm:cxn modelId="{38631C8B-7F3C-4EF0-87EF-2DEA2129EE08}" type="presOf" srcId="{59BF6A51-3AEB-4C6D-8BA4-9F3619D69E0B}" destId="{ACA345FD-9953-4617-80E4-ABB747710104}" srcOrd="0" destOrd="0" presId="urn:microsoft.com/office/officeart/2005/8/layout/hierarchy1"/>
    <dgm:cxn modelId="{7C7E7657-87C0-46D0-B4E3-B21703337B24}" type="presParOf" srcId="{498664AA-5193-4683-A572-7DF87E640CE9}" destId="{D8D0C1AC-B743-4A30-A55F-15BDAAC5384F}" srcOrd="0" destOrd="0" presId="urn:microsoft.com/office/officeart/2005/8/layout/hierarchy1"/>
    <dgm:cxn modelId="{C4AE23CC-9854-4387-9119-115A4FC618CC}" type="presParOf" srcId="{D8D0C1AC-B743-4A30-A55F-15BDAAC5384F}" destId="{5DB05789-7727-4098-AC90-A5666A474181}" srcOrd="0" destOrd="0" presId="urn:microsoft.com/office/officeart/2005/8/layout/hierarchy1"/>
    <dgm:cxn modelId="{FC2491C8-8BD6-40A3-9983-AEE6919C0E79}" type="presParOf" srcId="{5DB05789-7727-4098-AC90-A5666A474181}" destId="{C06652E3-83EC-4B8F-95B6-CC84023C5877}" srcOrd="0" destOrd="0" presId="urn:microsoft.com/office/officeart/2005/8/layout/hierarchy1"/>
    <dgm:cxn modelId="{24FD75BA-29BB-4DDE-BBF3-F8BBA5735480}" type="presParOf" srcId="{5DB05789-7727-4098-AC90-A5666A474181}" destId="{ACA345FD-9953-4617-80E4-ABB747710104}" srcOrd="1" destOrd="0" presId="urn:microsoft.com/office/officeart/2005/8/layout/hierarchy1"/>
    <dgm:cxn modelId="{597FC915-B8F6-48D1-81D8-0BE313A9C41C}" type="presParOf" srcId="{D8D0C1AC-B743-4A30-A55F-15BDAAC5384F}" destId="{AAAEB858-040C-4A58-BEE0-EAF0659CBB18}" srcOrd="1" destOrd="0" presId="urn:microsoft.com/office/officeart/2005/8/layout/hierarchy1"/>
    <dgm:cxn modelId="{0F91019F-3678-42F6-88A5-A673A6C645E9}" type="presParOf" srcId="{498664AA-5193-4683-A572-7DF87E640CE9}" destId="{3C091880-9713-4E41-B25A-CB0492A708D9}" srcOrd="1" destOrd="0" presId="urn:microsoft.com/office/officeart/2005/8/layout/hierarchy1"/>
    <dgm:cxn modelId="{A6D155B5-5F8D-4333-A848-C3861C602963}" type="presParOf" srcId="{3C091880-9713-4E41-B25A-CB0492A708D9}" destId="{F62C2E88-6995-4BF2-847F-17E27173318A}" srcOrd="0" destOrd="0" presId="urn:microsoft.com/office/officeart/2005/8/layout/hierarchy1"/>
    <dgm:cxn modelId="{9603B589-3CE1-4C1A-BE82-1DC866C716D5}" type="presParOf" srcId="{F62C2E88-6995-4BF2-847F-17E27173318A}" destId="{487C9139-A75A-4A2F-9CA5-62B7C02A3711}" srcOrd="0" destOrd="0" presId="urn:microsoft.com/office/officeart/2005/8/layout/hierarchy1"/>
    <dgm:cxn modelId="{597726C2-D86E-4EA7-936A-188BB561A895}" type="presParOf" srcId="{F62C2E88-6995-4BF2-847F-17E27173318A}" destId="{E1F80F7E-DE57-4E6E-A167-BCDAB5094FA5}" srcOrd="1" destOrd="0" presId="urn:microsoft.com/office/officeart/2005/8/layout/hierarchy1"/>
    <dgm:cxn modelId="{C3EA88A0-5D84-4626-BBAD-326341FC06AF}" type="presParOf" srcId="{3C091880-9713-4E41-B25A-CB0492A708D9}" destId="{0A923601-A329-40D4-A60B-BCF04732965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740D7D5-1F6A-44B3-BF15-FA6F68C8E5A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E267B00-3A49-454E-A89D-2FD24BD2BE23}">
      <dgm:prSet/>
      <dgm:spPr/>
      <dgm:t>
        <a:bodyPr/>
        <a:lstStyle/>
        <a:p>
          <a:r>
            <a:rPr lang="en-US" dirty="0"/>
            <a:t>Reduce alcohol and tobacco consumption</a:t>
          </a:r>
        </a:p>
      </dgm:t>
    </dgm:pt>
    <dgm:pt modelId="{8263258B-6F5D-42B9-AC48-1E8566B92C70}" type="parTrans" cxnId="{CCF0928C-D2B2-465E-B3C6-0188B23A68DF}">
      <dgm:prSet/>
      <dgm:spPr/>
      <dgm:t>
        <a:bodyPr/>
        <a:lstStyle/>
        <a:p>
          <a:endParaRPr lang="en-US"/>
        </a:p>
      </dgm:t>
    </dgm:pt>
    <dgm:pt modelId="{311858FB-A7AD-4D49-AD3C-8571F663FFA1}" type="sibTrans" cxnId="{CCF0928C-D2B2-465E-B3C6-0188B23A68DF}">
      <dgm:prSet/>
      <dgm:spPr/>
      <dgm:t>
        <a:bodyPr/>
        <a:lstStyle/>
        <a:p>
          <a:endParaRPr lang="en-US"/>
        </a:p>
      </dgm:t>
    </dgm:pt>
    <dgm:pt modelId="{F170AAC6-B616-4C8B-961F-01EA02F21B7A}">
      <dgm:prSet/>
      <dgm:spPr/>
      <dgm:t>
        <a:bodyPr/>
        <a:lstStyle/>
        <a:p>
          <a:r>
            <a:rPr lang="en-US" dirty="0"/>
            <a:t>Increase alcohol and tobacco education, assistance and cessation</a:t>
          </a:r>
        </a:p>
      </dgm:t>
    </dgm:pt>
    <dgm:pt modelId="{5A463EF3-D519-481A-ADEE-12886450C9AA}" type="parTrans" cxnId="{F9F26F09-2E1F-438F-82FF-3D1165539345}">
      <dgm:prSet/>
      <dgm:spPr/>
      <dgm:t>
        <a:bodyPr/>
        <a:lstStyle/>
        <a:p>
          <a:endParaRPr lang="en-US"/>
        </a:p>
      </dgm:t>
    </dgm:pt>
    <dgm:pt modelId="{A0619DC1-45EA-4B98-B684-BB67A8615697}" type="sibTrans" cxnId="{F9F26F09-2E1F-438F-82FF-3D1165539345}">
      <dgm:prSet/>
      <dgm:spPr/>
      <dgm:t>
        <a:bodyPr/>
        <a:lstStyle/>
        <a:p>
          <a:endParaRPr lang="en-US"/>
        </a:p>
      </dgm:t>
    </dgm:pt>
    <dgm:pt modelId="{D1CC2779-1014-4933-A830-A553F73BD5E0}">
      <dgm:prSet/>
      <dgm:spPr/>
      <dgm:t>
        <a:bodyPr/>
        <a:lstStyle/>
        <a:p>
          <a:r>
            <a:rPr lang="en-US" dirty="0"/>
            <a:t>Educate on the need for diets high in fiber and fruits and vegetables</a:t>
          </a:r>
        </a:p>
      </dgm:t>
    </dgm:pt>
    <dgm:pt modelId="{4E83A206-A5F7-49A9-B7F5-F1556CDBF26D}" type="parTrans" cxnId="{7424C50A-43AD-4608-907F-28EBE87721CA}">
      <dgm:prSet/>
      <dgm:spPr/>
      <dgm:t>
        <a:bodyPr/>
        <a:lstStyle/>
        <a:p>
          <a:endParaRPr lang="en-US"/>
        </a:p>
      </dgm:t>
    </dgm:pt>
    <dgm:pt modelId="{291D1636-B698-481D-9F66-E2B9103AA32A}" type="sibTrans" cxnId="{7424C50A-43AD-4608-907F-28EBE87721CA}">
      <dgm:prSet/>
      <dgm:spPr/>
      <dgm:t>
        <a:bodyPr/>
        <a:lstStyle/>
        <a:p>
          <a:endParaRPr lang="en-US"/>
        </a:p>
      </dgm:t>
    </dgm:pt>
    <dgm:pt modelId="{2F39F789-B3CC-4965-8100-3E49DAFD66C3}">
      <dgm:prSet/>
      <dgm:spPr/>
      <dgm:t>
        <a:bodyPr/>
        <a:lstStyle/>
        <a:p>
          <a:r>
            <a:rPr lang="en-US" dirty="0"/>
            <a:t>Increase access to healthcare</a:t>
          </a:r>
        </a:p>
      </dgm:t>
    </dgm:pt>
    <dgm:pt modelId="{1ACA9A8B-BE9D-456E-86E1-F4EB144E21BF}" type="parTrans" cxnId="{CE8CA762-BC7A-47D1-816C-4A0A7FD6B53D}">
      <dgm:prSet/>
      <dgm:spPr/>
      <dgm:t>
        <a:bodyPr/>
        <a:lstStyle/>
        <a:p>
          <a:endParaRPr lang="en-US"/>
        </a:p>
      </dgm:t>
    </dgm:pt>
    <dgm:pt modelId="{631D7ED2-6080-4573-B35D-D2C8A926E4D3}" type="sibTrans" cxnId="{CE8CA762-BC7A-47D1-816C-4A0A7FD6B53D}">
      <dgm:prSet/>
      <dgm:spPr/>
      <dgm:t>
        <a:bodyPr/>
        <a:lstStyle/>
        <a:p>
          <a:endParaRPr lang="en-US"/>
        </a:p>
      </dgm:t>
    </dgm:pt>
    <dgm:pt modelId="{FC2D442F-4E3D-401E-AF66-B7E92D52DA59}">
      <dgm:prSet/>
      <dgm:spPr/>
      <dgm:t>
        <a:bodyPr/>
        <a:lstStyle/>
        <a:p>
          <a:r>
            <a:rPr lang="en-US" dirty="0"/>
            <a:t>40% of the population age 50 and older have received oral, skin and rectal examinations  each year</a:t>
          </a:r>
        </a:p>
      </dgm:t>
    </dgm:pt>
    <dgm:pt modelId="{16F009FB-D283-4F0D-A14C-0D56E0D7280B}" type="parTrans" cxnId="{5117F65E-191F-4D18-86CA-A9C6E2471A76}">
      <dgm:prSet/>
      <dgm:spPr/>
      <dgm:t>
        <a:bodyPr/>
        <a:lstStyle/>
        <a:p>
          <a:endParaRPr lang="en-US"/>
        </a:p>
      </dgm:t>
    </dgm:pt>
    <dgm:pt modelId="{32D279FF-9338-4A3C-8ED1-557A0B569ACD}" type="sibTrans" cxnId="{5117F65E-191F-4D18-86CA-A9C6E2471A76}">
      <dgm:prSet/>
      <dgm:spPr/>
      <dgm:t>
        <a:bodyPr/>
        <a:lstStyle/>
        <a:p>
          <a:endParaRPr lang="en-US"/>
        </a:p>
      </dgm:t>
    </dgm:pt>
    <dgm:pt modelId="{D760720A-3EA5-4F8B-B7F9-59BC8E99C614}">
      <dgm:prSet/>
      <dgm:spPr/>
      <dgm:t>
        <a:bodyPr/>
        <a:lstStyle/>
        <a:p>
          <a:r>
            <a:rPr lang="en-US" dirty="0"/>
            <a:t>70% of 35+ using the oral health care system each year</a:t>
          </a:r>
        </a:p>
      </dgm:t>
    </dgm:pt>
    <dgm:pt modelId="{A5087DAD-3567-4BDA-8321-409B361E51D8}" type="parTrans" cxnId="{CE7B8EB9-B9C4-4B48-867A-FC600069DEC3}">
      <dgm:prSet/>
      <dgm:spPr/>
      <dgm:t>
        <a:bodyPr/>
        <a:lstStyle/>
        <a:p>
          <a:endParaRPr lang="en-US"/>
        </a:p>
      </dgm:t>
    </dgm:pt>
    <dgm:pt modelId="{21737D98-126A-4F0D-8D71-79A63F228A88}" type="sibTrans" cxnId="{CE7B8EB9-B9C4-4B48-867A-FC600069DEC3}">
      <dgm:prSet/>
      <dgm:spPr/>
      <dgm:t>
        <a:bodyPr/>
        <a:lstStyle/>
        <a:p>
          <a:endParaRPr lang="en-US"/>
        </a:p>
      </dgm:t>
    </dgm:pt>
    <dgm:pt modelId="{16A7383D-B620-40B9-AD9B-E16A38BD157E}">
      <dgm:prSet/>
      <dgm:spPr/>
      <dgm:t>
        <a:bodyPr/>
        <a:lstStyle/>
        <a:p>
          <a:r>
            <a:rPr lang="en-US" dirty="0"/>
            <a:t>Health promotion is KEY</a:t>
          </a:r>
        </a:p>
      </dgm:t>
    </dgm:pt>
    <dgm:pt modelId="{66C22D25-1122-4F1B-9088-538A6F51704B}" type="parTrans" cxnId="{08CA4C37-5450-4DD3-8FE1-31405CC97B05}">
      <dgm:prSet/>
      <dgm:spPr/>
      <dgm:t>
        <a:bodyPr/>
        <a:lstStyle/>
        <a:p>
          <a:endParaRPr lang="en-US"/>
        </a:p>
      </dgm:t>
    </dgm:pt>
    <dgm:pt modelId="{4A1CA068-9CC0-4D08-8F5C-8D84921B00B6}" type="sibTrans" cxnId="{08CA4C37-5450-4DD3-8FE1-31405CC97B05}">
      <dgm:prSet/>
      <dgm:spPr/>
      <dgm:t>
        <a:bodyPr/>
        <a:lstStyle/>
        <a:p>
          <a:endParaRPr lang="en-US"/>
        </a:p>
      </dgm:t>
    </dgm:pt>
    <dgm:pt modelId="{9496C378-27ED-444F-8F97-7E77FE66B0D8}" type="pres">
      <dgm:prSet presAssocID="{A740D7D5-1F6A-44B3-BF15-FA6F68C8E5A6}" presName="root" presStyleCnt="0">
        <dgm:presLayoutVars>
          <dgm:dir/>
          <dgm:resizeHandles val="exact"/>
        </dgm:presLayoutVars>
      </dgm:prSet>
      <dgm:spPr/>
      <dgm:t>
        <a:bodyPr/>
        <a:lstStyle/>
        <a:p>
          <a:endParaRPr lang="en-US"/>
        </a:p>
      </dgm:t>
    </dgm:pt>
    <dgm:pt modelId="{B5AD9907-CE0F-45EC-84FA-857C5A0A053A}" type="pres">
      <dgm:prSet presAssocID="{DE267B00-3A49-454E-A89D-2FD24BD2BE23}" presName="compNode" presStyleCnt="0"/>
      <dgm:spPr/>
    </dgm:pt>
    <dgm:pt modelId="{2E7F3211-2E87-4C3C-9DF5-86AB963D88BE}" type="pres">
      <dgm:prSet presAssocID="{DE267B00-3A49-454E-A89D-2FD24BD2BE23}" presName="bgRect" presStyleLbl="bgShp" presStyleIdx="0" presStyleCnt="5"/>
      <dgm:spPr/>
    </dgm:pt>
    <dgm:pt modelId="{EC83CC23-5614-457C-98C4-FFA0BBFB8673}" type="pres">
      <dgm:prSet presAssocID="{DE267B00-3A49-454E-A89D-2FD24BD2BE23}"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Bottle"/>
        </a:ext>
      </dgm:extLst>
    </dgm:pt>
    <dgm:pt modelId="{02EA05BA-68D6-4994-A0E5-EDBB78F7C249}" type="pres">
      <dgm:prSet presAssocID="{DE267B00-3A49-454E-A89D-2FD24BD2BE23}" presName="spaceRect" presStyleCnt="0"/>
      <dgm:spPr/>
    </dgm:pt>
    <dgm:pt modelId="{5DAAA2C4-88C0-4639-98B8-EE358A7823B9}" type="pres">
      <dgm:prSet presAssocID="{DE267B00-3A49-454E-A89D-2FD24BD2BE23}" presName="parTx" presStyleLbl="revTx" presStyleIdx="0" presStyleCnt="6">
        <dgm:presLayoutVars>
          <dgm:chMax val="0"/>
          <dgm:chPref val="0"/>
        </dgm:presLayoutVars>
      </dgm:prSet>
      <dgm:spPr/>
      <dgm:t>
        <a:bodyPr/>
        <a:lstStyle/>
        <a:p>
          <a:endParaRPr lang="en-US"/>
        </a:p>
      </dgm:t>
    </dgm:pt>
    <dgm:pt modelId="{C5A317D4-6BFD-4E58-89F6-D60C10BF1159}" type="pres">
      <dgm:prSet presAssocID="{311858FB-A7AD-4D49-AD3C-8571F663FFA1}" presName="sibTrans" presStyleCnt="0"/>
      <dgm:spPr/>
    </dgm:pt>
    <dgm:pt modelId="{252BB4F2-B2F0-4C2C-81F0-DE4EB03A5C4D}" type="pres">
      <dgm:prSet presAssocID="{F170AAC6-B616-4C8B-961F-01EA02F21B7A}" presName="compNode" presStyleCnt="0"/>
      <dgm:spPr/>
    </dgm:pt>
    <dgm:pt modelId="{A68DBFBB-15D3-44E5-AF4F-70B54B162919}" type="pres">
      <dgm:prSet presAssocID="{F170AAC6-B616-4C8B-961F-01EA02F21B7A}" presName="bgRect" presStyleLbl="bgShp" presStyleIdx="1" presStyleCnt="5"/>
      <dgm:spPr/>
    </dgm:pt>
    <dgm:pt modelId="{9C78AB4A-1E23-4697-90F5-FF5136B113D9}" type="pres">
      <dgm:prSet presAssocID="{F170AAC6-B616-4C8B-961F-01EA02F21B7A}"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No Smoking"/>
        </a:ext>
      </dgm:extLst>
    </dgm:pt>
    <dgm:pt modelId="{992EC5A8-F841-4D84-8CD1-6BBBBBE76455}" type="pres">
      <dgm:prSet presAssocID="{F170AAC6-B616-4C8B-961F-01EA02F21B7A}" presName="spaceRect" presStyleCnt="0"/>
      <dgm:spPr/>
    </dgm:pt>
    <dgm:pt modelId="{BC6B0C32-3C70-4AD2-8520-3470FD5DF53C}" type="pres">
      <dgm:prSet presAssocID="{F170AAC6-B616-4C8B-961F-01EA02F21B7A}" presName="parTx" presStyleLbl="revTx" presStyleIdx="1" presStyleCnt="6">
        <dgm:presLayoutVars>
          <dgm:chMax val="0"/>
          <dgm:chPref val="0"/>
        </dgm:presLayoutVars>
      </dgm:prSet>
      <dgm:spPr/>
      <dgm:t>
        <a:bodyPr/>
        <a:lstStyle/>
        <a:p>
          <a:endParaRPr lang="en-US"/>
        </a:p>
      </dgm:t>
    </dgm:pt>
    <dgm:pt modelId="{9F869A73-2DB5-4F46-BC9A-1DDCB3876E13}" type="pres">
      <dgm:prSet presAssocID="{A0619DC1-45EA-4B98-B684-BB67A8615697}" presName="sibTrans" presStyleCnt="0"/>
      <dgm:spPr/>
    </dgm:pt>
    <dgm:pt modelId="{F1CB17E6-291F-46F2-A8AA-4FEA88CFA3A2}" type="pres">
      <dgm:prSet presAssocID="{D1CC2779-1014-4933-A830-A553F73BD5E0}" presName="compNode" presStyleCnt="0"/>
      <dgm:spPr/>
    </dgm:pt>
    <dgm:pt modelId="{DFD6C05D-7377-445F-8CE6-462B9EA24012}" type="pres">
      <dgm:prSet presAssocID="{D1CC2779-1014-4933-A830-A553F73BD5E0}" presName="bgRect" presStyleLbl="bgShp" presStyleIdx="2" presStyleCnt="5"/>
      <dgm:spPr/>
    </dgm:pt>
    <dgm:pt modelId="{92BD98F7-A1A8-4DDA-BEE1-74C57C92E925}" type="pres">
      <dgm:prSet presAssocID="{D1CC2779-1014-4933-A830-A553F73BD5E0}"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Avocado"/>
        </a:ext>
      </dgm:extLst>
    </dgm:pt>
    <dgm:pt modelId="{A568B683-EA6B-4606-ADD8-6265BDD799ED}" type="pres">
      <dgm:prSet presAssocID="{D1CC2779-1014-4933-A830-A553F73BD5E0}" presName="spaceRect" presStyleCnt="0"/>
      <dgm:spPr/>
    </dgm:pt>
    <dgm:pt modelId="{396EFB45-2FFE-473F-AB64-3EE9364F0584}" type="pres">
      <dgm:prSet presAssocID="{D1CC2779-1014-4933-A830-A553F73BD5E0}" presName="parTx" presStyleLbl="revTx" presStyleIdx="2" presStyleCnt="6">
        <dgm:presLayoutVars>
          <dgm:chMax val="0"/>
          <dgm:chPref val="0"/>
        </dgm:presLayoutVars>
      </dgm:prSet>
      <dgm:spPr/>
      <dgm:t>
        <a:bodyPr/>
        <a:lstStyle/>
        <a:p>
          <a:endParaRPr lang="en-US"/>
        </a:p>
      </dgm:t>
    </dgm:pt>
    <dgm:pt modelId="{F325324C-1455-4F76-8CEF-11291BBF1F9E}" type="pres">
      <dgm:prSet presAssocID="{291D1636-B698-481D-9F66-E2B9103AA32A}" presName="sibTrans" presStyleCnt="0"/>
      <dgm:spPr/>
    </dgm:pt>
    <dgm:pt modelId="{46A51919-CA84-4681-A668-A916F78C16F8}" type="pres">
      <dgm:prSet presAssocID="{2F39F789-B3CC-4965-8100-3E49DAFD66C3}" presName="compNode" presStyleCnt="0"/>
      <dgm:spPr/>
    </dgm:pt>
    <dgm:pt modelId="{C6B9078D-EEF4-4051-89A9-8A5DFEBFC31E}" type="pres">
      <dgm:prSet presAssocID="{2F39F789-B3CC-4965-8100-3E49DAFD66C3}" presName="bgRect" presStyleLbl="bgShp" presStyleIdx="3" presStyleCnt="5"/>
      <dgm:spPr/>
    </dgm:pt>
    <dgm:pt modelId="{01B1DC6E-47E8-4A9D-9031-FA3EB7A45DA0}" type="pres">
      <dgm:prSet presAssocID="{2F39F789-B3CC-4965-8100-3E49DAFD66C3}"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Doctor"/>
        </a:ext>
      </dgm:extLst>
    </dgm:pt>
    <dgm:pt modelId="{04CE2E18-DCC0-40AA-8AAF-B72E5800C891}" type="pres">
      <dgm:prSet presAssocID="{2F39F789-B3CC-4965-8100-3E49DAFD66C3}" presName="spaceRect" presStyleCnt="0"/>
      <dgm:spPr/>
    </dgm:pt>
    <dgm:pt modelId="{E017F7B3-BE72-408A-A091-2B2EF854FE44}" type="pres">
      <dgm:prSet presAssocID="{2F39F789-B3CC-4965-8100-3E49DAFD66C3}" presName="parTx" presStyleLbl="revTx" presStyleIdx="3" presStyleCnt="6">
        <dgm:presLayoutVars>
          <dgm:chMax val="0"/>
          <dgm:chPref val="0"/>
        </dgm:presLayoutVars>
      </dgm:prSet>
      <dgm:spPr/>
      <dgm:t>
        <a:bodyPr/>
        <a:lstStyle/>
        <a:p>
          <a:endParaRPr lang="en-US"/>
        </a:p>
      </dgm:t>
    </dgm:pt>
    <dgm:pt modelId="{EA71D923-ACEB-43C8-8C62-E3FA319EFE63}" type="pres">
      <dgm:prSet presAssocID="{2F39F789-B3CC-4965-8100-3E49DAFD66C3}" presName="desTx" presStyleLbl="revTx" presStyleIdx="4" presStyleCnt="6">
        <dgm:presLayoutVars/>
      </dgm:prSet>
      <dgm:spPr/>
      <dgm:t>
        <a:bodyPr/>
        <a:lstStyle/>
        <a:p>
          <a:endParaRPr lang="en-US"/>
        </a:p>
      </dgm:t>
    </dgm:pt>
    <dgm:pt modelId="{3E8FC6D0-6289-474D-8129-EA652CC36D83}" type="pres">
      <dgm:prSet presAssocID="{631D7ED2-6080-4573-B35D-D2C8A926E4D3}" presName="sibTrans" presStyleCnt="0"/>
      <dgm:spPr/>
    </dgm:pt>
    <dgm:pt modelId="{9AAD161C-D573-4B11-96B3-965959D96D85}" type="pres">
      <dgm:prSet presAssocID="{16A7383D-B620-40B9-AD9B-E16A38BD157E}" presName="compNode" presStyleCnt="0"/>
      <dgm:spPr/>
    </dgm:pt>
    <dgm:pt modelId="{379C1248-D115-489F-92B1-AE021AFE13A2}" type="pres">
      <dgm:prSet presAssocID="{16A7383D-B620-40B9-AD9B-E16A38BD157E}" presName="bgRect" presStyleLbl="bgShp" presStyleIdx="4" presStyleCnt="5"/>
      <dgm:spPr/>
    </dgm:pt>
    <dgm:pt modelId="{F893205E-E0B1-4123-8D96-C0FF67D13B36}" type="pres">
      <dgm:prSet presAssocID="{16A7383D-B620-40B9-AD9B-E16A38BD157E}"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Stethoscope"/>
        </a:ext>
      </dgm:extLst>
    </dgm:pt>
    <dgm:pt modelId="{C2F55374-D591-4B28-A28A-5FE56FC41651}" type="pres">
      <dgm:prSet presAssocID="{16A7383D-B620-40B9-AD9B-E16A38BD157E}" presName="spaceRect" presStyleCnt="0"/>
      <dgm:spPr/>
    </dgm:pt>
    <dgm:pt modelId="{3F87769C-463A-4101-A150-91136FA907F9}" type="pres">
      <dgm:prSet presAssocID="{16A7383D-B620-40B9-AD9B-E16A38BD157E}" presName="parTx" presStyleLbl="revTx" presStyleIdx="5" presStyleCnt="6">
        <dgm:presLayoutVars>
          <dgm:chMax val="0"/>
          <dgm:chPref val="0"/>
        </dgm:presLayoutVars>
      </dgm:prSet>
      <dgm:spPr/>
      <dgm:t>
        <a:bodyPr/>
        <a:lstStyle/>
        <a:p>
          <a:endParaRPr lang="en-US"/>
        </a:p>
      </dgm:t>
    </dgm:pt>
  </dgm:ptLst>
  <dgm:cxnLst>
    <dgm:cxn modelId="{CE7B8EB9-B9C4-4B48-867A-FC600069DEC3}" srcId="{2F39F789-B3CC-4965-8100-3E49DAFD66C3}" destId="{D760720A-3EA5-4F8B-B7F9-59BC8E99C614}" srcOrd="1" destOrd="0" parTransId="{A5087DAD-3567-4BDA-8321-409B361E51D8}" sibTransId="{21737D98-126A-4F0D-8D71-79A63F228A88}"/>
    <dgm:cxn modelId="{4CF14782-5BD4-47B0-8914-F40C541BE241}" type="presOf" srcId="{DE267B00-3A49-454E-A89D-2FD24BD2BE23}" destId="{5DAAA2C4-88C0-4639-98B8-EE358A7823B9}" srcOrd="0" destOrd="0" presId="urn:microsoft.com/office/officeart/2018/2/layout/IconVerticalSolidList"/>
    <dgm:cxn modelId="{03B2F95F-88CD-453B-9271-D792E6F503B0}" type="presOf" srcId="{FC2D442F-4E3D-401E-AF66-B7E92D52DA59}" destId="{EA71D923-ACEB-43C8-8C62-E3FA319EFE63}" srcOrd="0" destOrd="0" presId="urn:microsoft.com/office/officeart/2018/2/layout/IconVerticalSolidList"/>
    <dgm:cxn modelId="{CCF0928C-D2B2-465E-B3C6-0188B23A68DF}" srcId="{A740D7D5-1F6A-44B3-BF15-FA6F68C8E5A6}" destId="{DE267B00-3A49-454E-A89D-2FD24BD2BE23}" srcOrd="0" destOrd="0" parTransId="{8263258B-6F5D-42B9-AC48-1E8566B92C70}" sibTransId="{311858FB-A7AD-4D49-AD3C-8571F663FFA1}"/>
    <dgm:cxn modelId="{5117F65E-191F-4D18-86CA-A9C6E2471A76}" srcId="{2F39F789-B3CC-4965-8100-3E49DAFD66C3}" destId="{FC2D442F-4E3D-401E-AF66-B7E92D52DA59}" srcOrd="0" destOrd="0" parTransId="{16F009FB-D283-4F0D-A14C-0D56E0D7280B}" sibTransId="{32D279FF-9338-4A3C-8ED1-557A0B569ACD}"/>
    <dgm:cxn modelId="{DCDD336C-A3A0-463F-8021-B80CE4E3961A}" type="presOf" srcId="{F170AAC6-B616-4C8B-961F-01EA02F21B7A}" destId="{BC6B0C32-3C70-4AD2-8520-3470FD5DF53C}" srcOrd="0" destOrd="0" presId="urn:microsoft.com/office/officeart/2018/2/layout/IconVerticalSolidList"/>
    <dgm:cxn modelId="{C75D6F40-B98C-4BAD-B032-3500ABFEC0DC}" type="presOf" srcId="{D760720A-3EA5-4F8B-B7F9-59BC8E99C614}" destId="{EA71D923-ACEB-43C8-8C62-E3FA319EFE63}" srcOrd="0" destOrd="1" presId="urn:microsoft.com/office/officeart/2018/2/layout/IconVerticalSolidList"/>
    <dgm:cxn modelId="{CE8CA762-BC7A-47D1-816C-4A0A7FD6B53D}" srcId="{A740D7D5-1F6A-44B3-BF15-FA6F68C8E5A6}" destId="{2F39F789-B3CC-4965-8100-3E49DAFD66C3}" srcOrd="3" destOrd="0" parTransId="{1ACA9A8B-BE9D-456E-86E1-F4EB144E21BF}" sibTransId="{631D7ED2-6080-4573-B35D-D2C8A926E4D3}"/>
    <dgm:cxn modelId="{7424C50A-43AD-4608-907F-28EBE87721CA}" srcId="{A740D7D5-1F6A-44B3-BF15-FA6F68C8E5A6}" destId="{D1CC2779-1014-4933-A830-A553F73BD5E0}" srcOrd="2" destOrd="0" parTransId="{4E83A206-A5F7-49A9-B7F5-F1556CDBF26D}" sibTransId="{291D1636-B698-481D-9F66-E2B9103AA32A}"/>
    <dgm:cxn modelId="{08CA4C37-5450-4DD3-8FE1-31405CC97B05}" srcId="{A740D7D5-1F6A-44B3-BF15-FA6F68C8E5A6}" destId="{16A7383D-B620-40B9-AD9B-E16A38BD157E}" srcOrd="4" destOrd="0" parTransId="{66C22D25-1122-4F1B-9088-538A6F51704B}" sibTransId="{4A1CA068-9CC0-4D08-8F5C-8D84921B00B6}"/>
    <dgm:cxn modelId="{27880295-B89D-48B5-B0A9-7B1EC69A21FC}" type="presOf" srcId="{D1CC2779-1014-4933-A830-A553F73BD5E0}" destId="{396EFB45-2FFE-473F-AB64-3EE9364F0584}" srcOrd="0" destOrd="0" presId="urn:microsoft.com/office/officeart/2018/2/layout/IconVerticalSolidList"/>
    <dgm:cxn modelId="{5E5A3D1C-EAC9-4259-9644-7B1DD09E523C}" type="presOf" srcId="{16A7383D-B620-40B9-AD9B-E16A38BD157E}" destId="{3F87769C-463A-4101-A150-91136FA907F9}" srcOrd="0" destOrd="0" presId="urn:microsoft.com/office/officeart/2018/2/layout/IconVerticalSolidList"/>
    <dgm:cxn modelId="{02452D50-E82C-4236-9F93-10B1F5656242}" type="presOf" srcId="{A740D7D5-1F6A-44B3-BF15-FA6F68C8E5A6}" destId="{9496C378-27ED-444F-8F97-7E77FE66B0D8}" srcOrd="0" destOrd="0" presId="urn:microsoft.com/office/officeart/2018/2/layout/IconVerticalSolidList"/>
    <dgm:cxn modelId="{EE07A05F-F3C9-4D66-905D-38A8A2A4F30B}" type="presOf" srcId="{2F39F789-B3CC-4965-8100-3E49DAFD66C3}" destId="{E017F7B3-BE72-408A-A091-2B2EF854FE44}" srcOrd="0" destOrd="0" presId="urn:microsoft.com/office/officeart/2018/2/layout/IconVerticalSolidList"/>
    <dgm:cxn modelId="{F9F26F09-2E1F-438F-82FF-3D1165539345}" srcId="{A740D7D5-1F6A-44B3-BF15-FA6F68C8E5A6}" destId="{F170AAC6-B616-4C8B-961F-01EA02F21B7A}" srcOrd="1" destOrd="0" parTransId="{5A463EF3-D519-481A-ADEE-12886450C9AA}" sibTransId="{A0619DC1-45EA-4B98-B684-BB67A8615697}"/>
    <dgm:cxn modelId="{0BBE1FBA-8234-41A7-A823-F5D99B845078}" type="presParOf" srcId="{9496C378-27ED-444F-8F97-7E77FE66B0D8}" destId="{B5AD9907-CE0F-45EC-84FA-857C5A0A053A}" srcOrd="0" destOrd="0" presId="urn:microsoft.com/office/officeart/2018/2/layout/IconVerticalSolidList"/>
    <dgm:cxn modelId="{ECDA8E3B-83CA-4D41-B8F4-AFE466EF8402}" type="presParOf" srcId="{B5AD9907-CE0F-45EC-84FA-857C5A0A053A}" destId="{2E7F3211-2E87-4C3C-9DF5-86AB963D88BE}" srcOrd="0" destOrd="0" presId="urn:microsoft.com/office/officeart/2018/2/layout/IconVerticalSolidList"/>
    <dgm:cxn modelId="{6B66ADFB-5BD3-44A6-9F0A-4D24686E97D2}" type="presParOf" srcId="{B5AD9907-CE0F-45EC-84FA-857C5A0A053A}" destId="{EC83CC23-5614-457C-98C4-FFA0BBFB8673}" srcOrd="1" destOrd="0" presId="urn:microsoft.com/office/officeart/2018/2/layout/IconVerticalSolidList"/>
    <dgm:cxn modelId="{4EBA78C2-0614-4CD6-B9CB-01665DFB21A1}" type="presParOf" srcId="{B5AD9907-CE0F-45EC-84FA-857C5A0A053A}" destId="{02EA05BA-68D6-4994-A0E5-EDBB78F7C249}" srcOrd="2" destOrd="0" presId="urn:microsoft.com/office/officeart/2018/2/layout/IconVerticalSolidList"/>
    <dgm:cxn modelId="{5DC37D95-AFB3-42AE-9E8D-E76C67A65FB1}" type="presParOf" srcId="{B5AD9907-CE0F-45EC-84FA-857C5A0A053A}" destId="{5DAAA2C4-88C0-4639-98B8-EE358A7823B9}" srcOrd="3" destOrd="0" presId="urn:microsoft.com/office/officeart/2018/2/layout/IconVerticalSolidList"/>
    <dgm:cxn modelId="{2548C6AD-C491-49CA-BA22-3C3937F10CB8}" type="presParOf" srcId="{9496C378-27ED-444F-8F97-7E77FE66B0D8}" destId="{C5A317D4-6BFD-4E58-89F6-D60C10BF1159}" srcOrd="1" destOrd="0" presId="urn:microsoft.com/office/officeart/2018/2/layout/IconVerticalSolidList"/>
    <dgm:cxn modelId="{FC346BEE-8A0C-4763-A026-21B5F55A3726}" type="presParOf" srcId="{9496C378-27ED-444F-8F97-7E77FE66B0D8}" destId="{252BB4F2-B2F0-4C2C-81F0-DE4EB03A5C4D}" srcOrd="2" destOrd="0" presId="urn:microsoft.com/office/officeart/2018/2/layout/IconVerticalSolidList"/>
    <dgm:cxn modelId="{5C4E83A4-093F-43B8-9AC0-AC4B8E49CC72}" type="presParOf" srcId="{252BB4F2-B2F0-4C2C-81F0-DE4EB03A5C4D}" destId="{A68DBFBB-15D3-44E5-AF4F-70B54B162919}" srcOrd="0" destOrd="0" presId="urn:microsoft.com/office/officeart/2018/2/layout/IconVerticalSolidList"/>
    <dgm:cxn modelId="{8E8990F3-DE56-4C28-AD85-D046B6C8910D}" type="presParOf" srcId="{252BB4F2-B2F0-4C2C-81F0-DE4EB03A5C4D}" destId="{9C78AB4A-1E23-4697-90F5-FF5136B113D9}" srcOrd="1" destOrd="0" presId="urn:microsoft.com/office/officeart/2018/2/layout/IconVerticalSolidList"/>
    <dgm:cxn modelId="{C85D1EEF-2397-40F4-AD07-1F03C5C93451}" type="presParOf" srcId="{252BB4F2-B2F0-4C2C-81F0-DE4EB03A5C4D}" destId="{992EC5A8-F841-4D84-8CD1-6BBBBBE76455}" srcOrd="2" destOrd="0" presId="urn:microsoft.com/office/officeart/2018/2/layout/IconVerticalSolidList"/>
    <dgm:cxn modelId="{7F0BA5EE-0139-47E9-98EF-5D90DD3F4419}" type="presParOf" srcId="{252BB4F2-B2F0-4C2C-81F0-DE4EB03A5C4D}" destId="{BC6B0C32-3C70-4AD2-8520-3470FD5DF53C}" srcOrd="3" destOrd="0" presId="urn:microsoft.com/office/officeart/2018/2/layout/IconVerticalSolidList"/>
    <dgm:cxn modelId="{09F47614-2C48-4723-B2AA-0FFB2BE61A68}" type="presParOf" srcId="{9496C378-27ED-444F-8F97-7E77FE66B0D8}" destId="{9F869A73-2DB5-4F46-BC9A-1DDCB3876E13}" srcOrd="3" destOrd="0" presId="urn:microsoft.com/office/officeart/2018/2/layout/IconVerticalSolidList"/>
    <dgm:cxn modelId="{9DA921D6-74FC-4378-B964-EFD7003A1C8B}" type="presParOf" srcId="{9496C378-27ED-444F-8F97-7E77FE66B0D8}" destId="{F1CB17E6-291F-46F2-A8AA-4FEA88CFA3A2}" srcOrd="4" destOrd="0" presId="urn:microsoft.com/office/officeart/2018/2/layout/IconVerticalSolidList"/>
    <dgm:cxn modelId="{25BC0826-707D-481C-BE79-E8AB7FF1E61B}" type="presParOf" srcId="{F1CB17E6-291F-46F2-A8AA-4FEA88CFA3A2}" destId="{DFD6C05D-7377-445F-8CE6-462B9EA24012}" srcOrd="0" destOrd="0" presId="urn:microsoft.com/office/officeart/2018/2/layout/IconVerticalSolidList"/>
    <dgm:cxn modelId="{EECC1E8D-318A-4078-AD17-E94A509EC1C0}" type="presParOf" srcId="{F1CB17E6-291F-46F2-A8AA-4FEA88CFA3A2}" destId="{92BD98F7-A1A8-4DDA-BEE1-74C57C92E925}" srcOrd="1" destOrd="0" presId="urn:microsoft.com/office/officeart/2018/2/layout/IconVerticalSolidList"/>
    <dgm:cxn modelId="{1748E9D9-EA24-4C56-BB71-6D80CB7B8EB8}" type="presParOf" srcId="{F1CB17E6-291F-46F2-A8AA-4FEA88CFA3A2}" destId="{A568B683-EA6B-4606-ADD8-6265BDD799ED}" srcOrd="2" destOrd="0" presId="urn:microsoft.com/office/officeart/2018/2/layout/IconVerticalSolidList"/>
    <dgm:cxn modelId="{9CEF1DBC-15DA-4FF8-870A-E8130297DD17}" type="presParOf" srcId="{F1CB17E6-291F-46F2-A8AA-4FEA88CFA3A2}" destId="{396EFB45-2FFE-473F-AB64-3EE9364F0584}" srcOrd="3" destOrd="0" presId="urn:microsoft.com/office/officeart/2018/2/layout/IconVerticalSolidList"/>
    <dgm:cxn modelId="{89F9BFD6-5B20-4080-B84F-7E505B0BBE4F}" type="presParOf" srcId="{9496C378-27ED-444F-8F97-7E77FE66B0D8}" destId="{F325324C-1455-4F76-8CEF-11291BBF1F9E}" srcOrd="5" destOrd="0" presId="urn:microsoft.com/office/officeart/2018/2/layout/IconVerticalSolidList"/>
    <dgm:cxn modelId="{5F47E3BB-3D36-4DDC-ADEA-AD3CBE84943B}" type="presParOf" srcId="{9496C378-27ED-444F-8F97-7E77FE66B0D8}" destId="{46A51919-CA84-4681-A668-A916F78C16F8}" srcOrd="6" destOrd="0" presId="urn:microsoft.com/office/officeart/2018/2/layout/IconVerticalSolidList"/>
    <dgm:cxn modelId="{299129E8-74F8-40D4-BE3C-135A45D27598}" type="presParOf" srcId="{46A51919-CA84-4681-A668-A916F78C16F8}" destId="{C6B9078D-EEF4-4051-89A9-8A5DFEBFC31E}" srcOrd="0" destOrd="0" presId="urn:microsoft.com/office/officeart/2018/2/layout/IconVerticalSolidList"/>
    <dgm:cxn modelId="{468125C8-8801-4FAA-881E-F2E81C91D779}" type="presParOf" srcId="{46A51919-CA84-4681-A668-A916F78C16F8}" destId="{01B1DC6E-47E8-4A9D-9031-FA3EB7A45DA0}" srcOrd="1" destOrd="0" presId="urn:microsoft.com/office/officeart/2018/2/layout/IconVerticalSolidList"/>
    <dgm:cxn modelId="{4F5E333F-818A-4E07-93FD-E5FBA3512D3E}" type="presParOf" srcId="{46A51919-CA84-4681-A668-A916F78C16F8}" destId="{04CE2E18-DCC0-40AA-8AAF-B72E5800C891}" srcOrd="2" destOrd="0" presId="urn:microsoft.com/office/officeart/2018/2/layout/IconVerticalSolidList"/>
    <dgm:cxn modelId="{ACCBB460-2949-4FE2-A8CE-8C0B3612985F}" type="presParOf" srcId="{46A51919-CA84-4681-A668-A916F78C16F8}" destId="{E017F7B3-BE72-408A-A091-2B2EF854FE44}" srcOrd="3" destOrd="0" presId="urn:microsoft.com/office/officeart/2018/2/layout/IconVerticalSolidList"/>
    <dgm:cxn modelId="{7EC32592-1F23-42AD-BB80-BE1236F8BF10}" type="presParOf" srcId="{46A51919-CA84-4681-A668-A916F78C16F8}" destId="{EA71D923-ACEB-43C8-8C62-E3FA319EFE63}" srcOrd="4" destOrd="0" presId="urn:microsoft.com/office/officeart/2018/2/layout/IconVerticalSolidList"/>
    <dgm:cxn modelId="{FBD35E60-97BD-4155-B81E-B7F1B7C89B46}" type="presParOf" srcId="{9496C378-27ED-444F-8F97-7E77FE66B0D8}" destId="{3E8FC6D0-6289-474D-8129-EA652CC36D83}" srcOrd="7" destOrd="0" presId="urn:microsoft.com/office/officeart/2018/2/layout/IconVerticalSolidList"/>
    <dgm:cxn modelId="{84F54B43-415C-4807-87AD-2C9D3C6E756C}" type="presParOf" srcId="{9496C378-27ED-444F-8F97-7E77FE66B0D8}" destId="{9AAD161C-D573-4B11-96B3-965959D96D85}" srcOrd="8" destOrd="0" presId="urn:microsoft.com/office/officeart/2018/2/layout/IconVerticalSolidList"/>
    <dgm:cxn modelId="{0E73FA6D-EC1F-4B6B-8AD1-6C38D92136E3}" type="presParOf" srcId="{9AAD161C-D573-4B11-96B3-965959D96D85}" destId="{379C1248-D115-489F-92B1-AE021AFE13A2}" srcOrd="0" destOrd="0" presId="urn:microsoft.com/office/officeart/2018/2/layout/IconVerticalSolidList"/>
    <dgm:cxn modelId="{758AA5B2-3D84-49DA-874A-063A57A83DA5}" type="presParOf" srcId="{9AAD161C-D573-4B11-96B3-965959D96D85}" destId="{F893205E-E0B1-4123-8D96-C0FF67D13B36}" srcOrd="1" destOrd="0" presId="urn:microsoft.com/office/officeart/2018/2/layout/IconVerticalSolidList"/>
    <dgm:cxn modelId="{065B26BA-3A3F-48B3-90E8-204E7C53B30D}" type="presParOf" srcId="{9AAD161C-D573-4B11-96B3-965959D96D85}" destId="{C2F55374-D591-4B28-A28A-5FE56FC41651}" srcOrd="2" destOrd="0" presId="urn:microsoft.com/office/officeart/2018/2/layout/IconVerticalSolidList"/>
    <dgm:cxn modelId="{14D73134-C660-4A1A-B808-B0F09AE881A0}" type="presParOf" srcId="{9AAD161C-D573-4B11-96B3-965959D96D85}" destId="{3F87769C-463A-4101-A150-91136FA907F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85C81E0-E9CA-4C59-8122-9E52E1F656E5}"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0EC1D037-AD3A-45D5-9ADF-CE00F553AE4B}">
      <dgm:prSet/>
      <dgm:spPr/>
      <dgm:t>
        <a:bodyPr/>
        <a:lstStyle/>
        <a:p>
          <a:r>
            <a:rPr lang="en-US" dirty="0"/>
            <a:t>Recognize the importance of</a:t>
          </a:r>
          <a:r>
            <a:rPr lang="en-US" dirty="0">
              <a:solidFill>
                <a:srgbClr val="C00000"/>
              </a:solidFill>
            </a:rPr>
            <a:t> prevention</a:t>
          </a:r>
          <a:r>
            <a:rPr lang="en-US" dirty="0"/>
            <a:t>: vaccines</a:t>
          </a:r>
        </a:p>
      </dgm:t>
    </dgm:pt>
    <dgm:pt modelId="{6A99A353-4585-4F31-ABFF-CBFEFA0DF323}" type="parTrans" cxnId="{4626BDB2-1462-4FC4-8CE0-D67098A562D1}">
      <dgm:prSet/>
      <dgm:spPr/>
      <dgm:t>
        <a:bodyPr/>
        <a:lstStyle/>
        <a:p>
          <a:endParaRPr lang="en-US"/>
        </a:p>
      </dgm:t>
    </dgm:pt>
    <dgm:pt modelId="{58D717DE-B0F1-4A11-A8C4-42485E975EA0}" type="sibTrans" cxnId="{4626BDB2-1462-4FC4-8CE0-D67098A562D1}">
      <dgm:prSet/>
      <dgm:spPr/>
      <dgm:t>
        <a:bodyPr/>
        <a:lstStyle/>
        <a:p>
          <a:endParaRPr lang="en-US"/>
        </a:p>
      </dgm:t>
    </dgm:pt>
    <dgm:pt modelId="{9BC95462-ADD9-4384-B735-DC963CEC11B0}">
      <dgm:prSet/>
      <dgm:spPr/>
      <dgm:t>
        <a:bodyPr/>
        <a:lstStyle/>
        <a:p>
          <a:r>
            <a:rPr lang="en-US" dirty="0"/>
            <a:t>Implement protocols to assist in education and early diagnosis</a:t>
          </a:r>
        </a:p>
      </dgm:t>
    </dgm:pt>
    <dgm:pt modelId="{EC00DDFE-7DB8-4EE8-976C-4683F7D54796}" type="parTrans" cxnId="{E4DFDFB6-99F3-4D80-A566-C5140F5B9A1B}">
      <dgm:prSet/>
      <dgm:spPr/>
      <dgm:t>
        <a:bodyPr/>
        <a:lstStyle/>
        <a:p>
          <a:endParaRPr lang="en-US"/>
        </a:p>
      </dgm:t>
    </dgm:pt>
    <dgm:pt modelId="{4BA2AE5B-AF8E-4944-9A17-F7898D9B0EB3}" type="sibTrans" cxnId="{E4DFDFB6-99F3-4D80-A566-C5140F5B9A1B}">
      <dgm:prSet/>
      <dgm:spPr/>
      <dgm:t>
        <a:bodyPr/>
        <a:lstStyle/>
        <a:p>
          <a:endParaRPr lang="en-US"/>
        </a:p>
      </dgm:t>
    </dgm:pt>
    <dgm:pt modelId="{B10275B6-0DB2-4D80-B12B-1DDDC0BF09FE}">
      <dgm:prSet/>
      <dgm:spPr/>
      <dgm:t>
        <a:bodyPr/>
        <a:lstStyle/>
        <a:p>
          <a:r>
            <a:rPr lang="en-US" dirty="0"/>
            <a:t>Educate  and Document</a:t>
          </a:r>
        </a:p>
      </dgm:t>
    </dgm:pt>
    <dgm:pt modelId="{F84043D0-7C82-4144-9E3E-B3184E8B4907}" type="parTrans" cxnId="{54222E87-7B6B-4299-9FB3-B7BA241E3DC7}">
      <dgm:prSet/>
      <dgm:spPr/>
      <dgm:t>
        <a:bodyPr/>
        <a:lstStyle/>
        <a:p>
          <a:endParaRPr lang="en-US"/>
        </a:p>
      </dgm:t>
    </dgm:pt>
    <dgm:pt modelId="{05068926-8202-4C6D-A078-EDC41A2692A7}" type="sibTrans" cxnId="{54222E87-7B6B-4299-9FB3-B7BA241E3DC7}">
      <dgm:prSet/>
      <dgm:spPr/>
      <dgm:t>
        <a:bodyPr/>
        <a:lstStyle/>
        <a:p>
          <a:endParaRPr lang="en-US"/>
        </a:p>
      </dgm:t>
    </dgm:pt>
    <dgm:pt modelId="{B28EE8A9-5022-4229-B046-FFDBEAD76F57}">
      <dgm:prSet/>
      <dgm:spPr/>
      <dgm:t>
        <a:bodyPr/>
        <a:lstStyle/>
        <a:p>
          <a:r>
            <a:rPr lang="en-US" dirty="0"/>
            <a:t>Know the risk factors and ask patients about behaviors</a:t>
          </a:r>
        </a:p>
      </dgm:t>
    </dgm:pt>
    <dgm:pt modelId="{933C9822-7BEA-4D92-81CC-0438E92A1069}" type="parTrans" cxnId="{90772021-DD9D-4BA9-8456-3ABDDBA48611}">
      <dgm:prSet/>
      <dgm:spPr/>
      <dgm:t>
        <a:bodyPr/>
        <a:lstStyle/>
        <a:p>
          <a:endParaRPr lang="en-US"/>
        </a:p>
      </dgm:t>
    </dgm:pt>
    <dgm:pt modelId="{8284611E-5E13-4A2E-835A-5274A445DA7B}" type="sibTrans" cxnId="{90772021-DD9D-4BA9-8456-3ABDDBA48611}">
      <dgm:prSet/>
      <dgm:spPr/>
      <dgm:t>
        <a:bodyPr/>
        <a:lstStyle/>
        <a:p>
          <a:endParaRPr lang="en-US"/>
        </a:p>
      </dgm:t>
    </dgm:pt>
    <dgm:pt modelId="{0DC534F6-B7F5-44FC-9096-4415D3D0D53D}">
      <dgm:prSet/>
      <dgm:spPr/>
      <dgm:t>
        <a:bodyPr/>
        <a:lstStyle/>
        <a:p>
          <a:r>
            <a:rPr lang="en-US" dirty="0"/>
            <a:t>Evaluate high risk sites</a:t>
          </a:r>
        </a:p>
      </dgm:t>
    </dgm:pt>
    <dgm:pt modelId="{B07F801A-4D1B-4A3D-9477-F551156AA06C}" type="parTrans" cxnId="{92452E8F-825D-4A05-BE9F-22DFFF34A3D4}">
      <dgm:prSet/>
      <dgm:spPr/>
      <dgm:t>
        <a:bodyPr/>
        <a:lstStyle/>
        <a:p>
          <a:endParaRPr lang="en-US"/>
        </a:p>
      </dgm:t>
    </dgm:pt>
    <dgm:pt modelId="{88B248A9-B619-4AAE-8165-58BA2D5D5860}" type="sibTrans" cxnId="{92452E8F-825D-4A05-BE9F-22DFFF34A3D4}">
      <dgm:prSet/>
      <dgm:spPr/>
      <dgm:t>
        <a:bodyPr/>
        <a:lstStyle/>
        <a:p>
          <a:endParaRPr lang="en-US"/>
        </a:p>
      </dgm:t>
    </dgm:pt>
    <dgm:pt modelId="{C3CCD76D-2250-499E-A6E6-5233D1CE0124}">
      <dgm:prSet/>
      <dgm:spPr/>
      <dgm:t>
        <a:bodyPr/>
        <a:lstStyle/>
        <a:p>
          <a:r>
            <a:rPr lang="en-US" dirty="0"/>
            <a:t>Make appropriate diagnosis and/or refer</a:t>
          </a:r>
        </a:p>
      </dgm:t>
    </dgm:pt>
    <dgm:pt modelId="{4E4E2C22-4BF5-418E-A81D-DB918267738B}" type="parTrans" cxnId="{99BC7ABE-EC23-46DA-8C73-2AE88467F1CB}">
      <dgm:prSet/>
      <dgm:spPr/>
      <dgm:t>
        <a:bodyPr/>
        <a:lstStyle/>
        <a:p>
          <a:endParaRPr lang="en-US"/>
        </a:p>
      </dgm:t>
    </dgm:pt>
    <dgm:pt modelId="{08BB5745-F0CB-4629-BD27-8E7FD0F1931D}" type="sibTrans" cxnId="{99BC7ABE-EC23-46DA-8C73-2AE88467F1CB}">
      <dgm:prSet/>
      <dgm:spPr/>
      <dgm:t>
        <a:bodyPr/>
        <a:lstStyle/>
        <a:p>
          <a:endParaRPr lang="en-US"/>
        </a:p>
      </dgm:t>
    </dgm:pt>
    <dgm:pt modelId="{AC78225E-5666-431D-9DFC-2285EE3191E3}">
      <dgm:prSet/>
      <dgm:spPr/>
      <dgm:t>
        <a:bodyPr/>
        <a:lstStyle/>
        <a:p>
          <a:r>
            <a:rPr lang="en-US" dirty="0"/>
            <a:t>Take leadership role in ensuring patients get routine and comprehensive screenings</a:t>
          </a:r>
        </a:p>
      </dgm:t>
    </dgm:pt>
    <dgm:pt modelId="{2C385F01-1A62-45A9-88A0-D9B1543994F1}" type="parTrans" cxnId="{1510FBFC-FCF9-45F7-902F-9474333C40D6}">
      <dgm:prSet/>
      <dgm:spPr/>
      <dgm:t>
        <a:bodyPr/>
        <a:lstStyle/>
        <a:p>
          <a:endParaRPr lang="en-US"/>
        </a:p>
      </dgm:t>
    </dgm:pt>
    <dgm:pt modelId="{82C67276-736D-4AB4-86FA-80E3B9BFDCA3}" type="sibTrans" cxnId="{1510FBFC-FCF9-45F7-902F-9474333C40D6}">
      <dgm:prSet/>
      <dgm:spPr/>
      <dgm:t>
        <a:bodyPr/>
        <a:lstStyle/>
        <a:p>
          <a:endParaRPr lang="en-US"/>
        </a:p>
      </dgm:t>
    </dgm:pt>
    <dgm:pt modelId="{A43FDEDE-07AA-441D-9485-060D25FDC3D2}" type="pres">
      <dgm:prSet presAssocID="{285C81E0-E9CA-4C59-8122-9E52E1F656E5}" presName="linear" presStyleCnt="0">
        <dgm:presLayoutVars>
          <dgm:animLvl val="lvl"/>
          <dgm:resizeHandles val="exact"/>
        </dgm:presLayoutVars>
      </dgm:prSet>
      <dgm:spPr/>
      <dgm:t>
        <a:bodyPr/>
        <a:lstStyle/>
        <a:p>
          <a:endParaRPr lang="en-US"/>
        </a:p>
      </dgm:t>
    </dgm:pt>
    <dgm:pt modelId="{BB82BC53-DE9A-4D26-810B-1F2764A533B0}" type="pres">
      <dgm:prSet presAssocID="{0EC1D037-AD3A-45D5-9ADF-CE00F553AE4B}" presName="parentText" presStyleLbl="node1" presStyleIdx="0" presStyleCnt="7">
        <dgm:presLayoutVars>
          <dgm:chMax val="0"/>
          <dgm:bulletEnabled val="1"/>
        </dgm:presLayoutVars>
      </dgm:prSet>
      <dgm:spPr/>
      <dgm:t>
        <a:bodyPr/>
        <a:lstStyle/>
        <a:p>
          <a:endParaRPr lang="en-US"/>
        </a:p>
      </dgm:t>
    </dgm:pt>
    <dgm:pt modelId="{A2892965-EB2D-4A95-AB71-5D06077E35BC}" type="pres">
      <dgm:prSet presAssocID="{58D717DE-B0F1-4A11-A8C4-42485E975EA0}" presName="spacer" presStyleCnt="0"/>
      <dgm:spPr/>
    </dgm:pt>
    <dgm:pt modelId="{ED50DC54-71F2-4CE7-9CC4-0F61DD996ED7}" type="pres">
      <dgm:prSet presAssocID="{9BC95462-ADD9-4384-B735-DC963CEC11B0}" presName="parentText" presStyleLbl="node1" presStyleIdx="1" presStyleCnt="7">
        <dgm:presLayoutVars>
          <dgm:chMax val="0"/>
          <dgm:bulletEnabled val="1"/>
        </dgm:presLayoutVars>
      </dgm:prSet>
      <dgm:spPr/>
      <dgm:t>
        <a:bodyPr/>
        <a:lstStyle/>
        <a:p>
          <a:endParaRPr lang="en-US"/>
        </a:p>
      </dgm:t>
    </dgm:pt>
    <dgm:pt modelId="{50A68569-E1A8-4746-912F-9A5B65F4FFEB}" type="pres">
      <dgm:prSet presAssocID="{4BA2AE5B-AF8E-4944-9A17-F7898D9B0EB3}" presName="spacer" presStyleCnt="0"/>
      <dgm:spPr/>
    </dgm:pt>
    <dgm:pt modelId="{920A3DD3-FBBD-450C-87EC-FCB30D36EAE7}" type="pres">
      <dgm:prSet presAssocID="{B10275B6-0DB2-4D80-B12B-1DDDC0BF09FE}" presName="parentText" presStyleLbl="node1" presStyleIdx="2" presStyleCnt="7">
        <dgm:presLayoutVars>
          <dgm:chMax val="0"/>
          <dgm:bulletEnabled val="1"/>
        </dgm:presLayoutVars>
      </dgm:prSet>
      <dgm:spPr/>
      <dgm:t>
        <a:bodyPr/>
        <a:lstStyle/>
        <a:p>
          <a:endParaRPr lang="en-US"/>
        </a:p>
      </dgm:t>
    </dgm:pt>
    <dgm:pt modelId="{2E8CEEE6-479A-4D8C-A3B8-13CBADDE301F}" type="pres">
      <dgm:prSet presAssocID="{05068926-8202-4C6D-A078-EDC41A2692A7}" presName="spacer" presStyleCnt="0"/>
      <dgm:spPr/>
    </dgm:pt>
    <dgm:pt modelId="{898C2460-1389-48A9-BFAF-61158F585F48}" type="pres">
      <dgm:prSet presAssocID="{B28EE8A9-5022-4229-B046-FFDBEAD76F57}" presName="parentText" presStyleLbl="node1" presStyleIdx="3" presStyleCnt="7">
        <dgm:presLayoutVars>
          <dgm:chMax val="0"/>
          <dgm:bulletEnabled val="1"/>
        </dgm:presLayoutVars>
      </dgm:prSet>
      <dgm:spPr/>
      <dgm:t>
        <a:bodyPr/>
        <a:lstStyle/>
        <a:p>
          <a:endParaRPr lang="en-US"/>
        </a:p>
      </dgm:t>
    </dgm:pt>
    <dgm:pt modelId="{26271168-1FCA-47E4-9F5D-78574E59F379}" type="pres">
      <dgm:prSet presAssocID="{8284611E-5E13-4A2E-835A-5274A445DA7B}" presName="spacer" presStyleCnt="0"/>
      <dgm:spPr/>
    </dgm:pt>
    <dgm:pt modelId="{52CF5224-4938-4D8D-A097-5CBFBC5C104C}" type="pres">
      <dgm:prSet presAssocID="{0DC534F6-B7F5-44FC-9096-4415D3D0D53D}" presName="parentText" presStyleLbl="node1" presStyleIdx="4" presStyleCnt="7">
        <dgm:presLayoutVars>
          <dgm:chMax val="0"/>
          <dgm:bulletEnabled val="1"/>
        </dgm:presLayoutVars>
      </dgm:prSet>
      <dgm:spPr/>
      <dgm:t>
        <a:bodyPr/>
        <a:lstStyle/>
        <a:p>
          <a:endParaRPr lang="en-US"/>
        </a:p>
      </dgm:t>
    </dgm:pt>
    <dgm:pt modelId="{72C74338-E875-46FD-AA47-7444AEDFECB7}" type="pres">
      <dgm:prSet presAssocID="{88B248A9-B619-4AAE-8165-58BA2D5D5860}" presName="spacer" presStyleCnt="0"/>
      <dgm:spPr/>
    </dgm:pt>
    <dgm:pt modelId="{9C603FF8-3C7A-4139-824B-16303CD3DD68}" type="pres">
      <dgm:prSet presAssocID="{C3CCD76D-2250-499E-A6E6-5233D1CE0124}" presName="parentText" presStyleLbl="node1" presStyleIdx="5" presStyleCnt="7">
        <dgm:presLayoutVars>
          <dgm:chMax val="0"/>
          <dgm:bulletEnabled val="1"/>
        </dgm:presLayoutVars>
      </dgm:prSet>
      <dgm:spPr/>
      <dgm:t>
        <a:bodyPr/>
        <a:lstStyle/>
        <a:p>
          <a:endParaRPr lang="en-US"/>
        </a:p>
      </dgm:t>
    </dgm:pt>
    <dgm:pt modelId="{A3A3FFC6-7B4B-4AC4-BE64-718768D4035F}" type="pres">
      <dgm:prSet presAssocID="{08BB5745-F0CB-4629-BD27-8E7FD0F1931D}" presName="spacer" presStyleCnt="0"/>
      <dgm:spPr/>
    </dgm:pt>
    <dgm:pt modelId="{501EE0C2-5331-42A1-ADDB-CC0B22B05DE8}" type="pres">
      <dgm:prSet presAssocID="{AC78225E-5666-431D-9DFC-2285EE3191E3}" presName="parentText" presStyleLbl="node1" presStyleIdx="6" presStyleCnt="7">
        <dgm:presLayoutVars>
          <dgm:chMax val="0"/>
          <dgm:bulletEnabled val="1"/>
        </dgm:presLayoutVars>
      </dgm:prSet>
      <dgm:spPr/>
      <dgm:t>
        <a:bodyPr/>
        <a:lstStyle/>
        <a:p>
          <a:endParaRPr lang="en-US"/>
        </a:p>
      </dgm:t>
    </dgm:pt>
  </dgm:ptLst>
  <dgm:cxnLst>
    <dgm:cxn modelId="{D725CE32-743B-4E10-BF3F-DF0758B201A1}" type="presOf" srcId="{9BC95462-ADD9-4384-B735-DC963CEC11B0}" destId="{ED50DC54-71F2-4CE7-9CC4-0F61DD996ED7}" srcOrd="0" destOrd="0" presId="urn:microsoft.com/office/officeart/2005/8/layout/vList2"/>
    <dgm:cxn modelId="{8ADD761D-5474-4FC9-8F69-EB1691AA0AEA}" type="presOf" srcId="{B10275B6-0DB2-4D80-B12B-1DDDC0BF09FE}" destId="{920A3DD3-FBBD-450C-87EC-FCB30D36EAE7}" srcOrd="0" destOrd="0" presId="urn:microsoft.com/office/officeart/2005/8/layout/vList2"/>
    <dgm:cxn modelId="{E13F86E7-ECAB-46A9-B1C3-8815E1A27F27}" type="presOf" srcId="{0EC1D037-AD3A-45D5-9ADF-CE00F553AE4B}" destId="{BB82BC53-DE9A-4D26-810B-1F2764A533B0}" srcOrd="0" destOrd="0" presId="urn:microsoft.com/office/officeart/2005/8/layout/vList2"/>
    <dgm:cxn modelId="{E4DFDFB6-99F3-4D80-A566-C5140F5B9A1B}" srcId="{285C81E0-E9CA-4C59-8122-9E52E1F656E5}" destId="{9BC95462-ADD9-4384-B735-DC963CEC11B0}" srcOrd="1" destOrd="0" parTransId="{EC00DDFE-7DB8-4EE8-976C-4683F7D54796}" sibTransId="{4BA2AE5B-AF8E-4944-9A17-F7898D9B0EB3}"/>
    <dgm:cxn modelId="{BDBF56FA-6FD9-420D-9A26-72833AFCB75A}" type="presOf" srcId="{0DC534F6-B7F5-44FC-9096-4415D3D0D53D}" destId="{52CF5224-4938-4D8D-A097-5CBFBC5C104C}" srcOrd="0" destOrd="0" presId="urn:microsoft.com/office/officeart/2005/8/layout/vList2"/>
    <dgm:cxn modelId="{92452E8F-825D-4A05-BE9F-22DFFF34A3D4}" srcId="{285C81E0-E9CA-4C59-8122-9E52E1F656E5}" destId="{0DC534F6-B7F5-44FC-9096-4415D3D0D53D}" srcOrd="4" destOrd="0" parTransId="{B07F801A-4D1B-4A3D-9477-F551156AA06C}" sibTransId="{88B248A9-B619-4AAE-8165-58BA2D5D5860}"/>
    <dgm:cxn modelId="{3DBE6A87-58A9-4C23-A967-5761C14AA70E}" type="presOf" srcId="{AC78225E-5666-431D-9DFC-2285EE3191E3}" destId="{501EE0C2-5331-42A1-ADDB-CC0B22B05DE8}" srcOrd="0" destOrd="0" presId="urn:microsoft.com/office/officeart/2005/8/layout/vList2"/>
    <dgm:cxn modelId="{54222E87-7B6B-4299-9FB3-B7BA241E3DC7}" srcId="{285C81E0-E9CA-4C59-8122-9E52E1F656E5}" destId="{B10275B6-0DB2-4D80-B12B-1DDDC0BF09FE}" srcOrd="2" destOrd="0" parTransId="{F84043D0-7C82-4144-9E3E-B3184E8B4907}" sibTransId="{05068926-8202-4C6D-A078-EDC41A2692A7}"/>
    <dgm:cxn modelId="{90772021-DD9D-4BA9-8456-3ABDDBA48611}" srcId="{285C81E0-E9CA-4C59-8122-9E52E1F656E5}" destId="{B28EE8A9-5022-4229-B046-FFDBEAD76F57}" srcOrd="3" destOrd="0" parTransId="{933C9822-7BEA-4D92-81CC-0438E92A1069}" sibTransId="{8284611E-5E13-4A2E-835A-5274A445DA7B}"/>
    <dgm:cxn modelId="{0D983C71-1F86-44C1-8D86-81DCFA5DB6CE}" type="presOf" srcId="{285C81E0-E9CA-4C59-8122-9E52E1F656E5}" destId="{A43FDEDE-07AA-441D-9485-060D25FDC3D2}" srcOrd="0" destOrd="0" presId="urn:microsoft.com/office/officeart/2005/8/layout/vList2"/>
    <dgm:cxn modelId="{834AEEDD-062D-4276-80A3-5BEAE6B9793F}" type="presOf" srcId="{B28EE8A9-5022-4229-B046-FFDBEAD76F57}" destId="{898C2460-1389-48A9-BFAF-61158F585F48}" srcOrd="0" destOrd="0" presId="urn:microsoft.com/office/officeart/2005/8/layout/vList2"/>
    <dgm:cxn modelId="{7CF4C55E-0FC2-4FCD-83F2-04782E74042C}" type="presOf" srcId="{C3CCD76D-2250-499E-A6E6-5233D1CE0124}" destId="{9C603FF8-3C7A-4139-824B-16303CD3DD68}" srcOrd="0" destOrd="0" presId="urn:microsoft.com/office/officeart/2005/8/layout/vList2"/>
    <dgm:cxn modelId="{99BC7ABE-EC23-46DA-8C73-2AE88467F1CB}" srcId="{285C81E0-E9CA-4C59-8122-9E52E1F656E5}" destId="{C3CCD76D-2250-499E-A6E6-5233D1CE0124}" srcOrd="5" destOrd="0" parTransId="{4E4E2C22-4BF5-418E-A81D-DB918267738B}" sibTransId="{08BB5745-F0CB-4629-BD27-8E7FD0F1931D}"/>
    <dgm:cxn modelId="{1510FBFC-FCF9-45F7-902F-9474333C40D6}" srcId="{285C81E0-E9CA-4C59-8122-9E52E1F656E5}" destId="{AC78225E-5666-431D-9DFC-2285EE3191E3}" srcOrd="6" destOrd="0" parTransId="{2C385F01-1A62-45A9-88A0-D9B1543994F1}" sibTransId="{82C67276-736D-4AB4-86FA-80E3B9BFDCA3}"/>
    <dgm:cxn modelId="{4626BDB2-1462-4FC4-8CE0-D67098A562D1}" srcId="{285C81E0-E9CA-4C59-8122-9E52E1F656E5}" destId="{0EC1D037-AD3A-45D5-9ADF-CE00F553AE4B}" srcOrd="0" destOrd="0" parTransId="{6A99A353-4585-4F31-ABFF-CBFEFA0DF323}" sibTransId="{58D717DE-B0F1-4A11-A8C4-42485E975EA0}"/>
    <dgm:cxn modelId="{2F18C083-0689-49A8-912E-6933B151A805}" type="presParOf" srcId="{A43FDEDE-07AA-441D-9485-060D25FDC3D2}" destId="{BB82BC53-DE9A-4D26-810B-1F2764A533B0}" srcOrd="0" destOrd="0" presId="urn:microsoft.com/office/officeart/2005/8/layout/vList2"/>
    <dgm:cxn modelId="{23B3014F-37CE-40FD-A159-57DE06304D7E}" type="presParOf" srcId="{A43FDEDE-07AA-441D-9485-060D25FDC3D2}" destId="{A2892965-EB2D-4A95-AB71-5D06077E35BC}" srcOrd="1" destOrd="0" presId="urn:microsoft.com/office/officeart/2005/8/layout/vList2"/>
    <dgm:cxn modelId="{B2029A3A-2ED3-4E79-8892-594F1284C212}" type="presParOf" srcId="{A43FDEDE-07AA-441D-9485-060D25FDC3D2}" destId="{ED50DC54-71F2-4CE7-9CC4-0F61DD996ED7}" srcOrd="2" destOrd="0" presId="urn:microsoft.com/office/officeart/2005/8/layout/vList2"/>
    <dgm:cxn modelId="{33096771-37F1-4F12-AACE-0ECBAE016773}" type="presParOf" srcId="{A43FDEDE-07AA-441D-9485-060D25FDC3D2}" destId="{50A68569-E1A8-4746-912F-9A5B65F4FFEB}" srcOrd="3" destOrd="0" presId="urn:microsoft.com/office/officeart/2005/8/layout/vList2"/>
    <dgm:cxn modelId="{4825184F-E1AC-481E-9EE3-2C41C6840655}" type="presParOf" srcId="{A43FDEDE-07AA-441D-9485-060D25FDC3D2}" destId="{920A3DD3-FBBD-450C-87EC-FCB30D36EAE7}" srcOrd="4" destOrd="0" presId="urn:microsoft.com/office/officeart/2005/8/layout/vList2"/>
    <dgm:cxn modelId="{20D48010-3FC9-4CBC-A7B4-FEEC316639DB}" type="presParOf" srcId="{A43FDEDE-07AA-441D-9485-060D25FDC3D2}" destId="{2E8CEEE6-479A-4D8C-A3B8-13CBADDE301F}" srcOrd="5" destOrd="0" presId="urn:microsoft.com/office/officeart/2005/8/layout/vList2"/>
    <dgm:cxn modelId="{EC47D7AA-63A4-406E-B4C7-FEDE978B4E91}" type="presParOf" srcId="{A43FDEDE-07AA-441D-9485-060D25FDC3D2}" destId="{898C2460-1389-48A9-BFAF-61158F585F48}" srcOrd="6" destOrd="0" presId="urn:microsoft.com/office/officeart/2005/8/layout/vList2"/>
    <dgm:cxn modelId="{C9F66F0E-7FB7-4D0C-9857-A353A1751A21}" type="presParOf" srcId="{A43FDEDE-07AA-441D-9485-060D25FDC3D2}" destId="{26271168-1FCA-47E4-9F5D-78574E59F379}" srcOrd="7" destOrd="0" presId="urn:microsoft.com/office/officeart/2005/8/layout/vList2"/>
    <dgm:cxn modelId="{B7C295CF-FBF5-427A-AA08-D44BC94835CF}" type="presParOf" srcId="{A43FDEDE-07AA-441D-9485-060D25FDC3D2}" destId="{52CF5224-4938-4D8D-A097-5CBFBC5C104C}" srcOrd="8" destOrd="0" presId="urn:microsoft.com/office/officeart/2005/8/layout/vList2"/>
    <dgm:cxn modelId="{89C25B2B-7141-46C3-AC65-7571F2B85DAB}" type="presParOf" srcId="{A43FDEDE-07AA-441D-9485-060D25FDC3D2}" destId="{72C74338-E875-46FD-AA47-7444AEDFECB7}" srcOrd="9" destOrd="0" presId="urn:microsoft.com/office/officeart/2005/8/layout/vList2"/>
    <dgm:cxn modelId="{A5FB4556-1C84-4C2E-9E5A-7D1230F996C5}" type="presParOf" srcId="{A43FDEDE-07AA-441D-9485-060D25FDC3D2}" destId="{9C603FF8-3C7A-4139-824B-16303CD3DD68}" srcOrd="10" destOrd="0" presId="urn:microsoft.com/office/officeart/2005/8/layout/vList2"/>
    <dgm:cxn modelId="{5ECDB9FE-8868-4F86-9DA4-E83E8B3422AF}" type="presParOf" srcId="{A43FDEDE-07AA-441D-9485-060D25FDC3D2}" destId="{A3A3FFC6-7B4B-4AC4-BE64-718768D4035F}" srcOrd="11" destOrd="0" presId="urn:microsoft.com/office/officeart/2005/8/layout/vList2"/>
    <dgm:cxn modelId="{54EE6FD8-E2FE-48A0-BA58-D335453C67D5}" type="presParOf" srcId="{A43FDEDE-07AA-441D-9485-060D25FDC3D2}" destId="{501EE0C2-5331-42A1-ADDB-CC0B22B05DE8}"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BCA66-8059-47CB-84B1-7E80C4BBC6EF}">
      <dsp:nvSpPr>
        <dsp:cNvPr id="0" name=""/>
        <dsp:cNvSpPr/>
      </dsp:nvSpPr>
      <dsp:spPr>
        <a:xfrm rot="10800000">
          <a:off x="0" y="0"/>
          <a:ext cx="7156580" cy="1983770"/>
        </a:xfrm>
        <a:prstGeom prst="trapezoid">
          <a:avLst>
            <a:gd name="adj" fmla="val 60126"/>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lang="en-US" sz="3800" kern="1200" dirty="0"/>
            <a:t>Early Detection</a:t>
          </a:r>
        </a:p>
      </dsp:txBody>
      <dsp:txXfrm rot="-10800000">
        <a:off x="1252401" y="0"/>
        <a:ext cx="4651777" cy="1983770"/>
      </dsp:txXfrm>
    </dsp:sp>
    <dsp:sp modelId="{AE55C30D-7ADC-4301-932E-A182EA54BF8F}">
      <dsp:nvSpPr>
        <dsp:cNvPr id="0" name=""/>
        <dsp:cNvSpPr/>
      </dsp:nvSpPr>
      <dsp:spPr>
        <a:xfrm rot="10800000">
          <a:off x="1192763" y="1983770"/>
          <a:ext cx="4771053" cy="1983770"/>
        </a:xfrm>
        <a:prstGeom prst="trapezoid">
          <a:avLst>
            <a:gd name="adj" fmla="val 60126"/>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lang="en-US" sz="3800" kern="1200" dirty="0"/>
            <a:t>Training</a:t>
          </a:r>
        </a:p>
      </dsp:txBody>
      <dsp:txXfrm rot="-10800000">
        <a:off x="2027697" y="1983770"/>
        <a:ext cx="3101184" cy="1983770"/>
      </dsp:txXfrm>
    </dsp:sp>
    <dsp:sp modelId="{71C0325E-D773-49CF-BD2C-5FA46713F6D5}">
      <dsp:nvSpPr>
        <dsp:cNvPr id="0" name=""/>
        <dsp:cNvSpPr/>
      </dsp:nvSpPr>
      <dsp:spPr>
        <a:xfrm rot="10800000">
          <a:off x="2385526" y="3967540"/>
          <a:ext cx="2385526" cy="1983770"/>
        </a:xfrm>
        <a:prstGeom prst="trapezoid">
          <a:avLst>
            <a:gd name="adj" fmla="val 60126"/>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lang="en-US" sz="3800" kern="1200" dirty="0"/>
            <a:t>screenings</a:t>
          </a:r>
        </a:p>
      </dsp:txBody>
      <dsp:txXfrm rot="-10800000">
        <a:off x="2385526" y="3967540"/>
        <a:ext cx="2385526" cy="19837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F15AC-D27E-43E9-8A2A-4FFE52D560FD}">
      <dsp:nvSpPr>
        <dsp:cNvPr id="0" name=""/>
        <dsp:cNvSpPr/>
      </dsp:nvSpPr>
      <dsp:spPr>
        <a:xfrm>
          <a:off x="339272" y="1907"/>
          <a:ext cx="2064511" cy="1238707"/>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Loose teeth, ill fitting dentures (all of a sudden)</a:t>
          </a:r>
        </a:p>
      </dsp:txBody>
      <dsp:txXfrm>
        <a:off x="339272" y="1907"/>
        <a:ext cx="2064511" cy="1238707"/>
      </dsp:txXfrm>
    </dsp:sp>
    <dsp:sp modelId="{19F69E87-944F-4B6E-BF8B-506AF8D964D4}">
      <dsp:nvSpPr>
        <dsp:cNvPr id="0" name=""/>
        <dsp:cNvSpPr/>
      </dsp:nvSpPr>
      <dsp:spPr>
        <a:xfrm>
          <a:off x="2610235" y="1907"/>
          <a:ext cx="2064511" cy="1238707"/>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Change in voice</a:t>
          </a:r>
        </a:p>
      </dsp:txBody>
      <dsp:txXfrm>
        <a:off x="2610235" y="1907"/>
        <a:ext cx="2064511" cy="1238707"/>
      </dsp:txXfrm>
    </dsp:sp>
    <dsp:sp modelId="{FA8821AE-5F68-4E51-8E1C-3EDBAD3CD536}">
      <dsp:nvSpPr>
        <dsp:cNvPr id="0" name=""/>
        <dsp:cNvSpPr/>
      </dsp:nvSpPr>
      <dsp:spPr>
        <a:xfrm>
          <a:off x="4881198" y="1907"/>
          <a:ext cx="2064511" cy="1238707"/>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Swelling of jaw</a:t>
          </a:r>
        </a:p>
      </dsp:txBody>
      <dsp:txXfrm>
        <a:off x="4881198" y="1907"/>
        <a:ext cx="2064511" cy="1238707"/>
      </dsp:txXfrm>
    </dsp:sp>
    <dsp:sp modelId="{52C6514A-53C4-4369-997C-5653475B2CE2}">
      <dsp:nvSpPr>
        <dsp:cNvPr id="0" name=""/>
        <dsp:cNvSpPr/>
      </dsp:nvSpPr>
      <dsp:spPr>
        <a:xfrm>
          <a:off x="7152161" y="1907"/>
          <a:ext cx="2064511" cy="1238707"/>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Sore throat, frequent clearing of throat, sensation something is stuck in throat</a:t>
          </a:r>
        </a:p>
      </dsp:txBody>
      <dsp:txXfrm>
        <a:off x="7152161" y="1907"/>
        <a:ext cx="2064511" cy="1238707"/>
      </dsp:txXfrm>
    </dsp:sp>
    <dsp:sp modelId="{53DCE567-68E0-43AE-9301-9C6E114D51FD}">
      <dsp:nvSpPr>
        <dsp:cNvPr id="0" name=""/>
        <dsp:cNvSpPr/>
      </dsp:nvSpPr>
      <dsp:spPr>
        <a:xfrm>
          <a:off x="9423124" y="1907"/>
          <a:ext cx="2064511" cy="1238707"/>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Trouble chewing or opening/closing the mouth</a:t>
          </a:r>
        </a:p>
      </dsp:txBody>
      <dsp:txXfrm>
        <a:off x="9423124" y="1907"/>
        <a:ext cx="2064511" cy="1238707"/>
      </dsp:txXfrm>
    </dsp:sp>
    <dsp:sp modelId="{5CD27F7D-B711-42EA-ACE0-4A144B83C772}">
      <dsp:nvSpPr>
        <dsp:cNvPr id="0" name=""/>
        <dsp:cNvSpPr/>
      </dsp:nvSpPr>
      <dsp:spPr>
        <a:xfrm>
          <a:off x="339272" y="1447065"/>
          <a:ext cx="2064511" cy="1238707"/>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Sore that bleeds easily</a:t>
          </a:r>
        </a:p>
      </dsp:txBody>
      <dsp:txXfrm>
        <a:off x="339272" y="1447065"/>
        <a:ext cx="2064511" cy="1238707"/>
      </dsp:txXfrm>
    </dsp:sp>
    <dsp:sp modelId="{6F8C272E-5C40-4092-878C-F98704D100E8}">
      <dsp:nvSpPr>
        <dsp:cNvPr id="0" name=""/>
        <dsp:cNvSpPr/>
      </dsp:nvSpPr>
      <dsp:spPr>
        <a:xfrm>
          <a:off x="2610235" y="1447065"/>
          <a:ext cx="2064511" cy="1238707"/>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Red, White or Black patches</a:t>
          </a:r>
        </a:p>
      </dsp:txBody>
      <dsp:txXfrm>
        <a:off x="2610235" y="1447065"/>
        <a:ext cx="2064511" cy="1238707"/>
      </dsp:txXfrm>
    </dsp:sp>
    <dsp:sp modelId="{4742253F-F7FB-4388-8275-0FB7D38B4F80}">
      <dsp:nvSpPr>
        <dsp:cNvPr id="0" name=""/>
        <dsp:cNvSpPr/>
      </dsp:nvSpPr>
      <dsp:spPr>
        <a:xfrm>
          <a:off x="4881198" y="1447065"/>
          <a:ext cx="2064511" cy="1238707"/>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Does not heal within 2 weeks</a:t>
          </a:r>
        </a:p>
      </dsp:txBody>
      <dsp:txXfrm>
        <a:off x="4881198" y="1447065"/>
        <a:ext cx="2064511" cy="1238707"/>
      </dsp:txXfrm>
    </dsp:sp>
    <dsp:sp modelId="{F25ADB37-6029-4190-BEA3-3528167A4C6D}">
      <dsp:nvSpPr>
        <dsp:cNvPr id="0" name=""/>
        <dsp:cNvSpPr/>
      </dsp:nvSpPr>
      <dsp:spPr>
        <a:xfrm>
          <a:off x="7152161" y="1447065"/>
          <a:ext cx="2064511" cy="1238707"/>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Ear pain on one side</a:t>
          </a:r>
        </a:p>
      </dsp:txBody>
      <dsp:txXfrm>
        <a:off x="7152161" y="1447065"/>
        <a:ext cx="2064511" cy="1238707"/>
      </dsp:txXfrm>
    </dsp:sp>
    <dsp:sp modelId="{E0FC7205-B759-4541-B827-7A7221B2287A}">
      <dsp:nvSpPr>
        <dsp:cNvPr id="0" name=""/>
        <dsp:cNvSpPr/>
      </dsp:nvSpPr>
      <dsp:spPr>
        <a:xfrm>
          <a:off x="9423124" y="1447065"/>
          <a:ext cx="2064511" cy="1238707"/>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Lump…..anywhere, neck high risk</a:t>
          </a:r>
        </a:p>
      </dsp:txBody>
      <dsp:txXfrm>
        <a:off x="9423124" y="1447065"/>
        <a:ext cx="2064511" cy="1238707"/>
      </dsp:txXfrm>
    </dsp:sp>
    <dsp:sp modelId="{57C90AE9-DAB0-464A-ADEF-61ED88B92D8C}">
      <dsp:nvSpPr>
        <dsp:cNvPr id="0" name=""/>
        <dsp:cNvSpPr/>
      </dsp:nvSpPr>
      <dsp:spPr>
        <a:xfrm>
          <a:off x="4881198" y="2892223"/>
          <a:ext cx="2064511" cy="1238707"/>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Unexplained numbness</a:t>
          </a:r>
        </a:p>
      </dsp:txBody>
      <dsp:txXfrm>
        <a:off x="4881198" y="2892223"/>
        <a:ext cx="2064511" cy="12387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F2C3C0-AC59-4985-A04D-39A3B2EAC61A}">
      <dsp:nvSpPr>
        <dsp:cNvPr id="0" name=""/>
        <dsp:cNvSpPr/>
      </dsp:nvSpPr>
      <dsp:spPr>
        <a:xfrm>
          <a:off x="0" y="3768"/>
          <a:ext cx="6692813" cy="8026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47F0CA-BEC6-444D-B24E-CDACD7BF49C0}">
      <dsp:nvSpPr>
        <dsp:cNvPr id="0" name=""/>
        <dsp:cNvSpPr/>
      </dsp:nvSpPr>
      <dsp:spPr>
        <a:xfrm>
          <a:off x="242789" y="184355"/>
          <a:ext cx="441434" cy="44143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7CD53F6-5264-4545-A018-8D48DE80BF69}">
      <dsp:nvSpPr>
        <dsp:cNvPr id="0" name=""/>
        <dsp:cNvSpPr/>
      </dsp:nvSpPr>
      <dsp:spPr>
        <a:xfrm>
          <a:off x="927013" y="3768"/>
          <a:ext cx="5765800" cy="802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43" tIns="84943" rIns="84943" bIns="84943" numCol="1" spcCol="1270" anchor="ctr" anchorCtr="0">
          <a:noAutofit/>
        </a:bodyPr>
        <a:lstStyle/>
        <a:p>
          <a:pPr lvl="0" algn="l" defTabSz="844550">
            <a:lnSpc>
              <a:spcPct val="90000"/>
            </a:lnSpc>
            <a:spcBef>
              <a:spcPct val="0"/>
            </a:spcBef>
            <a:spcAft>
              <a:spcPct val="35000"/>
            </a:spcAft>
          </a:pPr>
          <a:r>
            <a:rPr lang="en-US" sz="1900" kern="1200" dirty="0"/>
            <a:t>Perform self exam monthly at home</a:t>
          </a:r>
        </a:p>
      </dsp:txBody>
      <dsp:txXfrm>
        <a:off x="927013" y="3768"/>
        <a:ext cx="5765800" cy="802608"/>
      </dsp:txXfrm>
    </dsp:sp>
    <dsp:sp modelId="{B55865D3-4BF0-412D-A6CD-3192231888E3}">
      <dsp:nvSpPr>
        <dsp:cNvPr id="0" name=""/>
        <dsp:cNvSpPr/>
      </dsp:nvSpPr>
      <dsp:spPr>
        <a:xfrm>
          <a:off x="0" y="1007029"/>
          <a:ext cx="6692813" cy="8026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8462E2-98E8-46F4-99A8-C17C91DB6D60}">
      <dsp:nvSpPr>
        <dsp:cNvPr id="0" name=""/>
        <dsp:cNvSpPr/>
      </dsp:nvSpPr>
      <dsp:spPr>
        <a:xfrm>
          <a:off x="242789" y="1187616"/>
          <a:ext cx="441434" cy="44143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5004562-431D-45A1-A3FF-39EC036BCF27}">
      <dsp:nvSpPr>
        <dsp:cNvPr id="0" name=""/>
        <dsp:cNvSpPr/>
      </dsp:nvSpPr>
      <dsp:spPr>
        <a:xfrm>
          <a:off x="927013" y="1007029"/>
          <a:ext cx="5765800" cy="802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43" tIns="84943" rIns="84943" bIns="84943" numCol="1" spcCol="1270" anchor="ctr" anchorCtr="0">
          <a:noAutofit/>
        </a:bodyPr>
        <a:lstStyle/>
        <a:p>
          <a:pPr lvl="0" algn="l" defTabSz="844550">
            <a:lnSpc>
              <a:spcPct val="90000"/>
            </a:lnSpc>
            <a:spcBef>
              <a:spcPct val="0"/>
            </a:spcBef>
            <a:spcAft>
              <a:spcPct val="35000"/>
            </a:spcAft>
          </a:pPr>
          <a:r>
            <a:rPr lang="en-US" sz="1900" kern="1200" dirty="0"/>
            <a:t>Have routine oral cancer screenings by a dental hygienist, dental therapist or dentist</a:t>
          </a:r>
        </a:p>
      </dsp:txBody>
      <dsp:txXfrm>
        <a:off x="927013" y="1007029"/>
        <a:ext cx="5765800" cy="802608"/>
      </dsp:txXfrm>
    </dsp:sp>
    <dsp:sp modelId="{70C4489E-B66E-4C7B-88BB-BA3790BB068C}">
      <dsp:nvSpPr>
        <dsp:cNvPr id="0" name=""/>
        <dsp:cNvSpPr/>
      </dsp:nvSpPr>
      <dsp:spPr>
        <a:xfrm>
          <a:off x="0" y="2010290"/>
          <a:ext cx="6692813" cy="8026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57B413-415B-43B0-9AAE-BDEFECCFCDB1}">
      <dsp:nvSpPr>
        <dsp:cNvPr id="0" name=""/>
        <dsp:cNvSpPr/>
      </dsp:nvSpPr>
      <dsp:spPr>
        <a:xfrm>
          <a:off x="242789" y="2190877"/>
          <a:ext cx="441434" cy="44143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6072306-B53E-476A-876B-4141C5B15A0F}">
      <dsp:nvSpPr>
        <dsp:cNvPr id="0" name=""/>
        <dsp:cNvSpPr/>
      </dsp:nvSpPr>
      <dsp:spPr>
        <a:xfrm>
          <a:off x="927013" y="2010290"/>
          <a:ext cx="5765800" cy="802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43" tIns="84943" rIns="84943" bIns="84943" numCol="1" spcCol="1270" anchor="ctr" anchorCtr="0">
          <a:noAutofit/>
        </a:bodyPr>
        <a:lstStyle/>
        <a:p>
          <a:pPr lvl="0" algn="l" defTabSz="844550">
            <a:lnSpc>
              <a:spcPct val="90000"/>
            </a:lnSpc>
            <a:spcBef>
              <a:spcPct val="0"/>
            </a:spcBef>
            <a:spcAft>
              <a:spcPct val="35000"/>
            </a:spcAft>
          </a:pPr>
          <a:r>
            <a:rPr lang="en-US" sz="1900" kern="1200" dirty="0"/>
            <a:t>If high risk, have more frequent screenings</a:t>
          </a:r>
        </a:p>
      </dsp:txBody>
      <dsp:txXfrm>
        <a:off x="927013" y="2010290"/>
        <a:ext cx="5765800" cy="802608"/>
      </dsp:txXfrm>
    </dsp:sp>
    <dsp:sp modelId="{65CFB319-1183-4378-B5FC-3B8307BD1D00}">
      <dsp:nvSpPr>
        <dsp:cNvPr id="0" name=""/>
        <dsp:cNvSpPr/>
      </dsp:nvSpPr>
      <dsp:spPr>
        <a:xfrm>
          <a:off x="0" y="3013551"/>
          <a:ext cx="6692813" cy="8026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B22F1E-7E03-4DA5-B490-3F5F553C92EF}">
      <dsp:nvSpPr>
        <dsp:cNvPr id="0" name=""/>
        <dsp:cNvSpPr/>
      </dsp:nvSpPr>
      <dsp:spPr>
        <a:xfrm>
          <a:off x="242789" y="3194138"/>
          <a:ext cx="441434" cy="441434"/>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035B5AB-FD2E-48A2-A4BB-FC25E301DBA9}">
      <dsp:nvSpPr>
        <dsp:cNvPr id="0" name=""/>
        <dsp:cNvSpPr/>
      </dsp:nvSpPr>
      <dsp:spPr>
        <a:xfrm>
          <a:off x="927013" y="3013551"/>
          <a:ext cx="5765800" cy="802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43" tIns="84943" rIns="84943" bIns="84943" numCol="1" spcCol="1270" anchor="ctr" anchorCtr="0">
          <a:noAutofit/>
        </a:bodyPr>
        <a:lstStyle/>
        <a:p>
          <a:pPr lvl="0" algn="l" defTabSz="844550">
            <a:lnSpc>
              <a:spcPct val="90000"/>
            </a:lnSpc>
            <a:spcBef>
              <a:spcPct val="0"/>
            </a:spcBef>
            <a:spcAft>
              <a:spcPct val="35000"/>
            </a:spcAft>
          </a:pPr>
          <a:r>
            <a:rPr lang="en-US" sz="1900" kern="1200" dirty="0"/>
            <a:t>Early detection may lead to more successful treatment and greater chance to cure</a:t>
          </a:r>
        </a:p>
      </dsp:txBody>
      <dsp:txXfrm>
        <a:off x="927013" y="3013551"/>
        <a:ext cx="5765800" cy="802608"/>
      </dsp:txXfrm>
    </dsp:sp>
    <dsp:sp modelId="{4D1957A2-E76A-4CCD-AD41-10FBDDBA4AE3}">
      <dsp:nvSpPr>
        <dsp:cNvPr id="0" name=""/>
        <dsp:cNvSpPr/>
      </dsp:nvSpPr>
      <dsp:spPr>
        <a:xfrm>
          <a:off x="0" y="4016812"/>
          <a:ext cx="6692813" cy="80260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180465-7AD1-401D-A15D-835BF52AF37C}">
      <dsp:nvSpPr>
        <dsp:cNvPr id="0" name=""/>
        <dsp:cNvSpPr/>
      </dsp:nvSpPr>
      <dsp:spPr>
        <a:xfrm>
          <a:off x="242789" y="4197399"/>
          <a:ext cx="441434" cy="441434"/>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54E724A-3F53-46A3-A7F7-469948586C99}">
      <dsp:nvSpPr>
        <dsp:cNvPr id="0" name=""/>
        <dsp:cNvSpPr/>
      </dsp:nvSpPr>
      <dsp:spPr>
        <a:xfrm>
          <a:off x="927013" y="4016812"/>
          <a:ext cx="5765800" cy="802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943" tIns="84943" rIns="84943" bIns="84943" numCol="1" spcCol="1270" anchor="ctr" anchorCtr="0">
          <a:noAutofit/>
        </a:bodyPr>
        <a:lstStyle/>
        <a:p>
          <a:pPr lvl="0" algn="l" defTabSz="844550">
            <a:lnSpc>
              <a:spcPct val="90000"/>
            </a:lnSpc>
            <a:spcBef>
              <a:spcPct val="0"/>
            </a:spcBef>
            <a:spcAft>
              <a:spcPct val="35000"/>
            </a:spcAft>
          </a:pPr>
          <a:r>
            <a:rPr lang="en-US" sz="1900" kern="1200" dirty="0"/>
            <a:t>Medical-Dental Collaboration is key, encourage patients to talk with all health care providers </a:t>
          </a:r>
        </a:p>
      </dsp:txBody>
      <dsp:txXfrm>
        <a:off x="927013" y="4016812"/>
        <a:ext cx="5765800" cy="8026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4D158B-9DCC-4184-AEC3-3F32A53F0521}" type="datetimeFigureOut">
              <a:rPr lang="en-US" smtClean="0"/>
              <a:t>10/23/2019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63B4A1-FF14-4E0A-BDB7-685975928D2A}" type="slidenum">
              <a:rPr lang="en-US" smtClean="0"/>
              <a:t>‹#›</a:t>
            </a:fld>
            <a:endParaRPr lang="en-US"/>
          </a:p>
        </p:txBody>
      </p:sp>
    </p:spTree>
    <p:extLst>
      <p:ext uri="{BB962C8B-B14F-4D97-AF65-F5344CB8AC3E}">
        <p14:creationId xmlns:p14="http://schemas.microsoft.com/office/powerpoint/2010/main" val="1843464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963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146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Proper vaccine administration is critical to ensure that vaccination is safe and effective. CDC recommends that all health care personnel who administer vaccines receive comprehensive, competency-based training on vaccine administration policies and procedures BEFORE administering vaccines. Comprehensive, skills-based training should be integrated into existing staff education programs such as new staff orientation and annual education requirements. A free vaccine administration e-Learn is available that offers continuing education for health care personnel, including CME, CNE, CEU, CPE, CPH, and CHES.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942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225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033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042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40-60% goes to the DDS in the last year</a:t>
            </a:r>
          </a:p>
          <a:p>
            <a:r>
              <a:rPr lang="en-US" dirty="0"/>
              <a:t>15-25%  of patients report have routine oral cancer screenings</a:t>
            </a:r>
          </a:p>
          <a:p>
            <a:r>
              <a:rPr lang="en-US" dirty="0"/>
              <a:t>25% of dental hygienists report doing routine oral cancer screenings</a:t>
            </a:r>
          </a:p>
          <a:p>
            <a:r>
              <a:rPr lang="en-US" dirty="0"/>
              <a:t>14% of dentists report doing routine oral cancer screenings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171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311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Trauma, infections, inflammation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416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637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26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prevention, education and early diagnosis are key with any type of cancer. Oral cancer is no exception. One American dies every hour in the US from oral cancer. This course will explore oral cancer facts and myths and is intended to educate the entire dental/medical team on the crucial role that they can play in the cancer prevention and education process.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831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922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606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599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768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969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88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38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799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661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778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444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177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13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766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652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4770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488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984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603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597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020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796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461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6814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0794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9174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8502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479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9315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DB2D5B-BF57-4A7B-9AB8-BC96521F16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0102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900" dirty="0"/>
              <a:t>:</a:t>
            </a:r>
            <a:r>
              <a:rPr lang="en-US" i="1" dirty="0"/>
              <a:t>water pipes that are used to smoke specially made tobacco that come in different flavors</a:t>
            </a:r>
          </a:p>
          <a:p>
            <a:r>
              <a:rPr lang="en-US" i="1" dirty="0"/>
              <a:t>In the US it has become more popular among teens and young adults and in college towns, seen as a “popular social activity” Hookah lounges</a:t>
            </a:r>
          </a:p>
          <a:p>
            <a:endParaRPr lang="en-US" i="1" dirty="0"/>
          </a:p>
          <a:p>
            <a:r>
              <a:rPr lang="en-US" i="1" dirty="0"/>
              <a:t>Even after it has been passed through water, the tobacco smoke in a hookah pipe contains high levels of cancer-causing chemicals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C35EA5-FAF0-46C1-BD8F-474FD3F8A2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6695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DB2D5B-BF57-4A7B-9AB8-BC96521F16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5760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7193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DB2D5B-BF57-4A7B-9AB8-BC96521F16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32442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368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7891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9015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3359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6237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20534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1312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9117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241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Dental professionals like dental hygienists, dental therapists and dentists can play a key role in addressing many public health problems. By offering education and screenings in the oral health setting, we can raise awareness about many oral systemic conditions. In fact, the dental professional may be the only health care provider a patient may have and they have prime opportunity to provide comprehensive health education.  Chairside A1C testing could have a significant positive impact on health since 30% of people who have diabetes are undiagnosed and may be unaware. There is a bidirectional linkbetween oral health and diabetes. HIV is still considered a public health concern and again, many go undiagnosed in early stages. There us a significant body of evidence between oral health and obesity and obesity rates are increasing, especially among our youth. Airway centered disorders  are structural and physiological conditions of the mouth, jaw, nasal passages, tongue and throat that can lead to breathing issues, as well as chronic health developmental, educational and performance issues and lead to poor quality of life and may have devasting effects on the heart, brain and entire body.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3819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9225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9630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3158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8051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0448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9343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7048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0700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692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992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5754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3563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935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1969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2982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9256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7135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3245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5298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2263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158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1700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HPV tests-not FDA Approved, Lab approved only</a:t>
            </a:r>
          </a:p>
          <a:p>
            <a:r>
              <a:rPr lang="en-US" dirty="0"/>
              <a:t>If test positive</a:t>
            </a:r>
          </a:p>
          <a:p>
            <a:pPr lvl="1"/>
            <a:r>
              <a:rPr lang="en-US" dirty="0"/>
              <a:t>More frequent screenings</a:t>
            </a:r>
          </a:p>
          <a:p>
            <a:pPr lvl="1"/>
            <a:r>
              <a:rPr lang="en-US" dirty="0"/>
              <a:t>Continued education on risk factors</a:t>
            </a:r>
          </a:p>
          <a:p>
            <a:pPr lvl="1"/>
            <a:r>
              <a:rPr lang="en-US" dirty="0"/>
              <a:t>Collaboration between medical and dental providers</a:t>
            </a:r>
          </a:p>
          <a:p>
            <a:pPr lvl="1"/>
            <a:r>
              <a:rPr lang="en-US" dirty="0"/>
              <a:t>More frequent diagnostic testing</a:t>
            </a:r>
          </a:p>
          <a:p>
            <a:pPr lvl="1"/>
            <a:r>
              <a:rPr lang="en-US" dirty="0"/>
              <a:t>Use of adjunctive screening tools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5039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1886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As opioid addiction, vaping and oral cancers rise, oral health is of the utmost importance</a:t>
            </a:r>
          </a:p>
          <a:p>
            <a:r>
              <a:rPr lang="en-US" sz="1200" b="0" i="0" u="none" strike="noStrike" kern="1200" dirty="0">
                <a:solidFill>
                  <a:schemeClr val="tx1"/>
                </a:solidFill>
                <a:effectLst/>
                <a:latin typeface="+mn-lt"/>
                <a:ea typeface="+mn-ea"/>
                <a:cs typeface="+mn-cs"/>
              </a:rPr>
              <a:t>The opioid crisis, methamphetamine abuse and vaping all have profoundly affected oral health, Dr. Ricks told students, along with an aging population and a rising isolated, poor rural population. Since 2000, lower income individuals' overall oral health has not improved, despite increased Medicaid funding.</a:t>
            </a:r>
          </a:p>
          <a:p>
            <a:r>
              <a:rPr lang="en-US" sz="1200" b="0" i="0" u="none" strike="noStrike" kern="1200" dirty="0">
                <a:solidFill>
                  <a:schemeClr val="tx1"/>
                </a:solidFill>
                <a:effectLst/>
                <a:latin typeface="+mn-lt"/>
                <a:ea typeface="+mn-ea"/>
                <a:cs typeface="+mn-cs"/>
              </a:rPr>
              <a:t>About 23 million people see a dentist, but do not see a primary care physician, Dr. Ricks said, making dentists the only contact for medical issues. Dr. Ricks told the dental students that, for the first time ever, it is their responsibility to talk to patients about immunizations. </a:t>
            </a:r>
            <a:r>
              <a:rPr lang="en-US" dirty="0"/>
              <a:t/>
            </a:r>
            <a:br>
              <a:rPr lang="en-US" dirty="0"/>
            </a:br>
            <a:r>
              <a:rPr lang="en-US" dirty="0"/>
              <a:t/>
            </a:r>
            <a:br>
              <a:rPr lang="en-US" dirty="0"/>
            </a:br>
            <a:r>
              <a:rPr lang="en-US" sz="1200" b="0" i="0" u="none" strike="noStrike" kern="1200" dirty="0">
                <a:solidFill>
                  <a:schemeClr val="tx1"/>
                </a:solidFill>
                <a:effectLst/>
                <a:latin typeface="+mn-lt"/>
                <a:ea typeface="+mn-ea"/>
                <a:cs typeface="+mn-cs"/>
              </a:rPr>
              <a:t>The 2020 Surgeon General's report will include oral health on its own and as a byproduct of substance misuse, economic prosperity and vaccinations.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6942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Vaccine hesitancy may be driven by social and political agendas. Many stakeholders can influence perceptions of vaccine safety. It is important to stick to principles of facts, credibility of source of information, and use consistent, clear and respectful messaging. </a:t>
            </a:r>
          </a:p>
          <a:p>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9325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6954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8378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8466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0097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41609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706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5648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8805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7799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responsible for the screenings? When will they be done and how do you ensure consistency? What devices or tools will you be using, what will be the norm what may be the add ons.</a:t>
            </a:r>
          </a:p>
          <a:p>
            <a:pPr lvl="0">
              <a:lnSpc>
                <a:spcPct val="100000"/>
              </a:lnSpc>
            </a:pPr>
            <a:r>
              <a:rPr lang="en-US" dirty="0"/>
              <a:t>have entire team educated on vaccine safety and effectiveness</a:t>
            </a:r>
          </a:p>
          <a:p>
            <a:pPr lvl="0">
              <a:lnSpc>
                <a:spcPct val="100000"/>
              </a:lnSpc>
            </a:pPr>
            <a:r>
              <a:rPr lang="en-US" dirty="0"/>
              <a:t>Provide dialogue for sequencing of vaccinations and completion</a:t>
            </a:r>
          </a:p>
          <a:p>
            <a:pPr lvl="0">
              <a:lnSpc>
                <a:spcPct val="100000"/>
              </a:lnSpc>
            </a:pPr>
            <a:r>
              <a:rPr lang="en-US" dirty="0"/>
              <a:t>Fees</a:t>
            </a:r>
          </a:p>
          <a:p>
            <a:pPr lvl="0">
              <a:lnSpc>
                <a:spcPct val="100000"/>
              </a:lnSpc>
            </a:pPr>
            <a:r>
              <a:rPr lang="en-US" dirty="0"/>
              <a:t>Time</a:t>
            </a:r>
          </a:p>
          <a:p>
            <a:pPr lvl="0">
              <a:lnSpc>
                <a:spcPct val="100000"/>
              </a:lnSpc>
            </a:pPr>
            <a:r>
              <a:rPr lang="en-US" dirty="0"/>
              <a:t>Provider training</a:t>
            </a:r>
          </a:p>
          <a:p>
            <a:pPr lvl="0">
              <a:lnSpc>
                <a:spcPct val="100000"/>
              </a:lnSpc>
            </a:pPr>
            <a:r>
              <a:rPr lang="en-US" dirty="0"/>
              <a:t>Referral protocol</a:t>
            </a:r>
          </a:p>
          <a:p>
            <a:pPr lvl="0">
              <a:lnSpc>
                <a:spcPct val="100000"/>
              </a:lnSpc>
            </a:pPr>
            <a:r>
              <a:rPr lang="en-US" dirty="0"/>
              <a:t>Interprofessional care</a:t>
            </a:r>
          </a:p>
          <a:p>
            <a:pPr lvl="0">
              <a:lnSpc>
                <a:spcPct val="100000"/>
              </a:lnSpc>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7573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9735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None/>
            </a:pPr>
            <a:r>
              <a:rPr lang="en-US" sz="1200" dirty="0"/>
              <a:t>PAP Smears-Cervical</a:t>
            </a:r>
          </a:p>
          <a:p>
            <a:pPr marL="0" indent="0">
              <a:lnSpc>
                <a:spcPct val="90000"/>
              </a:lnSpc>
              <a:buNone/>
            </a:pPr>
            <a:r>
              <a:rPr lang="en-US" sz="1200" dirty="0"/>
              <a:t>Breast- Mammograms</a:t>
            </a:r>
          </a:p>
          <a:p>
            <a:pPr marL="0" indent="0">
              <a:lnSpc>
                <a:spcPct val="90000"/>
              </a:lnSpc>
              <a:buNone/>
            </a:pPr>
            <a:r>
              <a:rPr lang="en-US" sz="1200" dirty="0"/>
              <a:t>Prostate </a:t>
            </a:r>
          </a:p>
          <a:p>
            <a:pPr marL="0" indent="0">
              <a:lnSpc>
                <a:spcPct val="90000"/>
              </a:lnSpc>
              <a:buNone/>
            </a:pPr>
            <a:r>
              <a:rPr lang="en-US" sz="1200" dirty="0"/>
              <a:t>Skin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1001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6536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19277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0318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D37EC-9DCC-49BB-8D6F-5912107E5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141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0BA47E-B699-4F86-A1A8-33AEB29364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76AD386-7D0E-403B-BAAB-1F9087A710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078268C-2A4D-4E68-A047-147B71B30055}"/>
              </a:ext>
            </a:extLst>
          </p:cNvPr>
          <p:cNvSpPr>
            <a:spLocks noGrp="1"/>
          </p:cNvSpPr>
          <p:nvPr>
            <p:ph type="dt" sz="half" idx="10"/>
          </p:nvPr>
        </p:nvSpPr>
        <p:spPr/>
        <p:txBody>
          <a:bodyPr/>
          <a:lstStyle/>
          <a:p>
            <a:fld id="{FB512F5A-C4F7-46CD-9E80-FC92EC111FE8}" type="datetimeFigureOut">
              <a:rPr lang="en-US" smtClean="0"/>
              <a:t>10/23/2019</a:t>
            </a:fld>
            <a:endParaRPr lang="en-US"/>
          </a:p>
        </p:txBody>
      </p:sp>
      <p:sp>
        <p:nvSpPr>
          <p:cNvPr id="5" name="Footer Placeholder 4">
            <a:extLst>
              <a:ext uri="{FF2B5EF4-FFF2-40B4-BE49-F238E27FC236}">
                <a16:creationId xmlns="" xmlns:a16="http://schemas.microsoft.com/office/drawing/2014/main" id="{56CD237C-141F-4DC3-A207-9E272738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C3D5F41-2828-499A-B8E9-C0C43A404EB8}"/>
              </a:ext>
            </a:extLst>
          </p:cNvPr>
          <p:cNvSpPr>
            <a:spLocks noGrp="1"/>
          </p:cNvSpPr>
          <p:nvPr>
            <p:ph type="sldNum" sz="quarter" idx="12"/>
          </p:nvPr>
        </p:nvSpPr>
        <p:spPr/>
        <p:txBody>
          <a:bodyPr/>
          <a:lstStyle/>
          <a:p>
            <a:fld id="{9FFBE7B5-9AB6-40E6-BB6C-04CAAE9EA1DD}" type="slidenum">
              <a:rPr lang="en-US" smtClean="0"/>
              <a:t>‹#›</a:t>
            </a:fld>
            <a:endParaRPr lang="en-US"/>
          </a:p>
        </p:txBody>
      </p:sp>
    </p:spTree>
    <p:extLst>
      <p:ext uri="{BB962C8B-B14F-4D97-AF65-F5344CB8AC3E}">
        <p14:creationId xmlns:p14="http://schemas.microsoft.com/office/powerpoint/2010/main" val="1330798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6ED482-12F0-4306-80DA-AEDE863761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39AB854-8314-4CCB-B8F6-B9C6DB8A4B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C04E627-C1E0-4D58-A28D-3084F62D3075}"/>
              </a:ext>
            </a:extLst>
          </p:cNvPr>
          <p:cNvSpPr>
            <a:spLocks noGrp="1"/>
          </p:cNvSpPr>
          <p:nvPr>
            <p:ph type="dt" sz="half" idx="10"/>
          </p:nvPr>
        </p:nvSpPr>
        <p:spPr/>
        <p:txBody>
          <a:bodyPr/>
          <a:lstStyle/>
          <a:p>
            <a:fld id="{FB512F5A-C4F7-46CD-9E80-FC92EC111FE8}" type="datetimeFigureOut">
              <a:rPr lang="en-US" smtClean="0"/>
              <a:t>10/23/2019</a:t>
            </a:fld>
            <a:endParaRPr lang="en-US"/>
          </a:p>
        </p:txBody>
      </p:sp>
      <p:sp>
        <p:nvSpPr>
          <p:cNvPr id="5" name="Footer Placeholder 4">
            <a:extLst>
              <a:ext uri="{FF2B5EF4-FFF2-40B4-BE49-F238E27FC236}">
                <a16:creationId xmlns="" xmlns:a16="http://schemas.microsoft.com/office/drawing/2014/main" id="{7382B2B4-7698-43B5-B3AE-0FABB216D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74177BB-3258-44EB-A330-FF640A9389E4}"/>
              </a:ext>
            </a:extLst>
          </p:cNvPr>
          <p:cNvSpPr>
            <a:spLocks noGrp="1"/>
          </p:cNvSpPr>
          <p:nvPr>
            <p:ph type="sldNum" sz="quarter" idx="12"/>
          </p:nvPr>
        </p:nvSpPr>
        <p:spPr/>
        <p:txBody>
          <a:bodyPr/>
          <a:lstStyle/>
          <a:p>
            <a:fld id="{9FFBE7B5-9AB6-40E6-BB6C-04CAAE9EA1DD}" type="slidenum">
              <a:rPr lang="en-US" smtClean="0"/>
              <a:t>‹#›</a:t>
            </a:fld>
            <a:endParaRPr lang="en-US"/>
          </a:p>
        </p:txBody>
      </p:sp>
    </p:spTree>
    <p:extLst>
      <p:ext uri="{BB962C8B-B14F-4D97-AF65-F5344CB8AC3E}">
        <p14:creationId xmlns:p14="http://schemas.microsoft.com/office/powerpoint/2010/main" val="1820928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7C6D179-4ABD-4D16-86DD-CE6940F9D7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ECE2150-2E0D-4B6E-895B-555A019433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98130AA-BCC9-4E4D-B5D0-56424B4B1C65}"/>
              </a:ext>
            </a:extLst>
          </p:cNvPr>
          <p:cNvSpPr>
            <a:spLocks noGrp="1"/>
          </p:cNvSpPr>
          <p:nvPr>
            <p:ph type="dt" sz="half" idx="10"/>
          </p:nvPr>
        </p:nvSpPr>
        <p:spPr/>
        <p:txBody>
          <a:bodyPr/>
          <a:lstStyle/>
          <a:p>
            <a:fld id="{FB512F5A-C4F7-46CD-9E80-FC92EC111FE8}" type="datetimeFigureOut">
              <a:rPr lang="en-US" smtClean="0"/>
              <a:t>10/23/2019</a:t>
            </a:fld>
            <a:endParaRPr lang="en-US"/>
          </a:p>
        </p:txBody>
      </p:sp>
      <p:sp>
        <p:nvSpPr>
          <p:cNvPr id="5" name="Footer Placeholder 4">
            <a:extLst>
              <a:ext uri="{FF2B5EF4-FFF2-40B4-BE49-F238E27FC236}">
                <a16:creationId xmlns="" xmlns:a16="http://schemas.microsoft.com/office/drawing/2014/main" id="{079D948B-A3FF-4DF0-8EE9-ECBB16FBD5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2C21B07-0110-4873-89C0-CE2D51D67AEB}"/>
              </a:ext>
            </a:extLst>
          </p:cNvPr>
          <p:cNvSpPr>
            <a:spLocks noGrp="1"/>
          </p:cNvSpPr>
          <p:nvPr>
            <p:ph type="sldNum" sz="quarter" idx="12"/>
          </p:nvPr>
        </p:nvSpPr>
        <p:spPr/>
        <p:txBody>
          <a:bodyPr/>
          <a:lstStyle/>
          <a:p>
            <a:fld id="{9FFBE7B5-9AB6-40E6-BB6C-04CAAE9EA1DD}" type="slidenum">
              <a:rPr lang="en-US" smtClean="0"/>
              <a:t>‹#›</a:t>
            </a:fld>
            <a:endParaRPr lang="en-US"/>
          </a:p>
        </p:txBody>
      </p:sp>
    </p:spTree>
    <p:extLst>
      <p:ext uri="{BB962C8B-B14F-4D97-AF65-F5344CB8AC3E}">
        <p14:creationId xmlns:p14="http://schemas.microsoft.com/office/powerpoint/2010/main" val="2441421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F3DCC8-BDD8-4F82-BD4E-4B92B3CE1925}" type="datetimeFigureOut">
              <a:rPr lang="en-US" smtClean="0"/>
              <a:t>10/23/2019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86285C-B019-4249-AE14-D64705D0DF5D}" type="slidenum">
              <a:rPr lang="en-US" smtClean="0"/>
              <a:t>‹#›</a:t>
            </a:fld>
            <a:endParaRPr lang="en-US" dirty="0"/>
          </a:p>
        </p:txBody>
      </p:sp>
    </p:spTree>
    <p:extLst>
      <p:ext uri="{BB962C8B-B14F-4D97-AF65-F5344CB8AC3E}">
        <p14:creationId xmlns:p14="http://schemas.microsoft.com/office/powerpoint/2010/main" val="361231774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F3DCC8-BDD8-4F82-BD4E-4B92B3CE1925}" type="datetimeFigureOut">
              <a:rPr lang="en-US" smtClean="0"/>
              <a:t>10/23/2019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86285C-B019-4249-AE14-D64705D0DF5D}" type="slidenum">
              <a:rPr lang="en-US" smtClean="0"/>
              <a:t>‹#›</a:t>
            </a:fld>
            <a:endParaRPr lang="en-US" dirty="0"/>
          </a:p>
        </p:txBody>
      </p:sp>
    </p:spTree>
    <p:extLst>
      <p:ext uri="{BB962C8B-B14F-4D97-AF65-F5344CB8AC3E}">
        <p14:creationId xmlns:p14="http://schemas.microsoft.com/office/powerpoint/2010/main" val="2602175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F3DCC8-BDD8-4F82-BD4E-4B92B3CE1925}" type="datetimeFigureOut">
              <a:rPr lang="en-US" smtClean="0"/>
              <a:t>10/23/2019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86285C-B019-4249-AE14-D64705D0DF5D}" type="slidenum">
              <a:rPr lang="en-US" smtClean="0"/>
              <a:t>‹#›</a:t>
            </a:fld>
            <a:endParaRPr lang="en-US" dirty="0"/>
          </a:p>
        </p:txBody>
      </p:sp>
    </p:spTree>
    <p:extLst>
      <p:ext uri="{BB962C8B-B14F-4D97-AF65-F5344CB8AC3E}">
        <p14:creationId xmlns:p14="http://schemas.microsoft.com/office/powerpoint/2010/main" val="14834427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F3DCC8-BDD8-4F82-BD4E-4B92B3CE1925}" type="datetimeFigureOut">
              <a:rPr lang="en-US" smtClean="0"/>
              <a:t>10/23/2019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86285C-B019-4249-AE14-D64705D0DF5D}" type="slidenum">
              <a:rPr lang="en-US" smtClean="0"/>
              <a:t>‹#›</a:t>
            </a:fld>
            <a:endParaRPr lang="en-US" dirty="0"/>
          </a:p>
        </p:txBody>
      </p:sp>
    </p:spTree>
    <p:extLst>
      <p:ext uri="{BB962C8B-B14F-4D97-AF65-F5344CB8AC3E}">
        <p14:creationId xmlns:p14="http://schemas.microsoft.com/office/powerpoint/2010/main" val="2294440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F3DCC8-BDD8-4F82-BD4E-4B92B3CE1925}" type="datetimeFigureOut">
              <a:rPr lang="en-US" smtClean="0"/>
              <a:t>10/23/2019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886285C-B019-4249-AE14-D64705D0DF5D}" type="slidenum">
              <a:rPr lang="en-US" smtClean="0"/>
              <a:t>‹#›</a:t>
            </a:fld>
            <a:endParaRPr lang="en-US" dirty="0"/>
          </a:p>
        </p:txBody>
      </p:sp>
    </p:spTree>
    <p:extLst>
      <p:ext uri="{BB962C8B-B14F-4D97-AF65-F5344CB8AC3E}">
        <p14:creationId xmlns:p14="http://schemas.microsoft.com/office/powerpoint/2010/main" val="3892720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F3DCC8-BDD8-4F82-BD4E-4B92B3CE1925}" type="datetimeFigureOut">
              <a:rPr lang="en-US" smtClean="0"/>
              <a:t>10/23/2019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886285C-B019-4249-AE14-D64705D0DF5D}" type="slidenum">
              <a:rPr lang="en-US" smtClean="0"/>
              <a:t>‹#›</a:t>
            </a:fld>
            <a:endParaRPr lang="en-US" dirty="0"/>
          </a:p>
        </p:txBody>
      </p:sp>
    </p:spTree>
    <p:extLst>
      <p:ext uri="{BB962C8B-B14F-4D97-AF65-F5344CB8AC3E}">
        <p14:creationId xmlns:p14="http://schemas.microsoft.com/office/powerpoint/2010/main" val="1385272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F3DCC8-BDD8-4F82-BD4E-4B92B3CE1925}" type="datetimeFigureOut">
              <a:rPr lang="en-US" smtClean="0"/>
              <a:t>10/23/2019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886285C-B019-4249-AE14-D64705D0DF5D}" type="slidenum">
              <a:rPr lang="en-US" smtClean="0"/>
              <a:t>‹#›</a:t>
            </a:fld>
            <a:endParaRPr lang="en-US" dirty="0"/>
          </a:p>
        </p:txBody>
      </p:sp>
    </p:spTree>
    <p:extLst>
      <p:ext uri="{BB962C8B-B14F-4D97-AF65-F5344CB8AC3E}">
        <p14:creationId xmlns:p14="http://schemas.microsoft.com/office/powerpoint/2010/main" val="3879312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F3DCC8-BDD8-4F82-BD4E-4B92B3CE1925}" type="datetimeFigureOut">
              <a:rPr lang="en-US" smtClean="0"/>
              <a:t>10/23/2019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86285C-B019-4249-AE14-D64705D0DF5D}" type="slidenum">
              <a:rPr lang="en-US" smtClean="0"/>
              <a:t>‹#›</a:t>
            </a:fld>
            <a:endParaRPr lang="en-US" dirty="0"/>
          </a:p>
        </p:txBody>
      </p:sp>
    </p:spTree>
    <p:extLst>
      <p:ext uri="{BB962C8B-B14F-4D97-AF65-F5344CB8AC3E}">
        <p14:creationId xmlns:p14="http://schemas.microsoft.com/office/powerpoint/2010/main" val="344265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626700-D464-411B-BEA2-4F210984B6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0D594C1-83D8-46FE-848A-95F7FE93BD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8307CD9-CBEF-4F3D-847C-C483CAA603E6}"/>
              </a:ext>
            </a:extLst>
          </p:cNvPr>
          <p:cNvSpPr>
            <a:spLocks noGrp="1"/>
          </p:cNvSpPr>
          <p:nvPr>
            <p:ph type="dt" sz="half" idx="10"/>
          </p:nvPr>
        </p:nvSpPr>
        <p:spPr/>
        <p:txBody>
          <a:bodyPr/>
          <a:lstStyle/>
          <a:p>
            <a:fld id="{FB512F5A-C4F7-46CD-9E80-FC92EC111FE8}" type="datetimeFigureOut">
              <a:rPr lang="en-US" smtClean="0"/>
              <a:t>10/23/2019</a:t>
            </a:fld>
            <a:endParaRPr lang="en-US"/>
          </a:p>
        </p:txBody>
      </p:sp>
      <p:sp>
        <p:nvSpPr>
          <p:cNvPr id="5" name="Footer Placeholder 4">
            <a:extLst>
              <a:ext uri="{FF2B5EF4-FFF2-40B4-BE49-F238E27FC236}">
                <a16:creationId xmlns="" xmlns:a16="http://schemas.microsoft.com/office/drawing/2014/main" id="{90D0A1B8-902D-4206-A9AB-4EDE067F1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60070A2-CB62-46B3-B035-B4EF6815F6D7}"/>
              </a:ext>
            </a:extLst>
          </p:cNvPr>
          <p:cNvSpPr>
            <a:spLocks noGrp="1"/>
          </p:cNvSpPr>
          <p:nvPr>
            <p:ph type="sldNum" sz="quarter" idx="12"/>
          </p:nvPr>
        </p:nvSpPr>
        <p:spPr/>
        <p:txBody>
          <a:bodyPr/>
          <a:lstStyle/>
          <a:p>
            <a:fld id="{9FFBE7B5-9AB6-40E6-BB6C-04CAAE9EA1DD}" type="slidenum">
              <a:rPr lang="en-US" smtClean="0"/>
              <a:t>‹#›</a:t>
            </a:fld>
            <a:endParaRPr lang="en-US"/>
          </a:p>
        </p:txBody>
      </p:sp>
    </p:spTree>
    <p:extLst>
      <p:ext uri="{BB962C8B-B14F-4D97-AF65-F5344CB8AC3E}">
        <p14:creationId xmlns:p14="http://schemas.microsoft.com/office/powerpoint/2010/main" val="342717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86285C-B019-4249-AE14-D64705D0DF5D}" type="slidenum">
              <a:rPr lang="en-US" smtClean="0"/>
              <a:t>‹#›</a:t>
            </a:fld>
            <a:endParaRPr lang="en-US" dirty="0"/>
          </a:p>
        </p:txBody>
      </p:sp>
      <p:sp>
        <p:nvSpPr>
          <p:cNvPr id="5" name="Date Placeholder 4"/>
          <p:cNvSpPr>
            <a:spLocks noGrp="1"/>
          </p:cNvSpPr>
          <p:nvPr>
            <p:ph type="dt" sz="half" idx="10"/>
          </p:nvPr>
        </p:nvSpPr>
        <p:spPr/>
        <p:txBody>
          <a:bodyPr/>
          <a:lstStyle/>
          <a:p>
            <a:fld id="{59F3DCC8-BDD8-4F82-BD4E-4B92B3CE1925}" type="datetimeFigureOut">
              <a:rPr lang="en-US" smtClean="0"/>
              <a:t>10/23/2019</a:t>
            </a:fld>
            <a:endParaRPr lang="en-US" dirty="0"/>
          </a:p>
        </p:txBody>
      </p:sp>
    </p:spTree>
    <p:extLst>
      <p:ext uri="{BB962C8B-B14F-4D97-AF65-F5344CB8AC3E}">
        <p14:creationId xmlns:p14="http://schemas.microsoft.com/office/powerpoint/2010/main" val="1700558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F3DCC8-BDD8-4F82-BD4E-4B92B3CE1925}" type="datetimeFigureOut">
              <a:rPr lang="en-US" smtClean="0"/>
              <a:t>10/23/2019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86285C-B019-4249-AE14-D64705D0DF5D}" type="slidenum">
              <a:rPr lang="en-US" smtClean="0"/>
              <a:t>‹#›</a:t>
            </a:fld>
            <a:endParaRPr lang="en-US" dirty="0"/>
          </a:p>
        </p:txBody>
      </p:sp>
    </p:spTree>
    <p:extLst>
      <p:ext uri="{BB962C8B-B14F-4D97-AF65-F5344CB8AC3E}">
        <p14:creationId xmlns:p14="http://schemas.microsoft.com/office/powerpoint/2010/main" val="1880732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F3DCC8-BDD8-4F82-BD4E-4B92B3CE1925}" type="datetimeFigureOut">
              <a:rPr lang="en-US" smtClean="0"/>
              <a:t>10/23/2019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86285C-B019-4249-AE14-D64705D0DF5D}"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70832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F3DCC8-BDD8-4F82-BD4E-4B92B3CE1925}" type="datetimeFigureOut">
              <a:rPr lang="en-US" smtClean="0"/>
              <a:t>10/23/2019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86285C-B019-4249-AE14-D64705D0DF5D}" type="slidenum">
              <a:rPr lang="en-US" smtClean="0"/>
              <a:t>‹#›</a:t>
            </a:fld>
            <a:endParaRPr lang="en-US" dirty="0"/>
          </a:p>
        </p:txBody>
      </p:sp>
    </p:spTree>
    <p:extLst>
      <p:ext uri="{BB962C8B-B14F-4D97-AF65-F5344CB8AC3E}">
        <p14:creationId xmlns:p14="http://schemas.microsoft.com/office/powerpoint/2010/main" val="1160726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F3DCC8-BDD8-4F82-BD4E-4B92B3CE1925}" type="datetimeFigureOut">
              <a:rPr lang="en-US" smtClean="0"/>
              <a:t>10/23/2019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86285C-B019-4249-AE14-D64705D0DF5D}"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65925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F3DCC8-BDD8-4F82-BD4E-4B92B3CE1925}" type="datetimeFigureOut">
              <a:rPr lang="en-US" smtClean="0"/>
              <a:t>10/23/2019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86285C-B019-4249-AE14-D64705D0DF5D}" type="slidenum">
              <a:rPr lang="en-US" smtClean="0"/>
              <a:t>‹#›</a:t>
            </a:fld>
            <a:endParaRPr lang="en-US" dirty="0"/>
          </a:p>
        </p:txBody>
      </p:sp>
    </p:spTree>
    <p:extLst>
      <p:ext uri="{BB962C8B-B14F-4D97-AF65-F5344CB8AC3E}">
        <p14:creationId xmlns:p14="http://schemas.microsoft.com/office/powerpoint/2010/main" val="2494857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F3DCC8-BDD8-4F82-BD4E-4B92B3CE1925}" type="datetimeFigureOut">
              <a:rPr lang="en-US" smtClean="0"/>
              <a:t>10/23/2019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86285C-B019-4249-AE14-D64705D0DF5D}" type="slidenum">
              <a:rPr lang="en-US" smtClean="0"/>
              <a:t>‹#›</a:t>
            </a:fld>
            <a:endParaRPr lang="en-US" dirty="0"/>
          </a:p>
        </p:txBody>
      </p:sp>
    </p:spTree>
    <p:extLst>
      <p:ext uri="{BB962C8B-B14F-4D97-AF65-F5344CB8AC3E}">
        <p14:creationId xmlns:p14="http://schemas.microsoft.com/office/powerpoint/2010/main" val="34615106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F3DCC8-BDD8-4F82-BD4E-4B92B3CE1925}" type="datetimeFigureOut">
              <a:rPr lang="en-US" smtClean="0"/>
              <a:t>10/23/2019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86285C-B019-4249-AE14-D64705D0DF5D}" type="slidenum">
              <a:rPr lang="en-US" smtClean="0"/>
              <a:t>‹#›</a:t>
            </a:fld>
            <a:endParaRPr lang="en-US" dirty="0"/>
          </a:p>
        </p:txBody>
      </p:sp>
    </p:spTree>
    <p:extLst>
      <p:ext uri="{BB962C8B-B14F-4D97-AF65-F5344CB8AC3E}">
        <p14:creationId xmlns:p14="http://schemas.microsoft.com/office/powerpoint/2010/main" val="341689832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4328BD-7588-4098-97F5-8486D7B843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555AF45-9785-490A-8CD5-BE1995EEE1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8B1101D-7E1B-45C3-841E-A8E06E53F70B}"/>
              </a:ext>
            </a:extLst>
          </p:cNvPr>
          <p:cNvSpPr>
            <a:spLocks noGrp="1"/>
          </p:cNvSpPr>
          <p:nvPr>
            <p:ph type="dt" sz="half" idx="10"/>
          </p:nvPr>
        </p:nvSpPr>
        <p:spPr/>
        <p:txBody>
          <a:bodyPr/>
          <a:lstStyle/>
          <a:p>
            <a:fld id="{FB512F5A-C4F7-46CD-9E80-FC92EC111FE8}" type="datetimeFigureOut">
              <a:rPr lang="en-US" smtClean="0"/>
              <a:t>10/23/2019</a:t>
            </a:fld>
            <a:endParaRPr lang="en-US"/>
          </a:p>
        </p:txBody>
      </p:sp>
      <p:sp>
        <p:nvSpPr>
          <p:cNvPr id="5" name="Footer Placeholder 4">
            <a:extLst>
              <a:ext uri="{FF2B5EF4-FFF2-40B4-BE49-F238E27FC236}">
                <a16:creationId xmlns="" xmlns:a16="http://schemas.microsoft.com/office/drawing/2014/main" id="{4C792E5C-0D1E-4258-8E7F-BA802BE37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028CBDC-A6FE-4CE2-A7CA-35EBB5F0B076}"/>
              </a:ext>
            </a:extLst>
          </p:cNvPr>
          <p:cNvSpPr>
            <a:spLocks noGrp="1"/>
          </p:cNvSpPr>
          <p:nvPr>
            <p:ph type="sldNum" sz="quarter" idx="12"/>
          </p:nvPr>
        </p:nvSpPr>
        <p:spPr/>
        <p:txBody>
          <a:bodyPr/>
          <a:lstStyle/>
          <a:p>
            <a:fld id="{9FFBE7B5-9AB6-40E6-BB6C-04CAAE9EA1DD}" type="slidenum">
              <a:rPr lang="en-US" smtClean="0"/>
              <a:t>‹#›</a:t>
            </a:fld>
            <a:endParaRPr lang="en-US"/>
          </a:p>
        </p:txBody>
      </p:sp>
    </p:spTree>
    <p:extLst>
      <p:ext uri="{BB962C8B-B14F-4D97-AF65-F5344CB8AC3E}">
        <p14:creationId xmlns:p14="http://schemas.microsoft.com/office/powerpoint/2010/main" val="3394882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D257B3-C9DE-4AA3-AB3F-57DCB2CF4F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75FA527-CF5D-4DD0-9F2E-A8869EC5FF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CE79D38-DC73-407B-BFA0-C15EF008B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89DA76C-91AC-4D2D-85FA-F32835D8708E}"/>
              </a:ext>
            </a:extLst>
          </p:cNvPr>
          <p:cNvSpPr>
            <a:spLocks noGrp="1"/>
          </p:cNvSpPr>
          <p:nvPr>
            <p:ph type="dt" sz="half" idx="10"/>
          </p:nvPr>
        </p:nvSpPr>
        <p:spPr/>
        <p:txBody>
          <a:bodyPr/>
          <a:lstStyle/>
          <a:p>
            <a:fld id="{FB512F5A-C4F7-46CD-9E80-FC92EC111FE8}" type="datetimeFigureOut">
              <a:rPr lang="en-US" smtClean="0"/>
              <a:t>10/23/2019</a:t>
            </a:fld>
            <a:endParaRPr lang="en-US"/>
          </a:p>
        </p:txBody>
      </p:sp>
      <p:sp>
        <p:nvSpPr>
          <p:cNvPr id="6" name="Footer Placeholder 5">
            <a:extLst>
              <a:ext uri="{FF2B5EF4-FFF2-40B4-BE49-F238E27FC236}">
                <a16:creationId xmlns="" xmlns:a16="http://schemas.microsoft.com/office/drawing/2014/main" id="{3D9E9302-6F50-4639-81C3-E38EA5E796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A442A3C-B73B-418D-9BE2-54ACECB51C97}"/>
              </a:ext>
            </a:extLst>
          </p:cNvPr>
          <p:cNvSpPr>
            <a:spLocks noGrp="1"/>
          </p:cNvSpPr>
          <p:nvPr>
            <p:ph type="sldNum" sz="quarter" idx="12"/>
          </p:nvPr>
        </p:nvSpPr>
        <p:spPr/>
        <p:txBody>
          <a:bodyPr/>
          <a:lstStyle/>
          <a:p>
            <a:fld id="{9FFBE7B5-9AB6-40E6-BB6C-04CAAE9EA1DD}" type="slidenum">
              <a:rPr lang="en-US" smtClean="0"/>
              <a:t>‹#›</a:t>
            </a:fld>
            <a:endParaRPr lang="en-US"/>
          </a:p>
        </p:txBody>
      </p:sp>
    </p:spTree>
    <p:extLst>
      <p:ext uri="{BB962C8B-B14F-4D97-AF65-F5344CB8AC3E}">
        <p14:creationId xmlns:p14="http://schemas.microsoft.com/office/powerpoint/2010/main" val="2951122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CF4A7B-17CB-44E2-A4AB-C9C8F4C9C1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7951057-EF4A-4922-AAE7-AAD7EDB3B5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30630E6-1392-416F-9C2B-767B4B61DB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50B0404-6454-40B8-ADCF-14975EB033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183D734-C91C-4D55-80E6-119BC9469A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EE5C35B-8E5D-4DC9-ACB0-32E4902646A7}"/>
              </a:ext>
            </a:extLst>
          </p:cNvPr>
          <p:cNvSpPr>
            <a:spLocks noGrp="1"/>
          </p:cNvSpPr>
          <p:nvPr>
            <p:ph type="dt" sz="half" idx="10"/>
          </p:nvPr>
        </p:nvSpPr>
        <p:spPr/>
        <p:txBody>
          <a:bodyPr/>
          <a:lstStyle/>
          <a:p>
            <a:fld id="{FB512F5A-C4F7-46CD-9E80-FC92EC111FE8}" type="datetimeFigureOut">
              <a:rPr lang="en-US" smtClean="0"/>
              <a:t>10/23/2019</a:t>
            </a:fld>
            <a:endParaRPr lang="en-US"/>
          </a:p>
        </p:txBody>
      </p:sp>
      <p:sp>
        <p:nvSpPr>
          <p:cNvPr id="8" name="Footer Placeholder 7">
            <a:extLst>
              <a:ext uri="{FF2B5EF4-FFF2-40B4-BE49-F238E27FC236}">
                <a16:creationId xmlns="" xmlns:a16="http://schemas.microsoft.com/office/drawing/2014/main" id="{70D957D6-1319-4568-8A2F-3C7905E064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5AE65A56-9728-4E12-897F-77849728000F}"/>
              </a:ext>
            </a:extLst>
          </p:cNvPr>
          <p:cNvSpPr>
            <a:spLocks noGrp="1"/>
          </p:cNvSpPr>
          <p:nvPr>
            <p:ph type="sldNum" sz="quarter" idx="12"/>
          </p:nvPr>
        </p:nvSpPr>
        <p:spPr/>
        <p:txBody>
          <a:bodyPr/>
          <a:lstStyle/>
          <a:p>
            <a:fld id="{9FFBE7B5-9AB6-40E6-BB6C-04CAAE9EA1DD}" type="slidenum">
              <a:rPr lang="en-US" smtClean="0"/>
              <a:t>‹#›</a:t>
            </a:fld>
            <a:endParaRPr lang="en-US"/>
          </a:p>
        </p:txBody>
      </p:sp>
    </p:spTree>
    <p:extLst>
      <p:ext uri="{BB962C8B-B14F-4D97-AF65-F5344CB8AC3E}">
        <p14:creationId xmlns:p14="http://schemas.microsoft.com/office/powerpoint/2010/main" val="159893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34C963-DE4A-4F01-9395-4E267868B4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0F8DE1F-55B4-4CEA-90F8-991D52554A91}"/>
              </a:ext>
            </a:extLst>
          </p:cNvPr>
          <p:cNvSpPr>
            <a:spLocks noGrp="1"/>
          </p:cNvSpPr>
          <p:nvPr>
            <p:ph type="dt" sz="half" idx="10"/>
          </p:nvPr>
        </p:nvSpPr>
        <p:spPr/>
        <p:txBody>
          <a:bodyPr/>
          <a:lstStyle/>
          <a:p>
            <a:fld id="{FB512F5A-C4F7-46CD-9E80-FC92EC111FE8}" type="datetimeFigureOut">
              <a:rPr lang="en-US" smtClean="0"/>
              <a:t>10/23/2019</a:t>
            </a:fld>
            <a:endParaRPr lang="en-US"/>
          </a:p>
        </p:txBody>
      </p:sp>
      <p:sp>
        <p:nvSpPr>
          <p:cNvPr id="4" name="Footer Placeholder 3">
            <a:extLst>
              <a:ext uri="{FF2B5EF4-FFF2-40B4-BE49-F238E27FC236}">
                <a16:creationId xmlns="" xmlns:a16="http://schemas.microsoft.com/office/drawing/2014/main" id="{52BF39CD-21E2-4E63-B674-F6E6D4C1B0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D32FD87-93BB-4A1D-BB24-A2A806F347B4}"/>
              </a:ext>
            </a:extLst>
          </p:cNvPr>
          <p:cNvSpPr>
            <a:spLocks noGrp="1"/>
          </p:cNvSpPr>
          <p:nvPr>
            <p:ph type="sldNum" sz="quarter" idx="12"/>
          </p:nvPr>
        </p:nvSpPr>
        <p:spPr/>
        <p:txBody>
          <a:bodyPr/>
          <a:lstStyle/>
          <a:p>
            <a:fld id="{9FFBE7B5-9AB6-40E6-BB6C-04CAAE9EA1DD}" type="slidenum">
              <a:rPr lang="en-US" smtClean="0"/>
              <a:t>‹#›</a:t>
            </a:fld>
            <a:endParaRPr lang="en-US"/>
          </a:p>
        </p:txBody>
      </p:sp>
    </p:spTree>
    <p:extLst>
      <p:ext uri="{BB962C8B-B14F-4D97-AF65-F5344CB8AC3E}">
        <p14:creationId xmlns:p14="http://schemas.microsoft.com/office/powerpoint/2010/main" val="1858575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BC94C6C-BD2D-4602-B9CF-A2438CB8345F}"/>
              </a:ext>
            </a:extLst>
          </p:cNvPr>
          <p:cNvSpPr>
            <a:spLocks noGrp="1"/>
          </p:cNvSpPr>
          <p:nvPr>
            <p:ph type="dt" sz="half" idx="10"/>
          </p:nvPr>
        </p:nvSpPr>
        <p:spPr/>
        <p:txBody>
          <a:bodyPr/>
          <a:lstStyle/>
          <a:p>
            <a:fld id="{FB512F5A-C4F7-46CD-9E80-FC92EC111FE8}" type="datetimeFigureOut">
              <a:rPr lang="en-US" smtClean="0"/>
              <a:t>10/23/2019</a:t>
            </a:fld>
            <a:endParaRPr lang="en-US"/>
          </a:p>
        </p:txBody>
      </p:sp>
      <p:sp>
        <p:nvSpPr>
          <p:cNvPr id="3" name="Footer Placeholder 2">
            <a:extLst>
              <a:ext uri="{FF2B5EF4-FFF2-40B4-BE49-F238E27FC236}">
                <a16:creationId xmlns="" xmlns:a16="http://schemas.microsoft.com/office/drawing/2014/main" id="{C0879BE3-192A-4CAB-96F8-A7D0FB39EB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5C291616-FD00-4F69-BEE4-CB8A0418D167}"/>
              </a:ext>
            </a:extLst>
          </p:cNvPr>
          <p:cNvSpPr>
            <a:spLocks noGrp="1"/>
          </p:cNvSpPr>
          <p:nvPr>
            <p:ph type="sldNum" sz="quarter" idx="12"/>
          </p:nvPr>
        </p:nvSpPr>
        <p:spPr/>
        <p:txBody>
          <a:bodyPr/>
          <a:lstStyle/>
          <a:p>
            <a:fld id="{9FFBE7B5-9AB6-40E6-BB6C-04CAAE9EA1DD}" type="slidenum">
              <a:rPr lang="en-US" smtClean="0"/>
              <a:t>‹#›</a:t>
            </a:fld>
            <a:endParaRPr lang="en-US"/>
          </a:p>
        </p:txBody>
      </p:sp>
    </p:spTree>
    <p:extLst>
      <p:ext uri="{BB962C8B-B14F-4D97-AF65-F5344CB8AC3E}">
        <p14:creationId xmlns:p14="http://schemas.microsoft.com/office/powerpoint/2010/main" val="395143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66C28F-F08C-49A6-B590-DC419015BA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FCF0038-9F17-4158-8938-A6D4A277B9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D7352AF-C5B5-414E-8A09-E3C26F8F0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E3B569A-BBA8-4DB0-B17F-69B157C04629}"/>
              </a:ext>
            </a:extLst>
          </p:cNvPr>
          <p:cNvSpPr>
            <a:spLocks noGrp="1"/>
          </p:cNvSpPr>
          <p:nvPr>
            <p:ph type="dt" sz="half" idx="10"/>
          </p:nvPr>
        </p:nvSpPr>
        <p:spPr/>
        <p:txBody>
          <a:bodyPr/>
          <a:lstStyle/>
          <a:p>
            <a:fld id="{FB512F5A-C4F7-46CD-9E80-FC92EC111FE8}" type="datetimeFigureOut">
              <a:rPr lang="en-US" smtClean="0"/>
              <a:t>10/23/2019</a:t>
            </a:fld>
            <a:endParaRPr lang="en-US"/>
          </a:p>
        </p:txBody>
      </p:sp>
      <p:sp>
        <p:nvSpPr>
          <p:cNvPr id="6" name="Footer Placeholder 5">
            <a:extLst>
              <a:ext uri="{FF2B5EF4-FFF2-40B4-BE49-F238E27FC236}">
                <a16:creationId xmlns="" xmlns:a16="http://schemas.microsoft.com/office/drawing/2014/main" id="{18911D82-8AAA-4D8B-9785-D592AE7596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E2DE98A-4AEB-4EC4-AF15-15ED003A57FD}"/>
              </a:ext>
            </a:extLst>
          </p:cNvPr>
          <p:cNvSpPr>
            <a:spLocks noGrp="1"/>
          </p:cNvSpPr>
          <p:nvPr>
            <p:ph type="sldNum" sz="quarter" idx="12"/>
          </p:nvPr>
        </p:nvSpPr>
        <p:spPr/>
        <p:txBody>
          <a:bodyPr/>
          <a:lstStyle/>
          <a:p>
            <a:fld id="{9FFBE7B5-9AB6-40E6-BB6C-04CAAE9EA1DD}" type="slidenum">
              <a:rPr lang="en-US" smtClean="0"/>
              <a:t>‹#›</a:t>
            </a:fld>
            <a:endParaRPr lang="en-US"/>
          </a:p>
        </p:txBody>
      </p:sp>
    </p:spTree>
    <p:extLst>
      <p:ext uri="{BB962C8B-B14F-4D97-AF65-F5344CB8AC3E}">
        <p14:creationId xmlns:p14="http://schemas.microsoft.com/office/powerpoint/2010/main" val="2655937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F9F945-5C9A-487E-8B93-1A02A2412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9210A63-8075-41F8-9918-1AF6F40013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E512069-E846-4CAD-AA23-1B09F9765C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5946F9F-4CD1-4FF9-94BD-CE1CF51ECC06}"/>
              </a:ext>
            </a:extLst>
          </p:cNvPr>
          <p:cNvSpPr>
            <a:spLocks noGrp="1"/>
          </p:cNvSpPr>
          <p:nvPr>
            <p:ph type="dt" sz="half" idx="10"/>
          </p:nvPr>
        </p:nvSpPr>
        <p:spPr/>
        <p:txBody>
          <a:bodyPr/>
          <a:lstStyle/>
          <a:p>
            <a:fld id="{FB512F5A-C4F7-46CD-9E80-FC92EC111FE8}" type="datetimeFigureOut">
              <a:rPr lang="en-US" smtClean="0"/>
              <a:t>10/23/2019</a:t>
            </a:fld>
            <a:endParaRPr lang="en-US"/>
          </a:p>
        </p:txBody>
      </p:sp>
      <p:sp>
        <p:nvSpPr>
          <p:cNvPr id="6" name="Footer Placeholder 5">
            <a:extLst>
              <a:ext uri="{FF2B5EF4-FFF2-40B4-BE49-F238E27FC236}">
                <a16:creationId xmlns="" xmlns:a16="http://schemas.microsoft.com/office/drawing/2014/main" id="{015BB561-4204-4D68-A296-91A4203DF7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342E2C8-482D-44EE-870E-42FA98FBD31D}"/>
              </a:ext>
            </a:extLst>
          </p:cNvPr>
          <p:cNvSpPr>
            <a:spLocks noGrp="1"/>
          </p:cNvSpPr>
          <p:nvPr>
            <p:ph type="sldNum" sz="quarter" idx="12"/>
          </p:nvPr>
        </p:nvSpPr>
        <p:spPr/>
        <p:txBody>
          <a:bodyPr/>
          <a:lstStyle/>
          <a:p>
            <a:fld id="{9FFBE7B5-9AB6-40E6-BB6C-04CAAE9EA1DD}" type="slidenum">
              <a:rPr lang="en-US" smtClean="0"/>
              <a:t>‹#›</a:t>
            </a:fld>
            <a:endParaRPr lang="en-US"/>
          </a:p>
        </p:txBody>
      </p:sp>
    </p:spTree>
    <p:extLst>
      <p:ext uri="{BB962C8B-B14F-4D97-AF65-F5344CB8AC3E}">
        <p14:creationId xmlns:p14="http://schemas.microsoft.com/office/powerpoint/2010/main" val="1866070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A912DDD-B2F8-4C0C-AFB3-60503DD38F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0559B3A-5D46-4C96-AF90-ABE2DEAEF0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202ED8A-CD26-4DE1-B155-E3D652251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12F5A-C4F7-46CD-9E80-FC92EC111FE8}" type="datetimeFigureOut">
              <a:rPr lang="en-US" smtClean="0"/>
              <a:t>10/23/2019</a:t>
            </a:fld>
            <a:endParaRPr lang="en-US"/>
          </a:p>
        </p:txBody>
      </p:sp>
      <p:sp>
        <p:nvSpPr>
          <p:cNvPr id="5" name="Footer Placeholder 4">
            <a:extLst>
              <a:ext uri="{FF2B5EF4-FFF2-40B4-BE49-F238E27FC236}">
                <a16:creationId xmlns="" xmlns:a16="http://schemas.microsoft.com/office/drawing/2014/main" id="{0C33C6EB-4ED2-4E82-9E75-B55DEC9BD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C393244C-5FF6-49D9-A69C-99B02F8201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FBE7B5-9AB6-40E6-BB6C-04CAAE9EA1DD}" type="slidenum">
              <a:rPr lang="en-US" smtClean="0"/>
              <a:t>‹#›</a:t>
            </a:fld>
            <a:endParaRPr lang="en-US"/>
          </a:p>
        </p:txBody>
      </p:sp>
    </p:spTree>
    <p:extLst>
      <p:ext uri="{BB962C8B-B14F-4D97-AF65-F5344CB8AC3E}">
        <p14:creationId xmlns:p14="http://schemas.microsoft.com/office/powerpoint/2010/main" val="3238180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9F3DCC8-BDD8-4F82-BD4E-4B92B3CE1925}" type="datetimeFigureOut">
              <a:rPr lang="en-US" smtClean="0"/>
              <a:t>10/23/2019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886285C-B019-4249-AE14-D64705D0DF5D}" type="slidenum">
              <a:rPr lang="en-US" smtClean="0"/>
              <a:t>‹#›</a:t>
            </a:fld>
            <a:endParaRPr lang="en-US" dirty="0"/>
          </a:p>
        </p:txBody>
      </p:sp>
    </p:spTree>
    <p:extLst>
      <p:ext uri="{BB962C8B-B14F-4D97-AF65-F5344CB8AC3E}">
        <p14:creationId xmlns:p14="http://schemas.microsoft.com/office/powerpoint/2010/main" val="1220593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95.xml"/><Relationship Id="rId1" Type="http://schemas.openxmlformats.org/officeDocument/2006/relationships/slideLayout" Target="../slideLayouts/slideLayout13.xml"/><Relationship Id="rId5" Type="http://schemas.openxmlformats.org/officeDocument/2006/relationships/hyperlink" Target="http://tisteahe2012.blogspot.com/" TargetMode="External"/><Relationship Id="rId4" Type="http://schemas.openxmlformats.org/officeDocument/2006/relationships/image" Target="../media/image124.jpg"/></Relationships>
</file>

<file path=ppt/slides/_rels/slide101.xml.rels><?xml version="1.0" encoding="UTF-8" standalone="yes"?>
<Relationships xmlns="http://schemas.openxmlformats.org/package/2006/relationships"><Relationship Id="rId3" Type="http://schemas.openxmlformats.org/officeDocument/2006/relationships/hyperlink" Target="mailto:lancettevg@gmail.com" TargetMode="External"/><Relationship Id="rId2" Type="http://schemas.openxmlformats.org/officeDocument/2006/relationships/notesSlide" Target="../notesSlides/notesSlide96.xml"/><Relationship Id="rId1" Type="http://schemas.openxmlformats.org/officeDocument/2006/relationships/slideLayout" Target="../slideLayouts/slideLayout13.xml"/><Relationship Id="rId5" Type="http://schemas.openxmlformats.org/officeDocument/2006/relationships/image" Target="../media/image126.jpeg"/><Relationship Id="rId4" Type="http://schemas.openxmlformats.org/officeDocument/2006/relationships/image" Target="../media/image125.jpeg"/></Relationships>
</file>

<file path=ppt/slides/_rels/slide102.xml.rels><?xml version="1.0" encoding="UTF-8" standalone="yes"?>
<Relationships xmlns="http://schemas.openxmlformats.org/package/2006/relationships"><Relationship Id="rId8" Type="http://schemas.openxmlformats.org/officeDocument/2006/relationships/hyperlink" Target="https://www.cancer.org/" TargetMode="External"/><Relationship Id="rId3" Type="http://schemas.openxmlformats.org/officeDocument/2006/relationships/hyperlink" Target="https://www.ncbi.nlm.nih.gov/pmc/articles/PMC3489370/" TargetMode="External"/><Relationship Id="rId7" Type="http://schemas.openxmlformats.org/officeDocument/2006/relationships/hyperlink" Target="https://www.dentalhealth.org/Pages/Category/mouth-cancer-action-month" TargetMode="External"/><Relationship Id="rId2" Type="http://schemas.openxmlformats.org/officeDocument/2006/relationships/notesSlide" Target="../notesSlides/notesSlide97.xml"/><Relationship Id="rId1" Type="http://schemas.openxmlformats.org/officeDocument/2006/relationships/slideLayout" Target="../slideLayouts/slideLayout13.xml"/><Relationship Id="rId6" Type="http://schemas.openxmlformats.org/officeDocument/2006/relationships/hyperlink" Target="https://oralcancerfoundation.org/" TargetMode="External"/><Relationship Id="rId5" Type="http://schemas.openxmlformats.org/officeDocument/2006/relationships/hyperlink" Target="https://aaosh.org/" TargetMode="External"/><Relationship Id="rId10" Type="http://schemas.openxmlformats.org/officeDocument/2006/relationships/hyperlink" Target="https://www.ada.org/en/publications/ada-news/2019-archive/april/ada-brochure-educates-about-hpv-vaccine?fbclid=IwAR0oKQE-xemqUE0g2vj-x9yXi8jeOjbXBHhQJlcDyJnJv9HSpwcT6Ws2MJQ" TargetMode="External"/><Relationship Id="rId4" Type="http://schemas.openxmlformats.org/officeDocument/2006/relationships/hyperlink" Target="https://www.dentistryiq.com/articles/2009/10/rapid-hiv-testing.html" TargetMode="External"/><Relationship Id="rId9" Type="http://schemas.openxmlformats.org/officeDocument/2006/relationships/hyperlink" Target="https://dentistrytoday.com/news/todays-dental-news/item/1155-dentists-may-play-a-greater-role-in-hpv-vaccination" TargetMode="External"/></Relationships>
</file>

<file path=ppt/slides/_rels/slide103.xml.rels><?xml version="1.0" encoding="UTF-8" standalone="yes"?>
<Relationships xmlns="http://schemas.openxmlformats.org/package/2006/relationships"><Relationship Id="rId8" Type="http://schemas.openxmlformats.org/officeDocument/2006/relationships/hyperlink" Target="http://www.ncsl.org/research/health/hpv-vaccine-state-legislation-and-statutes.aspx" TargetMode="External"/><Relationship Id="rId3" Type="http://schemas.openxmlformats.org/officeDocument/2006/relationships/hyperlink" Target="https://www.ncbi.nlm.nih.gov/pmc/articles/PMC3489370/" TargetMode="External"/><Relationship Id="rId7" Type="http://schemas.openxmlformats.org/officeDocument/2006/relationships/hyperlink" Target="https://www.sciencedaily.com/releases/2018/01/180123121043.htm" TargetMode="External"/><Relationship Id="rId2" Type="http://schemas.openxmlformats.org/officeDocument/2006/relationships/notesSlide" Target="../notesSlides/notesSlide98.xml"/><Relationship Id="rId1" Type="http://schemas.openxmlformats.org/officeDocument/2006/relationships/slideLayout" Target="../slideLayouts/slideLayout13.xml"/><Relationship Id="rId6" Type="http://schemas.openxmlformats.org/officeDocument/2006/relationships/hyperlink" Target="https://www.adha.org/resources-docs/2016-Revised-Standards-for-Clinical-Dental-Hygiene-Practice.pdf" TargetMode="External"/><Relationship Id="rId5" Type="http://schemas.openxmlformats.org/officeDocument/2006/relationships/hyperlink" Target="http://doi.org/10.1016/j.acap.2018.01.002" TargetMode="External"/><Relationship Id="rId4" Type="http://schemas.openxmlformats.org/officeDocument/2006/relationships/hyperlink" Target="https://dentistrytoday.com/news/industrynews/item/4747-oregon-bill-allows-dentists-to-administer-vaccines" TargetMode="External"/><Relationship Id="rId9" Type="http://schemas.openxmlformats.org/officeDocument/2006/relationships/hyperlink" Target="https://www.healthypeople.go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hyperlink" Target="https://www.ada.org/en/publications/ada-news/2019-archive/april/ada-brochure-educates-about-hpv-vaccine?fbclid=IwAR0oKQE-xemqUE0g2vj-x9yXi8jeOjbXBHhQJlcDyJnJv9HSpwcT6Ws2MJQ"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hyperlink" Target="https://commons.wikimedia.org/wiki/File:Oregon_in_United_States.sv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https://www.cancer.org/cancer/oral-cavity-and-oropharyngeal-cancer/about/key-statistics.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openclipart.org/detail/82387/part-and-fraction-1/3-by-mireille-8238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hyperlink" Target="https://commons.wikimedia.org/wiki/File:PieChartFraction_threeFourths_oneFourth-colored_differently.svg" TargetMode="External"/><Relationship Id="rId3" Type="http://schemas.openxmlformats.org/officeDocument/2006/relationships/image" Target="../media/image29.jp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hyperlink" Target="https://archive.org/details/animated_spinning_globe" TargetMode="External"/><Relationship Id="rId5" Type="http://schemas.openxmlformats.org/officeDocument/2006/relationships/image" Target="../media/image30.gif"/><Relationship Id="rId4" Type="http://schemas.openxmlformats.org/officeDocument/2006/relationships/hyperlink" Target="http://www.flickr.com/photos/21748859@N02/7005385218/" TargetMode="External"/><Relationship Id="rId9" Type="http://schemas.openxmlformats.org/officeDocument/2006/relationships/hyperlink" Target="https://creativecommons.org/licenses/by-sa/3.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ugandajournalistsresourcecentre.com/finding-news-stories-opinion-poll-data/" TargetMode="External"/><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oralcancerfoundation.org/facts/" TargetMode="External"/><Relationship Id="rId2" Type="http://schemas.openxmlformats.org/officeDocument/2006/relationships/hyperlink" Target="https://www.deltadentalins.com/oral_health/myths-and-facts-about-oral-cancer.html" TargetMode="External"/><Relationship Id="rId1" Type="http://schemas.openxmlformats.org/officeDocument/2006/relationships/slideLayout" Target="../slideLayouts/slideLayout13.xml"/><Relationship Id="rId4" Type="http://schemas.openxmlformats.org/officeDocument/2006/relationships/hyperlink" Target="https://www.cancer.net/cancer-types/oral-and-oropharyngeal-cancer/statistic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www.cancer.org/cancer/laryngeal-and-hypopharyngeal-cancer.html" TargetMode="External"/><Relationship Id="rId7" Type="http://schemas.openxmlformats.org/officeDocument/2006/relationships/hyperlink" Target="https://www.cancer.org/cancer/cancer-causes/diet-physical-activity/alcohol-use-and-cancer.html"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hyperlink" Target="https://www.cancer.org/healthy/stay-away-from-tobacco.html" TargetMode="External"/><Relationship Id="rId5" Type="http://schemas.openxmlformats.org/officeDocument/2006/relationships/hyperlink" Target="https://www.cancer.org/cancer/lung-cancer.html" TargetMode="External"/><Relationship Id="rId4" Type="http://schemas.openxmlformats.org/officeDocument/2006/relationships/hyperlink" Target="https://www.cancer.org/cancer/esophagus-cancer.html"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cancer.org/cancer/hodgkin-lymphoma.html" TargetMode="External"/><Relationship Id="rId3" Type="http://schemas.openxmlformats.org/officeDocument/2006/relationships/hyperlink" Target="https://www.cancer.org/cancer/lung-cancer.html" TargetMode="External"/><Relationship Id="rId7" Type="http://schemas.openxmlformats.org/officeDocument/2006/relationships/hyperlink" Target="https://www.cancer.org/cancer/chronic-myeloid-leukemia.html" TargetMode="External"/><Relationship Id="rId12"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hyperlink" Target="https://www.cancer.org/cancer/colon-rectal-cancer.html" TargetMode="External"/><Relationship Id="rId11" Type="http://schemas.openxmlformats.org/officeDocument/2006/relationships/hyperlink" Target="https://www.cancer.org/cancer/pancreatic-cancer.html" TargetMode="External"/><Relationship Id="rId5" Type="http://schemas.openxmlformats.org/officeDocument/2006/relationships/hyperlink" Target="https://www.cancer.org/cancer/cervical-cancer.html" TargetMode="External"/><Relationship Id="rId10" Type="http://schemas.openxmlformats.org/officeDocument/2006/relationships/hyperlink" Target="https://www.cancer.org/cancer/stomach-cancer.html" TargetMode="External"/><Relationship Id="rId4" Type="http://schemas.openxmlformats.org/officeDocument/2006/relationships/hyperlink" Target="https://www.cancer.org/cancer/bile-duct-cancer.html" TargetMode="External"/><Relationship Id="rId9" Type="http://schemas.openxmlformats.org/officeDocument/2006/relationships/hyperlink" Target="https://www.cancer.org/cancer/thyroid-cancer.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44.jpeg"/><Relationship Id="rId4" Type="http://schemas.openxmlformats.org/officeDocument/2006/relationships/hyperlink" Target="https://www.ahns.info/patient-information/understanding-pharyngeal-cancer/stagi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hyperlink" Target="http://ugandajournalistsresourcecentre.com/finding-news-stories-opinion-poll-data/" TargetMode="External"/><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50.jp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hyperlink" Target="http://erincronican.blogspot.com/2015_07_01_archive.html"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hyperlink" Target="https://www.pexels.com/photo/woman-showing-her-tongue-922535/"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svg"/><Relationship Id="rId18" Type="http://schemas.openxmlformats.org/officeDocument/2006/relationships/image" Target="../media/image62.png"/><Relationship Id="rId3" Type="http://schemas.openxmlformats.org/officeDocument/2006/relationships/diagramData" Target="../diagrams/data5.xml"/><Relationship Id="rId21" Type="http://schemas.openxmlformats.org/officeDocument/2006/relationships/image" Target="../media/image68.svg"/><Relationship Id="rId7" Type="http://schemas.microsoft.com/office/2007/relationships/diagramDrawing" Target="../diagrams/drawing5.xml"/><Relationship Id="rId12" Type="http://schemas.openxmlformats.org/officeDocument/2006/relationships/image" Target="../media/image59.png"/><Relationship Id="rId17" Type="http://schemas.openxmlformats.org/officeDocument/2006/relationships/image" Target="../media/image64.svg"/><Relationship Id="rId2" Type="http://schemas.openxmlformats.org/officeDocument/2006/relationships/notesSlide" Target="../notesSlides/notesSlide44.xml"/><Relationship Id="rId16" Type="http://schemas.openxmlformats.org/officeDocument/2006/relationships/image" Target="../media/image61.png"/><Relationship Id="rId20"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diagramColors" Target="../diagrams/colors5.xml"/><Relationship Id="rId11" Type="http://schemas.openxmlformats.org/officeDocument/2006/relationships/image" Target="../media/image58.svg"/><Relationship Id="rId5" Type="http://schemas.openxmlformats.org/officeDocument/2006/relationships/diagramQuickStyle" Target="../diagrams/quickStyle5.xml"/><Relationship Id="rId15" Type="http://schemas.openxmlformats.org/officeDocument/2006/relationships/image" Target="../media/image62.svg"/><Relationship Id="rId23" Type="http://schemas.openxmlformats.org/officeDocument/2006/relationships/image" Target="../media/image70.svg"/><Relationship Id="rId10" Type="http://schemas.openxmlformats.org/officeDocument/2006/relationships/image" Target="../media/image58.png"/><Relationship Id="rId19" Type="http://schemas.openxmlformats.org/officeDocument/2006/relationships/image" Target="../media/image66.svg"/><Relationship Id="rId4" Type="http://schemas.openxmlformats.org/officeDocument/2006/relationships/diagramLayout" Target="../diagrams/layout5.xml"/><Relationship Id="rId9" Type="http://schemas.openxmlformats.org/officeDocument/2006/relationships/image" Target="../media/image56.svg"/><Relationship Id="rId14" Type="http://schemas.openxmlformats.org/officeDocument/2006/relationships/image" Target="../media/image60.png"/><Relationship Id="rId22" Type="http://schemas.openxmlformats.org/officeDocument/2006/relationships/image" Target="../media/image64.png"/></Relationships>
</file>

<file path=ppt/slides/_rels/slide5.xml.rels><?xml version="1.0" encoding="UTF-8" standalone="yes"?>
<Relationships xmlns="http://schemas.openxmlformats.org/package/2006/relationships"><Relationship Id="rId8" Type="http://schemas.openxmlformats.org/officeDocument/2006/relationships/hyperlink" Target="https://pixabay.com/en/seventy-70-percent-statistic-money-706880/" TargetMode="External"/><Relationship Id="rId3" Type="http://schemas.openxmlformats.org/officeDocument/2006/relationships/hyperlink" Target="https://en.wikipedia.org/wiki/File:Symian_virus.png" TargetMode="External"/><Relationship Id="rId7"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7.gif"/><Relationship Id="rId5" Type="http://schemas.openxmlformats.org/officeDocument/2006/relationships/image" Target="../media/image6.jpeg"/><Relationship Id="rId4" Type="http://schemas.openxmlformats.org/officeDocument/2006/relationships/hyperlink" Target="https://www.google.com/url?sa=i&amp;rct=j&amp;q=&amp;esrc=s&amp;source=images&amp;cd=&amp;ved=2ahUKEwjy_OzX2KHlAhVHAqwKHTBrBnwQjRx6BAgBEAQ&amp;url=https://www.clinicaloncology.com/Solid-Tumors/Article/01-16/HPV-16-Increases-Risk-of-Head-and-Neck-Cancer/34996&amp;psig=AOvVaw0B59oKGi_pfF_mcM5qMXDd&amp;ust=1571346674829478"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15.xml"/><Relationship Id="rId4" Type="http://schemas.openxmlformats.org/officeDocument/2006/relationships/hyperlink" Target="https://ifitshipitshere.blogspot.com/2009/07/hookah-diapers-and-smart-cars-ed-hardy.html"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sciencedaily.com/releases/2018/01/180123121043.htm"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15.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55.xml"/><Relationship Id="rId1" Type="http://schemas.openxmlformats.org/officeDocument/2006/relationships/slideLayout" Target="../slideLayouts/slideLayout18.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6.xml"/><Relationship Id="rId1" Type="http://schemas.openxmlformats.org/officeDocument/2006/relationships/slideLayout" Target="../slideLayouts/slideLayout15.xml"/><Relationship Id="rId4" Type="http://schemas.openxmlformats.org/officeDocument/2006/relationships/image" Target="../media/image84.jpeg"/></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7.xml"/><Relationship Id="rId1" Type="http://schemas.openxmlformats.org/officeDocument/2006/relationships/slideLayout" Target="../slideLayouts/slideLayout18.xml"/><Relationship Id="rId4" Type="http://schemas.openxmlformats.org/officeDocument/2006/relationships/image" Target="../media/image86.gif"/></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hyperlink" Target="https://www.sixstepscreening.org/wp-content/uploads/Oral-Cancer-Screening-Referral-Form.pdf" TargetMode="External"/><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hyperlink" Target="http://www.religiousstudiesproject.com/podcast/iskcon-and-when-new-religions-arent-so-new-anymore/"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sixstepscreening.org/self-exam/" TargetMode="External"/><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91.jpeg"/></Relationships>
</file>

<file path=ppt/slides/_rels/slide6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hyperlink" Target="http://healthinformatics.wikispaces.com/Regional%20Health%20Information%20Organization%20(RHIO)"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hyperlink" Target="http://www.religiousstudiesproject.com/podcast/iskcon-and-when-new-religions-arent-so-new-anymore/"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hyperlink" Target="https://sunnywithachanceofarmageddon.wordpress.com/2012/09/24/the-c-word-30-days-of-truth/"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hyperlink" Target="http://doi.org/10.1016/j.acap.2018.01.002" TargetMode="External"/><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99.jpg"/></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hyperlink" Target="https://asuprep.asu.edu/succes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hyperlink" Target="http://www.ncsl.org/research/health/hpv-vaccine-state-legislation-and-statutes.aspx" TargetMode="External"/><Relationship Id="rId2" Type="http://schemas.openxmlformats.org/officeDocument/2006/relationships/notesSlide" Target="../notesSlides/notesSlide75.xml"/><Relationship Id="rId1" Type="http://schemas.openxmlformats.org/officeDocument/2006/relationships/slideLayout" Target="../slideLayouts/slideLayout15.xml"/><Relationship Id="rId5" Type="http://schemas.openxmlformats.org/officeDocument/2006/relationships/hyperlink" Target="http://www.leg.state.nv.us/74th/Bills/SB/SB409.pdf" TargetMode="External"/><Relationship Id="rId4" Type="http://schemas.openxmlformats.org/officeDocument/2006/relationships/hyperlink" Target="http://www.legislature.mi.gov/(S(xqqwmqcv52hm4rcwm3bqlh2e))/mileg.aspx?page=getobject&amp;objectname=2006-SB-1416"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hyperlink" Target="https://www.dardanup.wa.gov.au/community/dardanup-lets-talk/"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hyperlink" Target="https://www.dardanup.wa.gov.au/community/dardanup-lets-talk/"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0.xml"/><Relationship Id="rId1" Type="http://schemas.openxmlformats.org/officeDocument/2006/relationships/slideLayout" Target="../slideLayouts/slideLayout15.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48.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hyperlink" Target="https://www.beckersdental.com/dentists/34948-dentists-have-obligation-to-inform-patients-on-vaccines-us-assistant-surgeon-general-says.html" TargetMode="External"/><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89.gif"/></Relationships>
</file>

<file path=ppt/slides/_rels/slide88.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83.xml"/><Relationship Id="rId1" Type="http://schemas.openxmlformats.org/officeDocument/2006/relationships/slideLayout" Target="../slideLayouts/slideLayout13.xml"/><Relationship Id="rId5" Type="http://schemas.openxmlformats.org/officeDocument/2006/relationships/hyperlink" Target="http://confrariadearton.blogspot.com/" TargetMode="External"/><Relationship Id="rId4" Type="http://schemas.openxmlformats.org/officeDocument/2006/relationships/image" Target="../media/image104.jp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hyperlink" Target="http://www.gatetomedicine.com/blog/free-mci-mcq-01-mar-2016/" TargetMode="External"/><Relationship Id="rId3" Type="http://schemas.openxmlformats.org/officeDocument/2006/relationships/image" Target="../media/image13.jpeg"/><Relationship Id="rId7" Type="http://schemas.openxmlformats.org/officeDocument/2006/relationships/hyperlink" Target="http://www.rdhmag.com/articles/print/volume-35/issue-9/features/the-a1c-score.html" TargetMode="External"/><Relationship Id="rId12"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4.jpg"/><Relationship Id="rId11" Type="http://schemas.openxmlformats.org/officeDocument/2006/relationships/hyperlink" Target="https://nephro.blog/2013/01/16/hta-et-troubles-cognitifs/" TargetMode="External"/><Relationship Id="rId5" Type="http://schemas.openxmlformats.org/officeDocument/2006/relationships/hyperlink" Target="https://www.dentistryiq.com/articles/2009/10/rapid-hiv-testing.html" TargetMode="External"/><Relationship Id="rId10" Type="http://schemas.openxmlformats.org/officeDocument/2006/relationships/image" Target="../media/image16.jpg"/><Relationship Id="rId4" Type="http://schemas.openxmlformats.org/officeDocument/2006/relationships/hyperlink" Target="https://www.ncbi.nlm.nih.gov/pmc/articles/PMC3489370/" TargetMode="External"/><Relationship Id="rId9" Type="http://schemas.openxmlformats.org/officeDocument/2006/relationships/hyperlink" Target="http://www.chrisfharvey.com/2012/09/weigh-yourself-every-day/" TargetMode="Externa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105.emf"/><Relationship Id="rId4" Type="http://schemas.openxmlformats.org/officeDocument/2006/relationships/oleObject" Target="../embeddings/oleObject1.bin"/></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106.emf"/><Relationship Id="rId4" Type="http://schemas.openxmlformats.org/officeDocument/2006/relationships/oleObject" Target="../embeddings/oleObject2.bin"/></Relationships>
</file>

<file path=ppt/slides/_rels/slide92.xml.rels><?xml version="1.0" encoding="UTF-8" standalone="yes"?>
<Relationships xmlns="http://schemas.openxmlformats.org/package/2006/relationships"><Relationship Id="rId8" Type="http://schemas.openxmlformats.org/officeDocument/2006/relationships/hyperlink" Target="https://oralcancerfoundation.org/dental/" TargetMode="External"/><Relationship Id="rId13" Type="http://schemas.openxmlformats.org/officeDocument/2006/relationships/image" Target="../media/image107.png"/><Relationship Id="rId3" Type="http://schemas.openxmlformats.org/officeDocument/2006/relationships/hyperlink" Target="http://www.myoms.org/" TargetMode="External"/><Relationship Id="rId7" Type="http://schemas.openxmlformats.org/officeDocument/2006/relationships/hyperlink" Target="http://www.theoralcancerfoundatin.org/" TargetMode="External"/><Relationship Id="rId12" Type="http://schemas.openxmlformats.org/officeDocument/2006/relationships/hyperlink" Target="https://oralhealthnevada.com/oral-cancer/" TargetMode="External"/><Relationship Id="rId2" Type="http://schemas.openxmlformats.org/officeDocument/2006/relationships/notesSlide" Target="../notesSlides/notesSlide87.xml"/><Relationship Id="rId1" Type="http://schemas.openxmlformats.org/officeDocument/2006/relationships/slideLayout" Target="../slideLayouts/slideLayout15.xml"/><Relationship Id="rId6" Type="http://schemas.openxmlformats.org/officeDocument/2006/relationships/hyperlink" Target="http://www.adha.org/" TargetMode="External"/><Relationship Id="rId11" Type="http://schemas.openxmlformats.org/officeDocument/2006/relationships/hyperlink" Target="http://www.mouthcancer.org/" TargetMode="External"/><Relationship Id="rId5" Type="http://schemas.openxmlformats.org/officeDocument/2006/relationships/hyperlink" Target="http://www.ada.org/" TargetMode="External"/><Relationship Id="rId10" Type="http://schemas.openxmlformats.org/officeDocument/2006/relationships/hyperlink" Target="https://www.sixstepscreening.org/" TargetMode="External"/><Relationship Id="rId4" Type="http://schemas.openxmlformats.org/officeDocument/2006/relationships/hyperlink" Target="http://www.checkyourmouth.org/" TargetMode="External"/><Relationship Id="rId9" Type="http://schemas.openxmlformats.org/officeDocument/2006/relationships/hyperlink" Target="tel:800.227.2345" TargetMode="External"/><Relationship Id="rId14" Type="http://schemas.openxmlformats.org/officeDocument/2006/relationships/image" Target="../media/image108.png"/></Relationships>
</file>

<file path=ppt/slides/_rels/slide93.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hyperlink" Target="https://www.youtube.com/watch?v=Hp6J8svVw0g" TargetMode="External"/><Relationship Id="rId7" Type="http://schemas.openxmlformats.org/officeDocument/2006/relationships/hyperlink" Target="https://www.youtube.com/watch?v=7mv073MJzlg" TargetMode="External"/><Relationship Id="rId2" Type="http://schemas.openxmlformats.org/officeDocument/2006/relationships/notesSlide" Target="../notesSlides/notesSlide88.xml"/><Relationship Id="rId1" Type="http://schemas.openxmlformats.org/officeDocument/2006/relationships/slideLayout" Target="../slideLayouts/slideLayout15.xml"/><Relationship Id="rId6" Type="http://schemas.openxmlformats.org/officeDocument/2006/relationships/hyperlink" Target="https://www.youtube.com/watch?v=MjK3SdS7lUc" TargetMode="External"/><Relationship Id="rId5" Type="http://schemas.openxmlformats.org/officeDocument/2006/relationships/hyperlink" Target="https://www.sixstepscreening.org/newly-diagnosed/" TargetMode="External"/><Relationship Id="rId4" Type="http://schemas.openxmlformats.org/officeDocument/2006/relationships/hyperlink" Target="https://www.youtube.com/watch?v=rubX2CMRJcA"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9.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90.xml"/><Relationship Id="rId1" Type="http://schemas.openxmlformats.org/officeDocument/2006/relationships/slideLayout" Target="../slideLayouts/slideLayout15.xml"/><Relationship Id="rId4" Type="http://schemas.openxmlformats.org/officeDocument/2006/relationships/image" Target="../media/image112.png"/></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1.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92.xml"/><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4.xml"/><Relationship Id="rId1" Type="http://schemas.openxmlformats.org/officeDocument/2006/relationships/slideLayout" Target="../slideLayouts/slideLayout13.xml"/><Relationship Id="rId5" Type="http://schemas.openxmlformats.org/officeDocument/2006/relationships/hyperlink" Target="https://www.kiehls.com/liferide-for-the-mammovan" TargetMode="External"/><Relationship Id="rId4" Type="http://schemas.openxmlformats.org/officeDocument/2006/relationships/image" Target="../media/image1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26662" y="489397"/>
            <a:ext cx="5798398" cy="4480580"/>
          </a:xfrm>
          <a:prstGeom prst="rect">
            <a:avLst/>
          </a:prstGeom>
        </p:spPr>
      </p:pic>
      <p:sp>
        <p:nvSpPr>
          <p:cNvPr id="5" name="Title 4"/>
          <p:cNvSpPr>
            <a:spLocks noGrp="1"/>
          </p:cNvSpPr>
          <p:nvPr>
            <p:ph type="title"/>
          </p:nvPr>
        </p:nvSpPr>
        <p:spPr>
          <a:xfrm>
            <a:off x="768061" y="4969977"/>
            <a:ext cx="10515600" cy="1325563"/>
          </a:xfrm>
        </p:spPr>
        <p:txBody>
          <a:bodyPr>
            <a:normAutofit fontScale="90000"/>
          </a:bodyPr>
          <a:lstStyle/>
          <a:p>
            <a:pPr algn="ctr"/>
            <a:r>
              <a:rPr lang="en-US" dirty="0" smtClean="0">
                <a:latin typeface="Museo 300" panose="02000000000000000000" pitchFamily="50" charset="0"/>
              </a:rPr>
              <a:t>Thank you for joining us today! </a:t>
            </a:r>
            <a:br>
              <a:rPr lang="en-US" dirty="0" smtClean="0">
                <a:latin typeface="Museo 300" panose="02000000000000000000" pitchFamily="50" charset="0"/>
              </a:rPr>
            </a:br>
            <a:r>
              <a:rPr lang="en-US" dirty="0" smtClean="0">
                <a:latin typeface="Museo 300" panose="02000000000000000000" pitchFamily="50" charset="0"/>
              </a:rPr>
              <a:t>This NILE webinar will start promptly at 12:30 PM PST</a:t>
            </a:r>
            <a:endParaRPr lang="en-US" dirty="0">
              <a:latin typeface="Museo 300" panose="02000000000000000000" pitchFamily="50" charset="0"/>
            </a:endParaRPr>
          </a:p>
        </p:txBody>
      </p:sp>
    </p:spTree>
    <p:extLst>
      <p:ext uri="{BB962C8B-B14F-4D97-AF65-F5344CB8AC3E}">
        <p14:creationId xmlns:p14="http://schemas.microsoft.com/office/powerpoint/2010/main" val="1536354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C52ED567-06B3-4107-9773-BBB6BD7867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 name="Content Placeholder 2">
            <a:extLst>
              <a:ext uri="{FF2B5EF4-FFF2-40B4-BE49-F238E27FC236}">
                <a16:creationId xmlns="" xmlns:a16="http://schemas.microsoft.com/office/drawing/2014/main" id="{5AA19336-DE14-4AAA-839E-BC3A0BA0A408}"/>
              </a:ext>
            </a:extLst>
          </p:cNvPr>
          <p:cNvSpPr>
            <a:spLocks noGrp="1"/>
          </p:cNvSpPr>
          <p:nvPr>
            <p:ph idx="1"/>
          </p:nvPr>
        </p:nvSpPr>
        <p:spPr>
          <a:xfrm>
            <a:off x="645382" y="622865"/>
            <a:ext cx="6155266" cy="5333628"/>
          </a:xfrm>
        </p:spPr>
        <p:txBody>
          <a:bodyPr anchor="ctr">
            <a:normAutofit/>
          </a:bodyPr>
          <a:lstStyle/>
          <a:p>
            <a:r>
              <a:rPr lang="en-US" sz="2000" dirty="0">
                <a:highlight>
                  <a:srgbClr val="00FF00"/>
                </a:highlight>
              </a:rPr>
              <a:t>EDUCATE</a:t>
            </a:r>
          </a:p>
          <a:p>
            <a:pPr lvl="1"/>
            <a:r>
              <a:rPr lang="en-US" sz="2000" dirty="0"/>
              <a:t>GAP YEARS: Between HPV infection and cancer (about 20+ years) </a:t>
            </a:r>
          </a:p>
          <a:p>
            <a:r>
              <a:rPr lang="en-US" sz="2000" dirty="0">
                <a:highlight>
                  <a:srgbClr val="00FF00"/>
                </a:highlight>
              </a:rPr>
              <a:t>WARN</a:t>
            </a:r>
          </a:p>
          <a:p>
            <a:pPr lvl="1"/>
            <a:r>
              <a:rPr lang="en-US" sz="2000" dirty="0"/>
              <a:t>May be no precancerous changes or warning signs ( such as warts)</a:t>
            </a:r>
          </a:p>
          <a:p>
            <a:r>
              <a:rPr lang="en-US" sz="2000" dirty="0">
                <a:highlight>
                  <a:srgbClr val="00FF00"/>
                </a:highlight>
              </a:rPr>
              <a:t>Address EFFECTIVENESS!</a:t>
            </a:r>
          </a:p>
          <a:p>
            <a:pPr lvl="1"/>
            <a:r>
              <a:rPr lang="en-US" sz="2000" dirty="0"/>
              <a:t>It is expected that vaccination will prevent more than 90% of oropharyngeal cancers caused by HPV (more than 10,000 cancers per year).</a:t>
            </a:r>
          </a:p>
          <a:p>
            <a:pPr lvl="1"/>
            <a:r>
              <a:rPr lang="en-US" sz="2000" dirty="0"/>
              <a:t> Vaccination is extremely effective at preventing the types of HPV that cause oropharyngeal cancers.</a:t>
            </a:r>
          </a:p>
          <a:p>
            <a:pPr lvl="1"/>
            <a:endParaRPr lang="en-US" dirty="0"/>
          </a:p>
          <a:p>
            <a:endParaRPr lang="en-US" dirty="0"/>
          </a:p>
        </p:txBody>
      </p:sp>
      <p:sp>
        <p:nvSpPr>
          <p:cNvPr id="4" name="Footer Placeholder 3">
            <a:extLst>
              <a:ext uri="{FF2B5EF4-FFF2-40B4-BE49-F238E27FC236}">
                <a16:creationId xmlns="" xmlns:a16="http://schemas.microsoft.com/office/drawing/2014/main" id="{EC5D8998-43B4-43F5-8F5C-DEB61989C1F1}"/>
              </a:ext>
            </a:extLst>
          </p:cNvPr>
          <p:cNvSpPr>
            <a:spLocks noGrp="1"/>
          </p:cNvSpPr>
          <p:nvPr>
            <p:ph type="ftr" sz="quarter" idx="11"/>
          </p:nvPr>
        </p:nvSpPr>
        <p:spPr>
          <a:xfrm>
            <a:off x="138643" y="5506498"/>
            <a:ext cx="7134224" cy="899990"/>
          </a:xfrm>
        </p:spPr>
        <p:txBody>
          <a:bodyPr>
            <a:norm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t>https://dentistrytoday.com/news/todays-dental-news/item/1155-dentists-may-play-a-greater-role-in-hpv-vaccination</a:t>
            </a:r>
          </a:p>
        </p:txBody>
      </p:sp>
      <p:sp>
        <p:nvSpPr>
          <p:cNvPr id="18" name="Rectangle 10">
            <a:extLst>
              <a:ext uri="{FF2B5EF4-FFF2-40B4-BE49-F238E27FC236}">
                <a16:creationId xmlns="" xmlns:a16="http://schemas.microsoft.com/office/drawing/2014/main" id="{AF551D8B-3775-4477-88B7-7B7C350D34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cxnSp>
        <p:nvCxnSpPr>
          <p:cNvPr id="20" name="Straight Connector 12">
            <a:extLst>
              <a:ext uri="{FF2B5EF4-FFF2-40B4-BE49-F238E27FC236}">
                <a16:creationId xmlns="" xmlns:a16="http://schemas.microsoft.com/office/drawing/2014/main" id="{1A901C3D-CFAE-460D-BD0E-7D22164D7D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22" name="Straight Connector 14">
            <a:extLst>
              <a:ext uri="{FF2B5EF4-FFF2-40B4-BE49-F238E27FC236}">
                <a16:creationId xmlns="" xmlns:a16="http://schemas.microsoft.com/office/drawing/2014/main" id="{837C0EA9-1437-4437-9D20-2BBDA1AA9FF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 xmlns:a16="http://schemas.microsoft.com/office/drawing/2014/main" id="{BB934D2B-85E2-4375-94EE-B66C16BF79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 xmlns:a16="http://schemas.microsoft.com/office/drawing/2014/main" id="{9B445E02-D785-4565-B842-9567BBC095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 xmlns:a16="http://schemas.microsoft.com/office/drawing/2014/main" id="{2C153736-D102-4F57-9DE7-615AFC02B0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 xmlns:a16="http://schemas.microsoft.com/office/drawing/2014/main" id="{BA407A52-66F4-4CDE-A726-FF79F3EC34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a:extLst>
              <a:ext uri="{FF2B5EF4-FFF2-40B4-BE49-F238E27FC236}">
                <a16:creationId xmlns="" xmlns:a16="http://schemas.microsoft.com/office/drawing/2014/main" id="{D28FFB34-4FC3-46F5-B900-D3B774FD0B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 xmlns:a16="http://schemas.microsoft.com/office/drawing/2014/main" id="{205F7B13-ACB5-46BE-8070-0431266B18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 xmlns:a16="http://schemas.microsoft.com/office/drawing/2014/main" id="{D52A0D23-45DD-4DF4-ADE6-A81F409BB9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 xmlns:a16="http://schemas.microsoft.com/office/drawing/2014/main" id="{D9DD4B13-A0C9-4440-9A77-59F9EFB807B1}"/>
              </a:ext>
            </a:extLst>
          </p:cNvPr>
          <p:cNvSpPr>
            <a:spLocks noGrp="1"/>
          </p:cNvSpPr>
          <p:nvPr>
            <p:ph type="title"/>
          </p:nvPr>
        </p:nvSpPr>
        <p:spPr>
          <a:xfrm>
            <a:off x="7829658" y="1253067"/>
            <a:ext cx="3371742" cy="4351866"/>
          </a:xfrm>
        </p:spPr>
        <p:txBody>
          <a:bodyPr anchor="ctr">
            <a:normAutofit/>
          </a:bodyPr>
          <a:lstStyle/>
          <a:p>
            <a:r>
              <a:rPr lang="en-US" dirty="0">
                <a:solidFill>
                  <a:schemeClr val="bg1"/>
                </a:solidFill>
              </a:rPr>
              <a:t>Dental Professionals May Play a Greater Role in HPV Vaccination</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16747545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D5B54848-5C1F-4958-8B99-091974474B8E}"/>
              </a:ext>
            </a:extLst>
          </p:cNvPr>
          <p:cNvSpPr>
            <a:spLocks noGrp="1"/>
          </p:cNvSpPr>
          <p:nvPr>
            <p:ph type="title"/>
          </p:nvPr>
        </p:nvSpPr>
        <p:spPr>
          <a:xfrm>
            <a:off x="673754" y="643467"/>
            <a:ext cx="4203045" cy="1375608"/>
          </a:xfrm>
        </p:spPr>
        <p:txBody>
          <a:bodyPr anchor="ctr">
            <a:normAutofit/>
          </a:bodyPr>
          <a:lstStyle/>
          <a:p>
            <a:r>
              <a:rPr lang="en-US" dirty="0">
                <a:solidFill>
                  <a:schemeClr val="bg1"/>
                </a:solidFill>
              </a:rPr>
              <a:t>Cancer Awareness</a:t>
            </a:r>
          </a:p>
        </p:txBody>
      </p:sp>
      <p:pic>
        <p:nvPicPr>
          <p:cNvPr id="10" name="Content Placeholder 9" descr="A picture containing text, drawing&#10;&#10;Description automatically generated">
            <a:extLst>
              <a:ext uri="{FF2B5EF4-FFF2-40B4-BE49-F238E27FC236}">
                <a16:creationId xmlns="" xmlns:a16="http://schemas.microsoft.com/office/drawing/2014/main" id="{FFD9EF02-A448-4A42-8158-520AEFAB524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1904" y="522316"/>
            <a:ext cx="3345919" cy="4641553"/>
          </a:xfrm>
        </p:spPr>
      </p:pic>
      <p:pic>
        <p:nvPicPr>
          <p:cNvPr id="7" name="Content Placeholder 6" descr="A screenshot of a cell phone&#10;&#10;Description automatically generated">
            <a:extLst>
              <a:ext uri="{FF2B5EF4-FFF2-40B4-BE49-F238E27FC236}">
                <a16:creationId xmlns="" xmlns:a16="http://schemas.microsoft.com/office/drawing/2014/main" id="{CA817220-BFA1-48EC-9E58-5F8FA803DD9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4680398" y="854707"/>
            <a:ext cx="6981134" cy="5148586"/>
          </a:xfrm>
          <a:prstGeom prst="rect">
            <a:avLst/>
          </a:prstGeom>
        </p:spPr>
      </p:pic>
    </p:spTree>
    <p:extLst>
      <p:ext uri="{BB962C8B-B14F-4D97-AF65-F5344CB8AC3E}">
        <p14:creationId xmlns:p14="http://schemas.microsoft.com/office/powerpoint/2010/main" val="6036194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DDA003-63A5-43E4-A220-FF4FE7E64960}"/>
              </a:ext>
            </a:extLst>
          </p:cNvPr>
          <p:cNvSpPr>
            <a:spLocks noGrp="1"/>
          </p:cNvSpPr>
          <p:nvPr>
            <p:ph type="title"/>
          </p:nvPr>
        </p:nvSpPr>
        <p:spPr>
          <a:xfrm>
            <a:off x="5536734" y="609600"/>
            <a:ext cx="3737268" cy="1320800"/>
          </a:xfrm>
        </p:spPr>
        <p:txBody>
          <a:bodyPr>
            <a:normAutofit/>
          </a:bodyPr>
          <a:lstStyle/>
          <a:p>
            <a:r>
              <a:rPr lang="en-US" dirty="0"/>
              <a:t>Thank You!</a:t>
            </a:r>
          </a:p>
        </p:txBody>
      </p:sp>
      <p:sp>
        <p:nvSpPr>
          <p:cNvPr id="4" name="Content Placeholder 3">
            <a:extLst>
              <a:ext uri="{FF2B5EF4-FFF2-40B4-BE49-F238E27FC236}">
                <a16:creationId xmlns="" xmlns:a16="http://schemas.microsoft.com/office/drawing/2014/main" id="{6F86F916-410C-4EA5-9000-E95E886C9C2B}"/>
              </a:ext>
            </a:extLst>
          </p:cNvPr>
          <p:cNvSpPr>
            <a:spLocks noGrp="1"/>
          </p:cNvSpPr>
          <p:nvPr>
            <p:ph idx="1"/>
          </p:nvPr>
        </p:nvSpPr>
        <p:spPr>
          <a:xfrm>
            <a:off x="4879867" y="2504551"/>
            <a:ext cx="4997924" cy="2612362"/>
          </a:xfrm>
        </p:spPr>
        <p:txBody>
          <a:bodyPr>
            <a:normAutofit/>
          </a:bodyPr>
          <a:lstStyle/>
          <a:p>
            <a:pPr marL="0" indent="0" algn="ctr">
              <a:buNone/>
            </a:pPr>
            <a:r>
              <a:rPr lang="en-US" sz="2400" dirty="0"/>
              <a:t>Lancette VanGuilder, RDH, BS</a:t>
            </a:r>
          </a:p>
          <a:p>
            <a:pPr marL="0" indent="0" algn="ctr">
              <a:buNone/>
            </a:pPr>
            <a:r>
              <a:rPr lang="en-US" sz="2400" dirty="0">
                <a:hlinkClick r:id="rId3"/>
              </a:rPr>
              <a:t>lancettevg@gmail.com</a:t>
            </a:r>
            <a:endParaRPr lang="en-US" sz="2400" dirty="0"/>
          </a:p>
          <a:p>
            <a:pPr marL="0" indent="0" algn="ctr">
              <a:buNone/>
            </a:pPr>
            <a:r>
              <a:rPr lang="en-US" sz="2400" dirty="0"/>
              <a:t>Nevada </a:t>
            </a:r>
          </a:p>
          <a:p>
            <a:pPr marL="0" indent="0" algn="ctr">
              <a:buNone/>
            </a:pPr>
            <a:r>
              <a:rPr lang="en-US" sz="2400" dirty="0"/>
              <a:t>Dental Hygienists’ </a:t>
            </a:r>
          </a:p>
          <a:p>
            <a:pPr marL="0" indent="0" algn="ctr">
              <a:buNone/>
            </a:pPr>
            <a:r>
              <a:rPr lang="en-US" sz="2400" dirty="0"/>
              <a:t>Association</a:t>
            </a:r>
          </a:p>
        </p:txBody>
      </p:sp>
      <p:pic>
        <p:nvPicPr>
          <p:cNvPr id="6" name="Picture 5">
            <a:extLst>
              <a:ext uri="{FF2B5EF4-FFF2-40B4-BE49-F238E27FC236}">
                <a16:creationId xmlns="" xmlns:a16="http://schemas.microsoft.com/office/drawing/2014/main" id="{D5CB6E11-A4E6-4BD6-B2BC-C0FFAA45FA64}"/>
              </a:ext>
            </a:extLst>
          </p:cNvPr>
          <p:cNvPicPr>
            <a:picLocks noChangeAspect="1"/>
          </p:cNvPicPr>
          <p:nvPr/>
        </p:nvPicPr>
        <p:blipFill rotWithShape="1">
          <a:blip r:embed="rId4"/>
          <a:srcRect l="40496" r="504"/>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 xmlns:a16="http://schemas.microsoft.com/office/drawing/2014/main" id="{3BCB5F6A-9EB0-40B0-9D13-3023E9A205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 xmlns:a16="http://schemas.microsoft.com/office/drawing/2014/main" id="{1DDA77E7-D1F5-4287-906D-77EE621C931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877791" y="2278986"/>
            <a:ext cx="2143125" cy="3209925"/>
          </a:xfrm>
          <a:prstGeom prst="rect">
            <a:avLst/>
          </a:prstGeom>
        </p:spPr>
      </p:pic>
    </p:spTree>
    <p:extLst>
      <p:ext uri="{BB962C8B-B14F-4D97-AF65-F5344CB8AC3E}">
        <p14:creationId xmlns:p14="http://schemas.microsoft.com/office/powerpoint/2010/main" val="33568251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DFE1E8-14DB-4469-8682-EB7BD92B13E3}"/>
              </a:ext>
            </a:extLst>
          </p:cNvPr>
          <p:cNvSpPr>
            <a:spLocks noGrp="1"/>
          </p:cNvSpPr>
          <p:nvPr>
            <p:ph type="title"/>
          </p:nvPr>
        </p:nvSpPr>
        <p:spPr/>
        <p:txBody>
          <a:bodyPr/>
          <a:lstStyle/>
          <a:p>
            <a:r>
              <a:rPr lang="en-US" dirty="0"/>
              <a:t>References/Additional Resources</a:t>
            </a:r>
          </a:p>
        </p:txBody>
      </p:sp>
      <p:sp>
        <p:nvSpPr>
          <p:cNvPr id="3" name="Content Placeholder 2">
            <a:extLst>
              <a:ext uri="{FF2B5EF4-FFF2-40B4-BE49-F238E27FC236}">
                <a16:creationId xmlns="" xmlns:a16="http://schemas.microsoft.com/office/drawing/2014/main" id="{21E1A694-7EB7-4CD5-A931-F0395FC67D1C}"/>
              </a:ext>
            </a:extLst>
          </p:cNvPr>
          <p:cNvSpPr>
            <a:spLocks noGrp="1"/>
          </p:cNvSpPr>
          <p:nvPr>
            <p:ph idx="1"/>
          </p:nvPr>
        </p:nvSpPr>
        <p:spPr/>
        <p:txBody>
          <a:bodyPr>
            <a:normAutofit lnSpcReduction="10000"/>
          </a:bodyPr>
          <a:lstStyle/>
          <a:p>
            <a:r>
              <a:rPr lang="en-US" dirty="0">
                <a:hlinkClick r:id="rId3"/>
              </a:rPr>
              <a:t>https://www.ncbi.nlm.nih.gov/pmc/articles/PMC3489370/</a:t>
            </a:r>
            <a:r>
              <a:rPr lang="en-US" dirty="0"/>
              <a:t>    </a:t>
            </a:r>
          </a:p>
          <a:p>
            <a:r>
              <a:rPr lang="en-US" dirty="0">
                <a:hlinkClick r:id="rId4"/>
              </a:rPr>
              <a:t>https://www.dentistryiq.com/articles/2009/10/rapid-hiv-testing.html</a:t>
            </a:r>
            <a:endParaRPr lang="en-US" dirty="0"/>
          </a:p>
          <a:p>
            <a:r>
              <a:rPr lang="en-US" dirty="0">
                <a:hlinkClick r:id="rId5"/>
              </a:rPr>
              <a:t>https://aaosh.org/</a:t>
            </a:r>
            <a:endParaRPr lang="en-US" dirty="0"/>
          </a:p>
          <a:p>
            <a:r>
              <a:rPr lang="en-US" dirty="0">
                <a:hlinkClick r:id="rId6"/>
              </a:rPr>
              <a:t>https://oralcancerfoundation.org/</a:t>
            </a:r>
            <a:endParaRPr lang="en-US" dirty="0"/>
          </a:p>
          <a:p>
            <a:r>
              <a:rPr lang="en-US" dirty="0">
                <a:hlinkClick r:id="rId7"/>
              </a:rPr>
              <a:t>https://www.dentalhealth.org/Pages/Category/mouth-cancer-action-month</a:t>
            </a:r>
            <a:endParaRPr lang="en-US" dirty="0"/>
          </a:p>
          <a:p>
            <a:r>
              <a:rPr lang="en-US" dirty="0">
                <a:hlinkClick r:id="rId8"/>
              </a:rPr>
              <a:t>https://www.cancer.org/</a:t>
            </a:r>
            <a:endParaRPr lang="en-US" dirty="0"/>
          </a:p>
          <a:p>
            <a:r>
              <a:rPr lang="en-US" dirty="0">
                <a:hlinkClick r:id="rId9"/>
              </a:rPr>
              <a:t>https://dentistrytoday.com/news/todays-dental-news/item/1155-dentists-may-play-a-greater-role-in-hpv-vaccination</a:t>
            </a:r>
            <a:endParaRPr lang="en-US" dirty="0"/>
          </a:p>
          <a:p>
            <a:r>
              <a:rPr lang="en-US" dirty="0">
                <a:hlinkClick r:id="rId10"/>
              </a:rPr>
              <a:t>https://www.ada.org/en/publications/ada-news/2019-archive/april/ada-brochure-educates-about-hpv-vaccine?fbclid=IwAR0oKQE-xemqUE0g2vj-x9yXi8jeOjbXBHhQJlcDyJnJv9HSpwcT6Ws2MJQ</a:t>
            </a:r>
            <a:endParaRPr lang="en-US" dirty="0"/>
          </a:p>
          <a:p>
            <a:pPr>
              <a:buFont typeface="+mj-lt"/>
              <a:buAutoNum type="arabicPeriod"/>
            </a:pPr>
            <a:endParaRPr lang="en-US" dirty="0"/>
          </a:p>
          <a:p>
            <a:pPr>
              <a:buFont typeface="+mj-lt"/>
              <a:buAutoNum type="arabicPeriod"/>
            </a:pPr>
            <a:endParaRPr lang="en-US" dirty="0"/>
          </a:p>
          <a:p>
            <a:pPr>
              <a:buFont typeface="+mj-lt"/>
              <a:buAutoNum type="arabicPeriod"/>
            </a:pPr>
            <a:endParaRPr lang="en-US" dirty="0"/>
          </a:p>
          <a:p>
            <a:pPr>
              <a:buFont typeface="+mj-lt"/>
              <a:buAutoNum type="arabicPeriod"/>
            </a:pPr>
            <a:endParaRPr lang="en-US" dirty="0"/>
          </a:p>
          <a:p>
            <a:pPr>
              <a:buFont typeface="+mj-lt"/>
              <a:buAutoNum type="arabicPeriod"/>
            </a:pPr>
            <a:endParaRPr lang="en-US" dirty="0"/>
          </a:p>
          <a:p>
            <a:pPr>
              <a:buFont typeface="+mj-lt"/>
              <a:buAutoNum type="arabicPeriod"/>
            </a:pPr>
            <a:endParaRPr lang="en-US" dirty="0"/>
          </a:p>
          <a:p>
            <a:pPr>
              <a:buFont typeface="+mj-lt"/>
              <a:buAutoNum type="arabicPeriod"/>
            </a:pPr>
            <a:endParaRPr lang="en-US" dirty="0"/>
          </a:p>
          <a:p>
            <a:pPr>
              <a:buFont typeface="+mj-lt"/>
              <a:buAutoNum type="arabicPeriod"/>
            </a:pPr>
            <a:endParaRPr lang="en-US" dirty="0"/>
          </a:p>
        </p:txBody>
      </p:sp>
    </p:spTree>
    <p:extLst>
      <p:ext uri="{BB962C8B-B14F-4D97-AF65-F5344CB8AC3E}">
        <p14:creationId xmlns:p14="http://schemas.microsoft.com/office/powerpoint/2010/main" val="41523858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DFE1E8-14DB-4469-8682-EB7BD92B13E3}"/>
              </a:ext>
            </a:extLst>
          </p:cNvPr>
          <p:cNvSpPr>
            <a:spLocks noGrp="1"/>
          </p:cNvSpPr>
          <p:nvPr>
            <p:ph type="title"/>
          </p:nvPr>
        </p:nvSpPr>
        <p:spPr/>
        <p:txBody>
          <a:bodyPr/>
          <a:lstStyle/>
          <a:p>
            <a:r>
              <a:rPr lang="en-US" dirty="0"/>
              <a:t>References/Additional Resources</a:t>
            </a:r>
          </a:p>
        </p:txBody>
      </p:sp>
      <p:sp>
        <p:nvSpPr>
          <p:cNvPr id="3" name="Content Placeholder 2">
            <a:extLst>
              <a:ext uri="{FF2B5EF4-FFF2-40B4-BE49-F238E27FC236}">
                <a16:creationId xmlns="" xmlns:a16="http://schemas.microsoft.com/office/drawing/2014/main" id="{21E1A694-7EB7-4CD5-A931-F0395FC67D1C}"/>
              </a:ext>
            </a:extLst>
          </p:cNvPr>
          <p:cNvSpPr>
            <a:spLocks noGrp="1"/>
          </p:cNvSpPr>
          <p:nvPr>
            <p:ph idx="1"/>
          </p:nvPr>
        </p:nvSpPr>
        <p:spPr/>
        <p:txBody>
          <a:bodyPr>
            <a:normAutofit fontScale="92500" lnSpcReduction="20000"/>
          </a:bodyPr>
          <a:lstStyle/>
          <a:p>
            <a:pPr marL="0" indent="0">
              <a:buNone/>
            </a:pPr>
            <a:endParaRPr lang="en-US" dirty="0"/>
          </a:p>
          <a:p>
            <a:r>
              <a:rPr lang="en-US" dirty="0"/>
              <a:t> </a:t>
            </a:r>
            <a:r>
              <a:rPr lang="en-US" dirty="0">
                <a:hlinkClick r:id="rId3"/>
              </a:rPr>
              <a:t>https://www.ncbi.nlm.nih.gov/pmc/articles/PMC3489370/</a:t>
            </a:r>
            <a:endParaRPr lang="en-US" dirty="0"/>
          </a:p>
          <a:p>
            <a:r>
              <a:rPr lang="en-US" dirty="0">
                <a:hlinkClick r:id="rId4"/>
              </a:rPr>
              <a:t>https://dentistrytoday.com/news/industrynews/item/4747-oregon-bill-allows-dentists-to-administer-vaccines</a:t>
            </a:r>
            <a:endParaRPr lang="en-US" dirty="0"/>
          </a:p>
          <a:p>
            <a:r>
              <a:rPr lang="en-US" dirty="0"/>
              <a:t> </a:t>
            </a:r>
            <a:r>
              <a:rPr lang="en-US" dirty="0">
                <a:hlinkClick r:id="rId5"/>
              </a:rPr>
              <a:t>http://doi.org/10.1016/j.acap.2018.01.002</a:t>
            </a:r>
            <a:endParaRPr lang="en-US" dirty="0"/>
          </a:p>
          <a:p>
            <a:r>
              <a:rPr lang="en-US" dirty="0"/>
              <a:t> </a:t>
            </a:r>
            <a:r>
              <a:rPr lang="en-US" dirty="0">
                <a:hlinkClick r:id="rId6"/>
              </a:rPr>
              <a:t>https://www.adha.org/resources-docs/2016-Revised-Standards-for-Clinical-Dental-Hygiene-Practice.pdf</a:t>
            </a:r>
            <a:endParaRPr lang="en-US" dirty="0"/>
          </a:p>
          <a:p>
            <a:r>
              <a:rPr lang="en-US" dirty="0"/>
              <a:t> </a:t>
            </a:r>
            <a:r>
              <a:rPr lang="en-US" dirty="0">
                <a:hlinkClick r:id="rId7"/>
              </a:rPr>
              <a:t>https://www.sciencedaily.com/releases/2018/01/180123121043.htm</a:t>
            </a:r>
            <a:endParaRPr lang="en-US" dirty="0"/>
          </a:p>
          <a:p>
            <a:r>
              <a:rPr lang="en-US" dirty="0">
                <a:solidFill>
                  <a:schemeClr val="tx1">
                    <a:tint val="75000"/>
                  </a:schemeClr>
                </a:solidFill>
              </a:rPr>
              <a:t>dentistrytoday.com    March 2016</a:t>
            </a:r>
          </a:p>
          <a:p>
            <a:r>
              <a:rPr lang="en-US" dirty="0">
                <a:solidFill>
                  <a:schemeClr val="tx1">
                    <a:tint val="75000"/>
                  </a:schemeClr>
                </a:solidFill>
              </a:rPr>
              <a:t> </a:t>
            </a:r>
            <a:r>
              <a:rPr lang="en-US" dirty="0">
                <a:hlinkClick r:id="rId8"/>
              </a:rPr>
              <a:t>http://www.ncsl.org/research/health/hpv-vaccine-state-legislation-and-statutes.aspx</a:t>
            </a:r>
            <a:endParaRPr lang="en-US" dirty="0"/>
          </a:p>
          <a:p>
            <a:r>
              <a:rPr lang="en-US" dirty="0"/>
              <a:t> </a:t>
            </a:r>
            <a:r>
              <a:rPr lang="en-US" dirty="0">
                <a:hlinkClick r:id="rId9"/>
              </a:rPr>
              <a:t>https://www.healthypeople.gov/</a:t>
            </a:r>
            <a:endParaRPr lang="en-US" dirty="0"/>
          </a:p>
          <a:p>
            <a:pPr marL="0" indent="0">
              <a:buNone/>
            </a:pPr>
            <a:endParaRPr lang="en-US" dirty="0"/>
          </a:p>
          <a:p>
            <a:pPr marL="0" indent="0">
              <a:buNone/>
            </a:pPr>
            <a:endParaRPr lang="en-US" dirty="0">
              <a:solidFill>
                <a:schemeClr val="tx1">
                  <a:tint val="75000"/>
                </a:schemeClr>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a:buFont typeface="+mj-lt"/>
              <a:buAutoNum type="arabicPeriod"/>
            </a:pPr>
            <a:endParaRPr lang="en-US" dirty="0"/>
          </a:p>
          <a:p>
            <a:pPr>
              <a:buFont typeface="+mj-lt"/>
              <a:buAutoNum type="arabicPeriod"/>
            </a:pPr>
            <a:endParaRPr lang="en-US" dirty="0"/>
          </a:p>
          <a:p>
            <a:pPr>
              <a:buFont typeface="+mj-lt"/>
              <a:buAutoNum type="arabicPeriod"/>
            </a:pPr>
            <a:endParaRPr lang="en-US" dirty="0"/>
          </a:p>
          <a:p>
            <a:pPr>
              <a:buFont typeface="+mj-lt"/>
              <a:buAutoNum type="arabicPeriod"/>
            </a:pPr>
            <a:endParaRPr lang="en-US" dirty="0"/>
          </a:p>
          <a:p>
            <a:pPr>
              <a:buFont typeface="+mj-lt"/>
              <a:buAutoNum type="arabicPeriod"/>
            </a:pPr>
            <a:endParaRPr lang="en-US" dirty="0"/>
          </a:p>
          <a:p>
            <a:pPr>
              <a:buFont typeface="+mj-lt"/>
              <a:buAutoNum type="arabicPeriod"/>
            </a:pPr>
            <a:endParaRPr lang="en-US" dirty="0"/>
          </a:p>
        </p:txBody>
      </p:sp>
    </p:spTree>
    <p:extLst>
      <p:ext uri="{BB962C8B-B14F-4D97-AF65-F5344CB8AC3E}">
        <p14:creationId xmlns:p14="http://schemas.microsoft.com/office/powerpoint/2010/main" val="1726071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D02B010-EEF8-4916-8B24-A838B4C79DBC}"/>
              </a:ext>
            </a:extLst>
          </p:cNvPr>
          <p:cNvPicPr>
            <a:picLocks noChangeAspect="1"/>
          </p:cNvPicPr>
          <p:nvPr/>
        </p:nvPicPr>
        <p:blipFill rotWithShape="1">
          <a:blip r:embed="rId3"/>
          <a:srcRect l="15384" t="6155" r="34420" b="4387"/>
          <a:stretch/>
        </p:blipFill>
        <p:spPr>
          <a:xfrm>
            <a:off x="505441" y="1930400"/>
            <a:ext cx="5483376" cy="4804322"/>
          </a:xfrm>
          <a:prstGeom prst="rect">
            <a:avLst/>
          </a:prstGeom>
          <a:effectLst>
            <a:outerShdw blurRad="50800" dist="50800" dir="5400000" sx="102000" sy="102000" algn="ctr" rotWithShape="0">
              <a:schemeClr val="accent4">
                <a:lumMod val="50000"/>
              </a:schemeClr>
            </a:outerShdw>
          </a:effectLst>
        </p:spPr>
      </p:pic>
      <p:sp>
        <p:nvSpPr>
          <p:cNvPr id="3" name="Title 2">
            <a:extLst>
              <a:ext uri="{FF2B5EF4-FFF2-40B4-BE49-F238E27FC236}">
                <a16:creationId xmlns="" xmlns:a16="http://schemas.microsoft.com/office/drawing/2014/main" id="{0D9EEA19-AA45-4FAB-A8D6-3C531C54ACC5}"/>
              </a:ext>
            </a:extLst>
          </p:cNvPr>
          <p:cNvSpPr>
            <a:spLocks noGrp="1"/>
          </p:cNvSpPr>
          <p:nvPr>
            <p:ph type="title"/>
          </p:nvPr>
        </p:nvSpPr>
        <p:spPr/>
        <p:txBody>
          <a:bodyPr/>
          <a:lstStyle/>
          <a:p>
            <a:r>
              <a:rPr lang="en-US" dirty="0"/>
              <a:t>American Dental Association</a:t>
            </a:r>
            <a:br>
              <a:rPr lang="en-US" dirty="0"/>
            </a:br>
            <a:r>
              <a:rPr lang="en-US" dirty="0"/>
              <a:t>2017,2018,2019</a:t>
            </a:r>
          </a:p>
        </p:txBody>
      </p:sp>
      <p:pic>
        <p:nvPicPr>
          <p:cNvPr id="6" name="Content Placeholder 5">
            <a:extLst>
              <a:ext uri="{FF2B5EF4-FFF2-40B4-BE49-F238E27FC236}">
                <a16:creationId xmlns="" xmlns:a16="http://schemas.microsoft.com/office/drawing/2014/main" id="{FFABA0B1-A591-40E9-8BA1-0EF8A1F70183}"/>
              </a:ext>
            </a:extLst>
          </p:cNvPr>
          <p:cNvPicPr>
            <a:picLocks noGrp="1" noChangeAspect="1"/>
          </p:cNvPicPr>
          <p:nvPr>
            <p:ph sz="half" idx="2"/>
          </p:nvPr>
        </p:nvPicPr>
        <p:blipFill rotWithShape="1">
          <a:blip r:embed="rId4"/>
          <a:srcRect l="29115" t="19716" r="31311" b="3590"/>
          <a:stretch/>
        </p:blipFill>
        <p:spPr>
          <a:xfrm>
            <a:off x="6762542" y="321547"/>
            <a:ext cx="5278050" cy="6119446"/>
          </a:xfrm>
          <a:prstGeom prst="rect">
            <a:avLst/>
          </a:prstGeom>
          <a:effectLst>
            <a:outerShdw blurRad="50800" dist="50800" dir="5400000" sx="103000" sy="103000" algn="ctr" rotWithShape="0">
              <a:schemeClr val="accent4">
                <a:lumMod val="50000"/>
              </a:schemeClr>
            </a:outerShdw>
          </a:effectLst>
        </p:spPr>
      </p:pic>
    </p:spTree>
    <p:extLst>
      <p:ext uri="{BB962C8B-B14F-4D97-AF65-F5344CB8AC3E}">
        <p14:creationId xmlns:p14="http://schemas.microsoft.com/office/powerpoint/2010/main" val="764910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DA HPV vaccine brochure cover">
            <a:extLst>
              <a:ext uri="{FF2B5EF4-FFF2-40B4-BE49-F238E27FC236}">
                <a16:creationId xmlns="" xmlns:a16="http://schemas.microsoft.com/office/drawing/2014/main" id="{E8C9A61F-1103-467E-9E46-9356905D7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5927" y="74277"/>
            <a:ext cx="3172755" cy="6709446"/>
          </a:xfrm>
          <a:prstGeom prst="rect">
            <a:avLst/>
          </a:prstGeom>
          <a:noFill/>
          <a:effectLst>
            <a:glow rad="127000">
              <a:schemeClr val="accent5">
                <a:lumMod val="50000"/>
              </a:schemeClr>
            </a:glo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19677714-F567-4910-8887-191C980BBF54}"/>
              </a:ext>
            </a:extLst>
          </p:cNvPr>
          <p:cNvSpPr/>
          <p:nvPr/>
        </p:nvSpPr>
        <p:spPr>
          <a:xfrm>
            <a:off x="5057805" y="2672398"/>
            <a:ext cx="6096000" cy="1200329"/>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4"/>
              </a:rPr>
              <a:t>https://www.ada.org/en/publications/ada-news/2019-archive/april/ada-brochure-educates-about-hpv-vaccine?fbclid=IwAR0oKQE-xemqUE0g2vj-x9yXi8jeOjbXBHhQJlcDyJnJv9HSpwcT6Ws2MJQ</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87716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3B0573-784E-49D6-B500-B1AC3CE0AACB}"/>
              </a:ext>
            </a:extLst>
          </p:cNvPr>
          <p:cNvSpPr>
            <a:spLocks noGrp="1"/>
          </p:cNvSpPr>
          <p:nvPr>
            <p:ph type="title"/>
          </p:nvPr>
        </p:nvSpPr>
        <p:spPr/>
        <p:txBody>
          <a:bodyPr>
            <a:normAutofit fontScale="90000"/>
          </a:bodyPr>
          <a:lstStyle/>
          <a:p>
            <a:r>
              <a:rPr lang="en-US" b="1" dirty="0"/>
              <a:t>Oregon passes bill allowing dentists to administer vaccines</a:t>
            </a:r>
            <a:br>
              <a:rPr lang="en-US" b="1" dirty="0"/>
            </a:br>
            <a:r>
              <a:rPr lang="en-US" dirty="0"/>
              <a:t>April 26, 2019</a:t>
            </a:r>
          </a:p>
        </p:txBody>
      </p:sp>
      <p:sp>
        <p:nvSpPr>
          <p:cNvPr id="3" name="Content Placeholder 2">
            <a:extLst>
              <a:ext uri="{FF2B5EF4-FFF2-40B4-BE49-F238E27FC236}">
                <a16:creationId xmlns="" xmlns:a16="http://schemas.microsoft.com/office/drawing/2014/main" id="{8A3F55B0-E5B4-4412-9876-0C10626E7ABA}"/>
              </a:ext>
            </a:extLst>
          </p:cNvPr>
          <p:cNvSpPr>
            <a:spLocks noGrp="1"/>
          </p:cNvSpPr>
          <p:nvPr>
            <p:ph sz="half" idx="1"/>
          </p:nvPr>
        </p:nvSpPr>
        <p:spPr/>
        <p:txBody>
          <a:bodyPr>
            <a:normAutofit fontScale="92500" lnSpcReduction="10000"/>
          </a:bodyPr>
          <a:lstStyle/>
          <a:p>
            <a:r>
              <a:rPr lang="en-US" dirty="0"/>
              <a:t>Dentists in Oregon can soon provide vaccinations, including annual flu shots and the human papilloma virus vaccine, to patients</a:t>
            </a:r>
          </a:p>
        </p:txBody>
      </p:sp>
      <p:sp>
        <p:nvSpPr>
          <p:cNvPr id="4" name="Content Placeholder 3">
            <a:extLst>
              <a:ext uri="{FF2B5EF4-FFF2-40B4-BE49-F238E27FC236}">
                <a16:creationId xmlns="" xmlns:a16="http://schemas.microsoft.com/office/drawing/2014/main" id="{68564BBC-64C9-4814-9548-1D8C117E72DA}"/>
              </a:ext>
            </a:extLst>
          </p:cNvPr>
          <p:cNvSpPr>
            <a:spLocks noGrp="1"/>
          </p:cNvSpPr>
          <p:nvPr>
            <p:ph sz="half" idx="2"/>
          </p:nvPr>
        </p:nvSpPr>
        <p:spPr/>
        <p:txBody>
          <a:bodyPr>
            <a:normAutofit fontScale="92500" lnSpcReduction="10000"/>
          </a:bodyPr>
          <a:lstStyle/>
          <a:p>
            <a:r>
              <a:rPr lang="en-US" dirty="0"/>
              <a:t> “Increasing our scope of practice to the administration of vaccines will help further </a:t>
            </a:r>
            <a:r>
              <a:rPr lang="en-US" dirty="0">
                <a:highlight>
                  <a:srgbClr val="FFFF00"/>
                </a:highlight>
              </a:rPr>
              <a:t>integrate oral health with physical and behavioral health</a:t>
            </a:r>
            <a:r>
              <a:rPr lang="en-US" dirty="0"/>
              <a:t>, ultimately better serving our patients</a:t>
            </a:r>
          </a:p>
          <a:p>
            <a:r>
              <a:rPr lang="en-US" dirty="0"/>
              <a:t>The bill, according to the ODA, would allow dentists to help Oregon reach state health goals that call </a:t>
            </a:r>
            <a:r>
              <a:rPr lang="en-US" dirty="0">
                <a:highlight>
                  <a:srgbClr val="FFFF00"/>
                </a:highlight>
              </a:rPr>
              <a:t>for 70 percent of Oregon adults to regularly receive annual flu shots by 2020; </a:t>
            </a:r>
            <a:r>
              <a:rPr lang="en-US" dirty="0"/>
              <a:t>increase the number of school-age </a:t>
            </a:r>
            <a:r>
              <a:rPr lang="en-US" dirty="0">
                <a:highlight>
                  <a:srgbClr val="FFFF00"/>
                </a:highlight>
              </a:rPr>
              <a:t>children receiving vaccines</a:t>
            </a:r>
            <a:r>
              <a:rPr lang="en-US" dirty="0"/>
              <a:t>; and, of particular interest to some dentists, administer the </a:t>
            </a:r>
            <a:r>
              <a:rPr lang="en-US" dirty="0">
                <a:highlight>
                  <a:srgbClr val="FFFF00"/>
                </a:highlight>
              </a:rPr>
              <a:t>HPV vaccine to prevent oral and throat cancers</a:t>
            </a:r>
          </a:p>
        </p:txBody>
      </p:sp>
      <p:sp>
        <p:nvSpPr>
          <p:cNvPr id="5" name="Footer Placeholder 4">
            <a:extLst>
              <a:ext uri="{FF2B5EF4-FFF2-40B4-BE49-F238E27FC236}">
                <a16:creationId xmlns="" xmlns:a16="http://schemas.microsoft.com/office/drawing/2014/main" id="{790A7AD0-004D-4A2C-9F2E-C7F5F1700EDA}"/>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t>https://dentistrytoday.com/news/industrynews/item/4747-oregon-bill-allows-dentists-to-administer-vaccines</a:t>
            </a:r>
          </a:p>
        </p:txBody>
      </p:sp>
      <p:pic>
        <p:nvPicPr>
          <p:cNvPr id="7" name="Picture 6" descr="A picture containing text, map&#10;&#10;Description automatically generated">
            <a:extLst>
              <a:ext uri="{FF2B5EF4-FFF2-40B4-BE49-F238E27FC236}">
                <a16:creationId xmlns="" xmlns:a16="http://schemas.microsoft.com/office/drawing/2014/main" id="{6617A12A-0A31-4EE7-8A3C-3282157B71B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721026" y="3246877"/>
            <a:ext cx="4144317" cy="2564296"/>
          </a:xfrm>
          <a:prstGeom prst="rect">
            <a:avLst/>
          </a:prstGeom>
          <a:effectLst>
            <a:glow rad="127000">
              <a:schemeClr val="accent5">
                <a:lumMod val="50000"/>
              </a:schemeClr>
            </a:glow>
          </a:effectLst>
        </p:spPr>
      </p:pic>
    </p:spTree>
    <p:extLst>
      <p:ext uri="{BB962C8B-B14F-4D97-AF65-F5344CB8AC3E}">
        <p14:creationId xmlns:p14="http://schemas.microsoft.com/office/powerpoint/2010/main" val="93156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4BD56E-458E-4D0F-995D-3C88AED401FF}"/>
              </a:ext>
            </a:extLst>
          </p:cNvPr>
          <p:cNvSpPr>
            <a:spLocks noGrp="1"/>
          </p:cNvSpPr>
          <p:nvPr>
            <p:ph type="title"/>
          </p:nvPr>
        </p:nvSpPr>
        <p:spPr/>
        <p:txBody>
          <a:bodyPr/>
          <a:lstStyle/>
          <a:p>
            <a:r>
              <a:rPr lang="en-US" dirty="0"/>
              <a:t>Who Can Administer Vaccines?</a:t>
            </a:r>
          </a:p>
        </p:txBody>
      </p:sp>
      <p:pic>
        <p:nvPicPr>
          <p:cNvPr id="7" name="Content Placeholder 6" descr="A group of people posing for the camera&#10;&#10;Description automatically generated">
            <a:extLst>
              <a:ext uri="{FF2B5EF4-FFF2-40B4-BE49-F238E27FC236}">
                <a16:creationId xmlns="" xmlns:a16="http://schemas.microsoft.com/office/drawing/2014/main" id="{0A5E2D32-7CF1-4C88-93B0-28A9707D8FE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122457" y="1648557"/>
            <a:ext cx="3175000" cy="3810000"/>
          </a:xfrm>
        </p:spPr>
      </p:pic>
      <p:sp>
        <p:nvSpPr>
          <p:cNvPr id="5" name="Rectangle 4">
            <a:extLst>
              <a:ext uri="{FF2B5EF4-FFF2-40B4-BE49-F238E27FC236}">
                <a16:creationId xmlns="" xmlns:a16="http://schemas.microsoft.com/office/drawing/2014/main" id="{21AB43DD-B127-423B-9FEB-30F87FD27854}"/>
              </a:ext>
            </a:extLst>
          </p:cNvPr>
          <p:cNvSpPr/>
          <p:nvPr/>
        </p:nvSpPr>
        <p:spPr>
          <a:xfrm>
            <a:off x="1927668" y="6211669"/>
            <a:ext cx="6096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https://www.cdc.gov/vaccines/hcp/admin/admin-protocols.html</a:t>
            </a:r>
          </a:p>
        </p:txBody>
      </p:sp>
    </p:spTree>
    <p:extLst>
      <p:ext uri="{BB962C8B-B14F-4D97-AF65-F5344CB8AC3E}">
        <p14:creationId xmlns:p14="http://schemas.microsoft.com/office/powerpoint/2010/main" val="323885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4D077E3B-692E-4BFF-8B29-5617F6C4AADF}"/>
              </a:ext>
            </a:extLst>
          </p:cNvPr>
          <p:cNvSpPr>
            <a:spLocks noGrp="1"/>
          </p:cNvSpPr>
          <p:nvPr>
            <p:ph idx="4294967295"/>
          </p:nvPr>
        </p:nvSpPr>
        <p:spPr>
          <a:xfrm>
            <a:off x="0" y="70339"/>
            <a:ext cx="12192000" cy="6787662"/>
          </a:xfrm>
          <a:solidFill>
            <a:schemeClr val="tx1"/>
          </a:solidFill>
        </p:spPr>
        <p:txBody>
          <a:bodyPr/>
          <a:lstStyle/>
          <a:p>
            <a:pPr marL="0" indent="0" algn="ctr">
              <a:buNone/>
            </a:pPr>
            <a:endParaRPr lang="en-US" dirty="0">
              <a:solidFill>
                <a:srgbClr val="FF0000"/>
              </a:solidFill>
            </a:endParaRPr>
          </a:p>
          <a:p>
            <a:pPr marL="0" indent="0" algn="ctr">
              <a:buNone/>
            </a:pPr>
            <a:endParaRPr lang="en-US" dirty="0">
              <a:solidFill>
                <a:srgbClr val="FF0000"/>
              </a:solidFill>
            </a:endParaRPr>
          </a:p>
          <a:p>
            <a:pPr marL="0" indent="0" algn="ctr">
              <a:buNone/>
            </a:pPr>
            <a:endParaRPr lang="en-US" sz="3600" dirty="0">
              <a:solidFill>
                <a:srgbClr val="FF0000"/>
              </a:solidFill>
            </a:endParaRPr>
          </a:p>
          <a:p>
            <a:pPr marL="0" indent="0" algn="ctr">
              <a:buNone/>
            </a:pPr>
            <a:r>
              <a:rPr lang="en-US" sz="3600" dirty="0">
                <a:solidFill>
                  <a:srgbClr val="FF0000"/>
                </a:solidFill>
              </a:rPr>
              <a:t>Oral Cancer</a:t>
            </a:r>
          </a:p>
          <a:p>
            <a:pPr marL="0" indent="0" algn="ctr">
              <a:buNone/>
            </a:pPr>
            <a:r>
              <a:rPr lang="en-US" sz="3600" dirty="0">
                <a:solidFill>
                  <a:srgbClr val="FF0000"/>
                </a:solidFill>
              </a:rPr>
              <a:t> kills </a:t>
            </a:r>
          </a:p>
          <a:p>
            <a:pPr marL="0" indent="0" algn="ctr">
              <a:buNone/>
            </a:pPr>
            <a:r>
              <a:rPr lang="en-US" sz="3600" dirty="0">
                <a:solidFill>
                  <a:srgbClr val="FF0000"/>
                </a:solidFill>
              </a:rPr>
              <a:t>1 American</a:t>
            </a:r>
          </a:p>
          <a:p>
            <a:pPr marL="0" indent="0" algn="ctr">
              <a:buNone/>
            </a:pPr>
            <a:r>
              <a:rPr lang="en-US" sz="3600" dirty="0">
                <a:solidFill>
                  <a:srgbClr val="FF0000"/>
                </a:solidFill>
              </a:rPr>
              <a:t>Every Hour</a:t>
            </a:r>
          </a:p>
          <a:p>
            <a:pPr marL="0" indent="0" algn="ctr">
              <a:buNone/>
            </a:pPr>
            <a:r>
              <a:rPr lang="en-US" sz="3600" dirty="0">
                <a:solidFill>
                  <a:srgbClr val="FF0000"/>
                </a:solidFill>
              </a:rPr>
              <a:t>Every Day</a:t>
            </a:r>
          </a:p>
        </p:txBody>
      </p:sp>
    </p:spTree>
    <p:extLst>
      <p:ext uri="{BB962C8B-B14F-4D97-AF65-F5344CB8AC3E}">
        <p14:creationId xmlns:p14="http://schemas.microsoft.com/office/powerpoint/2010/main" val="935513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B274CA-4F9E-4355-9113-F6A631312DC2}"/>
              </a:ext>
            </a:extLst>
          </p:cNvPr>
          <p:cNvSpPr>
            <a:spLocks noGrp="1"/>
          </p:cNvSpPr>
          <p:nvPr>
            <p:ph type="title"/>
          </p:nvPr>
        </p:nvSpPr>
        <p:spPr/>
        <p:txBody>
          <a:bodyPr/>
          <a:lstStyle/>
          <a:p>
            <a:endParaRPr lang="en-US" dirty="0"/>
          </a:p>
        </p:txBody>
      </p:sp>
      <p:pic>
        <p:nvPicPr>
          <p:cNvPr id="13314" name="Picture 2" descr="Image result for mouth cancer powerpoint templates">
            <a:extLst>
              <a:ext uri="{FF2B5EF4-FFF2-40B4-BE49-F238E27FC236}">
                <a16:creationId xmlns="" xmlns:a16="http://schemas.microsoft.com/office/drawing/2014/main" id="{EE3B97E1-3D18-49D9-9671-6F3F39F66EC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25910" y="0"/>
            <a:ext cx="10402263" cy="6970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194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Oral and Oropharyngeal Cancer in the US </a:t>
            </a:r>
          </a:p>
        </p:txBody>
      </p:sp>
      <p:sp>
        <p:nvSpPr>
          <p:cNvPr id="3" name="Content Placeholder 2"/>
          <p:cNvSpPr>
            <a:spLocks noGrp="1"/>
          </p:cNvSpPr>
          <p:nvPr>
            <p:ph idx="1"/>
          </p:nvPr>
        </p:nvSpPr>
        <p:spPr/>
        <p:txBody>
          <a:bodyPr/>
          <a:lstStyle/>
          <a:p>
            <a:pPr marL="0" indent="0">
              <a:buNone/>
            </a:pPr>
            <a:endParaRPr lang="en-US" dirty="0"/>
          </a:p>
          <a:p>
            <a:r>
              <a:rPr lang="en-US" sz="2400" dirty="0"/>
              <a:t> 10,860 deaths per year</a:t>
            </a:r>
          </a:p>
          <a:p>
            <a:r>
              <a:rPr lang="en-US" sz="2400" dirty="0"/>
              <a:t>43% will not survive past 5 years</a:t>
            </a:r>
          </a:p>
          <a:p>
            <a:endParaRPr lang="en-US" dirty="0"/>
          </a:p>
          <a:p>
            <a:endParaRPr lang="en-US" dirty="0"/>
          </a:p>
          <a:p>
            <a:pPr marL="0" indent="0">
              <a:buNone/>
            </a:pPr>
            <a:endParaRPr lang="en-US" dirty="0"/>
          </a:p>
        </p:txBody>
      </p:sp>
      <p:pic>
        <p:nvPicPr>
          <p:cNvPr id="4" name="Picture 3" descr="Fichier:Usa &lt;strong&gt;map&lt;/strong&gt;.&lt;strong&gt;gif&lt;/strong&gt; | Lostpedia | Fandom powered by Wik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300" y="1501757"/>
            <a:ext cx="6034661" cy="4659376"/>
          </a:xfrm>
          <a:prstGeom prst="rect">
            <a:avLst/>
          </a:prstGeom>
          <a:effectLst>
            <a:glow rad="127000">
              <a:schemeClr val="accent1">
                <a:alpha val="92000"/>
              </a:schemeClr>
            </a:glow>
          </a:effectLst>
        </p:spPr>
      </p:pic>
      <p:sp>
        <p:nvSpPr>
          <p:cNvPr id="5" name="Rectangle 4"/>
          <p:cNvSpPr/>
          <p:nvPr/>
        </p:nvSpPr>
        <p:spPr>
          <a:xfrm>
            <a:off x="7469457" y="3467576"/>
            <a:ext cx="3443053"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Impact" panose="020B0806030902050204"/>
                <a:ea typeface="+mn-ea"/>
                <a:cs typeface="+mn-cs"/>
              </a:rPr>
              <a:t>53,000+</a:t>
            </a:r>
          </a:p>
        </p:txBody>
      </p:sp>
      <p:sp>
        <p:nvSpPr>
          <p:cNvPr id="9" name="Rectangle 8">
            <a:extLst>
              <a:ext uri="{FF2B5EF4-FFF2-40B4-BE49-F238E27FC236}">
                <a16:creationId xmlns="" xmlns:a16="http://schemas.microsoft.com/office/drawing/2014/main" id="{7C0B4A39-C0E9-4FA8-8E01-756AC9F9B169}"/>
              </a:ext>
            </a:extLst>
          </p:cNvPr>
          <p:cNvSpPr/>
          <p:nvPr/>
        </p:nvSpPr>
        <p:spPr>
          <a:xfrm>
            <a:off x="191039" y="5454916"/>
            <a:ext cx="6096000" cy="646331"/>
          </a:xfrm>
          <a:prstGeom prst="rect">
            <a:avLst/>
          </a:prstGeom>
        </p:spPr>
        <p:txBody>
          <a:bodyPr>
            <a:spAutoFit/>
          </a:bodyPr>
          <a:lstStyle/>
          <a:p>
            <a:pPr marL="342900" marR="0" lvl="0" indent="-342900" algn="l" defTabSz="457200" rtl="0" eaLnBrk="1" fontAlgn="auto" latinLnBrk="0" hangingPunct="1">
              <a:lnSpc>
                <a:spcPct val="100000"/>
              </a:lnSpc>
              <a:spcBef>
                <a:spcPts val="1000"/>
              </a:spcBef>
              <a:spcAft>
                <a:spcPts val="0"/>
              </a:spcAft>
              <a:buClr>
                <a:srgbClr val="0F6FC6"/>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hlinkClick r:id="rId4">
                  <a:extLst>
                    <a:ext uri="{A12FA001-AC4F-418D-AE19-62706E023703}">
                      <ahyp:hlinkClr xmlns="" xmlns:ahyp="http://schemas.microsoft.com/office/drawing/2018/hyperlinkcolor" val="tx"/>
                    </a:ext>
                  </a:extLst>
                </a:hlinkClick>
              </a:rPr>
              <a:t>https://www.cancer.org/cancer/oral-cavity-and-oropharyngeal-cancer/about/key-statistics.html</a:t>
            </a: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8839468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 xmlns:a16="http://schemas.microsoft.com/office/drawing/2014/main" id="{39215AC6-C343-4337-B6A4-B1C502B0F9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43644" y="-14382"/>
            <a:ext cx="9305555" cy="6858000"/>
          </a:xfrm>
        </p:spPr>
      </p:pic>
      <p:sp>
        <p:nvSpPr>
          <p:cNvPr id="10" name="Rectangle 9">
            <a:extLst>
              <a:ext uri="{FF2B5EF4-FFF2-40B4-BE49-F238E27FC236}">
                <a16:creationId xmlns="" xmlns:a16="http://schemas.microsoft.com/office/drawing/2014/main" id="{03D1C4E8-3748-4713-91D5-8511D113D7AC}"/>
              </a:ext>
            </a:extLst>
          </p:cNvPr>
          <p:cNvSpPr/>
          <p:nvPr/>
        </p:nvSpPr>
        <p:spPr>
          <a:xfrm>
            <a:off x="287422" y="1962650"/>
            <a:ext cx="3271662"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7CCA62"/>
                  </a:outerShdw>
                </a:effectLst>
                <a:uLnTx/>
                <a:uFillTx/>
                <a:latin typeface="Trebuchet MS" panose="020B0603020202020204"/>
                <a:ea typeface="+mn-ea"/>
                <a:cs typeface="+mn-cs"/>
              </a:rPr>
              <a:t>15-25%</a:t>
            </a:r>
          </a:p>
        </p:txBody>
      </p:sp>
      <p:sp>
        <p:nvSpPr>
          <p:cNvPr id="11" name="TextBox 10">
            <a:extLst>
              <a:ext uri="{FF2B5EF4-FFF2-40B4-BE49-F238E27FC236}">
                <a16:creationId xmlns="" xmlns:a16="http://schemas.microsoft.com/office/drawing/2014/main" id="{BA8721F2-9B19-46B3-B701-1B64C41AFC9A}"/>
              </a:ext>
            </a:extLst>
          </p:cNvPr>
          <p:cNvSpPr txBox="1"/>
          <p:nvPr/>
        </p:nvSpPr>
        <p:spPr>
          <a:xfrm>
            <a:off x="735831" y="685024"/>
            <a:ext cx="2823253"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Trebuchet MS" panose="020B0603020202020204"/>
                <a:ea typeface="+mn-ea"/>
                <a:cs typeface="+mn-cs"/>
              </a:rPr>
              <a:t>40-60%</a:t>
            </a:r>
          </a:p>
        </p:txBody>
      </p:sp>
      <p:pic>
        <p:nvPicPr>
          <p:cNvPr id="12" name="Picture 11">
            <a:extLst>
              <a:ext uri="{FF2B5EF4-FFF2-40B4-BE49-F238E27FC236}">
                <a16:creationId xmlns="" xmlns:a16="http://schemas.microsoft.com/office/drawing/2014/main" id="{AC9D8455-658D-46F5-AEBC-39824A9EAD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366" y="3221689"/>
            <a:ext cx="1886997" cy="1415248"/>
          </a:xfrm>
          <a:prstGeom prst="rect">
            <a:avLst/>
          </a:prstGeom>
        </p:spPr>
      </p:pic>
      <p:sp>
        <p:nvSpPr>
          <p:cNvPr id="14" name="TextBox 13">
            <a:extLst>
              <a:ext uri="{FF2B5EF4-FFF2-40B4-BE49-F238E27FC236}">
                <a16:creationId xmlns="" xmlns:a16="http://schemas.microsoft.com/office/drawing/2014/main" id="{FC85C2AF-21C4-4043-AE13-085A81083151}"/>
              </a:ext>
            </a:extLst>
          </p:cNvPr>
          <p:cNvSpPr txBox="1"/>
          <p:nvPr/>
        </p:nvSpPr>
        <p:spPr>
          <a:xfrm>
            <a:off x="800100" y="4972647"/>
            <a:ext cx="205804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Trebuchet MS" panose="020B0603020202020204"/>
                <a:ea typeface="+mn-ea"/>
                <a:cs typeface="+mn-cs"/>
              </a:rPr>
              <a:t>14%</a:t>
            </a:r>
          </a:p>
        </p:txBody>
      </p:sp>
      <p:sp>
        <p:nvSpPr>
          <p:cNvPr id="2" name="Explosion: 8 Points 1">
            <a:extLst>
              <a:ext uri="{FF2B5EF4-FFF2-40B4-BE49-F238E27FC236}">
                <a16:creationId xmlns="" xmlns:a16="http://schemas.microsoft.com/office/drawing/2014/main" id="{DBF49E2D-DC3D-4A5F-A57B-CBF202CC3F72}"/>
              </a:ext>
            </a:extLst>
          </p:cNvPr>
          <p:cNvSpPr/>
          <p:nvPr/>
        </p:nvSpPr>
        <p:spPr>
          <a:xfrm>
            <a:off x="9608851" y="26715"/>
            <a:ext cx="2295727" cy="233150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Targeted messaging</a:t>
            </a:r>
          </a:p>
        </p:txBody>
      </p:sp>
    </p:spTree>
    <p:extLst>
      <p:ext uri="{BB962C8B-B14F-4D97-AF65-F5344CB8AC3E}">
        <p14:creationId xmlns:p14="http://schemas.microsoft.com/office/powerpoint/2010/main" val="2590566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 clock&#10;&#10;Description automatically generated">
            <a:extLst>
              <a:ext uri="{FF2B5EF4-FFF2-40B4-BE49-F238E27FC236}">
                <a16:creationId xmlns="" xmlns:a16="http://schemas.microsoft.com/office/drawing/2014/main" id="{4C8CBE2A-3273-42F9-AE99-9895690A42EC}"/>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3801745" y="1131994"/>
            <a:ext cx="4590386" cy="4590386"/>
          </a:xfrm>
          <a:prstGeom prst="rect">
            <a:avLst/>
          </a:prstGeom>
        </p:spPr>
      </p:pic>
    </p:spTree>
    <p:extLst>
      <p:ext uri="{BB962C8B-B14F-4D97-AF65-F5344CB8AC3E}">
        <p14:creationId xmlns:p14="http://schemas.microsoft.com/office/powerpoint/2010/main" val="594223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 xmlns:a16="http://schemas.microsoft.com/office/drawing/2014/main" id="{E4951899-B99C-47AB-9C7C-16264D7A14C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8467"/>
            <a:ext cx="12192000" cy="6866467"/>
            <a:chOff x="0" y="-8467"/>
            <a:chExt cx="12192000" cy="6866467"/>
          </a:xfrm>
        </p:grpSpPr>
        <p:cxnSp>
          <p:nvCxnSpPr>
            <p:cNvPr id="21" name="Straight Connector 20">
              <a:extLst>
                <a:ext uri="{FF2B5EF4-FFF2-40B4-BE49-F238E27FC236}">
                  <a16:creationId xmlns="" xmlns:a16="http://schemas.microsoft.com/office/drawing/2014/main" id="{B94D217E-92A1-48B2-B6BF-8B6A35AF9DDA}"/>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 xmlns:a16="http://schemas.microsoft.com/office/drawing/2014/main" id="{69582FD9-95AB-4339-8A07-BAD420BE104B}"/>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3" name="Rectangle 23">
              <a:extLst>
                <a:ext uri="{FF2B5EF4-FFF2-40B4-BE49-F238E27FC236}">
                  <a16:creationId xmlns="" xmlns:a16="http://schemas.microsoft.com/office/drawing/2014/main" id="{6778DC79-DE09-4F89-81B1-275C542D7FB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5">
              <a:extLst>
                <a:ext uri="{FF2B5EF4-FFF2-40B4-BE49-F238E27FC236}">
                  <a16:creationId xmlns="" xmlns:a16="http://schemas.microsoft.com/office/drawing/2014/main" id="{EAEC370A-1F34-4D8E-B065-81F6F568AA7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 xmlns:a16="http://schemas.microsoft.com/office/drawing/2014/main" id="{A816EDF3-D9EE-488C-AFDC-0223815139E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7">
              <a:extLst>
                <a:ext uri="{FF2B5EF4-FFF2-40B4-BE49-F238E27FC236}">
                  <a16:creationId xmlns="" xmlns:a16="http://schemas.microsoft.com/office/drawing/2014/main" id="{E8330BD4-97D9-4D24-815A-0E557B04F96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8">
              <a:extLst>
                <a:ext uri="{FF2B5EF4-FFF2-40B4-BE49-F238E27FC236}">
                  <a16:creationId xmlns="" xmlns:a16="http://schemas.microsoft.com/office/drawing/2014/main" id="{EA8EDE67-BAC0-478C-99D9-BBC5AD53208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9">
              <a:extLst>
                <a:ext uri="{FF2B5EF4-FFF2-40B4-BE49-F238E27FC236}">
                  <a16:creationId xmlns="" xmlns:a16="http://schemas.microsoft.com/office/drawing/2014/main" id="{33DFB3F3-2523-4F1F-BC2B-B97C172F2C4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 xmlns:a16="http://schemas.microsoft.com/office/drawing/2014/main" id="{5E5660E4-7443-4FCC-AD43-9D1AE972B5C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 xmlns:a16="http://schemas.microsoft.com/office/drawing/2014/main" id="{4EDF9C36-B365-4426-85B9-82E0DE187A5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a:extLst>
              <a:ext uri="{FF2B5EF4-FFF2-40B4-BE49-F238E27FC236}">
                <a16:creationId xmlns="" xmlns:a16="http://schemas.microsoft.com/office/drawing/2014/main" id="{CD4BCC7A-D77F-49FD-ADBF-8A0655AD61D5}"/>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587" r="-1" b="-1"/>
          <a:stretch/>
        </p:blipFill>
        <p:spPr>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 xmlns:a16="http://schemas.microsoft.com/office/drawing/2014/main" id="{B67C3D4B-BA24-471D-939B-87C5949D01A2}"/>
              </a:ext>
            </a:extLst>
          </p:cNvPr>
          <p:cNvSpPr>
            <a:spLocks noGrp="1"/>
          </p:cNvSpPr>
          <p:nvPr>
            <p:ph type="title"/>
          </p:nvPr>
        </p:nvSpPr>
        <p:spPr>
          <a:xfrm>
            <a:off x="677333" y="609600"/>
            <a:ext cx="3851123" cy="1320800"/>
          </a:xfrm>
        </p:spPr>
        <p:txBody>
          <a:bodyPr vert="horz" lIns="91440" tIns="45720" rIns="91440" bIns="45720" rtlCol="0" anchor="t">
            <a:normAutofit fontScale="90000"/>
          </a:bodyPr>
          <a:lstStyle/>
          <a:p>
            <a:r>
              <a:rPr lang="en-US" sz="3600" dirty="0"/>
              <a:t>HPV and the Oral Health Setting: The Role Dental Professionals Play in Preventing Oral and Oropharyngeal Cancers</a:t>
            </a:r>
          </a:p>
        </p:txBody>
      </p:sp>
      <p:sp>
        <p:nvSpPr>
          <p:cNvPr id="3" name="Text Placeholder 2">
            <a:extLst>
              <a:ext uri="{FF2B5EF4-FFF2-40B4-BE49-F238E27FC236}">
                <a16:creationId xmlns="" xmlns:a16="http://schemas.microsoft.com/office/drawing/2014/main" id="{460A2B42-5796-4848-A18E-B0C79E4C28CF}"/>
              </a:ext>
            </a:extLst>
          </p:cNvPr>
          <p:cNvSpPr>
            <a:spLocks noGrp="1"/>
          </p:cNvSpPr>
          <p:nvPr>
            <p:ph type="body" sz="half" idx="2"/>
          </p:nvPr>
        </p:nvSpPr>
        <p:spPr>
          <a:xfrm>
            <a:off x="677334" y="4353339"/>
            <a:ext cx="3851122" cy="1688023"/>
          </a:xfrm>
        </p:spPr>
        <p:txBody>
          <a:bodyPr vert="horz" lIns="91440" tIns="45720" rIns="91440" bIns="45720" rtlCol="0">
            <a:normAutofit/>
          </a:bodyPr>
          <a:lstStyle/>
          <a:p>
            <a:pPr marL="0" marR="0" lvl="0" indent="0" fontAlgn="auto">
              <a:tabLst/>
              <a:defRPr/>
            </a:pPr>
            <a:endParaRPr kumimoji="0" lang="en-US" b="0" i="0" u="none" strike="noStrike" cap="none" spc="0" normalizeH="0" baseline="0" noProof="0" dirty="0">
              <a:ln>
                <a:noFill/>
              </a:ln>
              <a:effectLst/>
              <a:uLnTx/>
              <a:uFillTx/>
            </a:endParaRPr>
          </a:p>
          <a:p>
            <a:pPr marL="0" marR="0" lvl="0" indent="0" fontAlgn="auto">
              <a:tabLst/>
              <a:defRPr/>
            </a:pPr>
            <a:r>
              <a:rPr kumimoji="0" lang="en-US" sz="2000" u="none" strike="noStrike" cap="none" spc="0" normalizeH="0" baseline="0" noProof="0" dirty="0">
                <a:ln>
                  <a:noFill/>
                </a:ln>
                <a:effectLst/>
                <a:uLnTx/>
                <a:uFillTx/>
              </a:rPr>
              <a:t>Lancette VanGuilder, RDH, BS</a:t>
            </a:r>
          </a:p>
          <a:p>
            <a:pPr marL="0" marR="0" lvl="0" indent="0" fontAlgn="auto">
              <a:tabLst/>
              <a:defRPr/>
            </a:pPr>
            <a:r>
              <a:rPr lang="en-US" sz="2000" dirty="0"/>
              <a:t>Immunize Nevada, October 2019</a:t>
            </a:r>
            <a:endParaRPr kumimoji="0" lang="en-US" sz="2000" u="none" strike="noStrike" cap="none" spc="0" normalizeH="0" baseline="0" noProof="0" dirty="0">
              <a:ln>
                <a:noFill/>
              </a:ln>
              <a:effectLst/>
              <a:uLnTx/>
              <a:uFillTx/>
            </a:endParaRPr>
          </a:p>
        </p:txBody>
      </p:sp>
      <p:cxnSp>
        <p:nvCxnSpPr>
          <p:cNvPr id="32" name="Straight Connector 31">
            <a:extLst>
              <a:ext uri="{FF2B5EF4-FFF2-40B4-BE49-F238E27FC236}">
                <a16:creationId xmlns="" xmlns:a16="http://schemas.microsoft.com/office/drawing/2014/main" id="{64FA5DFF-7FE6-4855-84E6-DFA78EE978B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 xmlns:a16="http://schemas.microsoft.com/office/drawing/2014/main" id="{2AFD8CBA-54A3-4363-991B-B9C631BBFA7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6" name="Rectangle 23">
            <a:extLst>
              <a:ext uri="{FF2B5EF4-FFF2-40B4-BE49-F238E27FC236}">
                <a16:creationId xmlns="" xmlns:a16="http://schemas.microsoft.com/office/drawing/2014/main" id="{3F088236-D655-4F88-B238-E167623580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5">
            <a:extLst>
              <a:ext uri="{FF2B5EF4-FFF2-40B4-BE49-F238E27FC236}">
                <a16:creationId xmlns="" xmlns:a16="http://schemas.microsoft.com/office/drawing/2014/main" id="{3DAC0C92-199E-475C-9390-119A9B027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24">
            <a:extLst>
              <a:ext uri="{FF2B5EF4-FFF2-40B4-BE49-F238E27FC236}">
                <a16:creationId xmlns="" xmlns:a16="http://schemas.microsoft.com/office/drawing/2014/main" id="{C4CFB339-0ED8-4FE2-9EF1-6D1375B849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7">
            <a:extLst>
              <a:ext uri="{FF2B5EF4-FFF2-40B4-BE49-F238E27FC236}">
                <a16:creationId xmlns="" xmlns:a16="http://schemas.microsoft.com/office/drawing/2014/main" id="{31896C80-2069-4431-9C19-83B9137344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8">
            <a:extLst>
              <a:ext uri="{FF2B5EF4-FFF2-40B4-BE49-F238E27FC236}">
                <a16:creationId xmlns="" xmlns:a16="http://schemas.microsoft.com/office/drawing/2014/main" id="{BF120A21-0841-4823-B0C4-28AEBCEF9B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9">
            <a:extLst>
              <a:ext uri="{FF2B5EF4-FFF2-40B4-BE49-F238E27FC236}">
                <a16:creationId xmlns="" xmlns:a16="http://schemas.microsoft.com/office/drawing/2014/main" id="{DBB05BAE-BBD3-4289-899F-A6851503C6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Isosceles Triangle 29">
            <a:extLst>
              <a:ext uri="{FF2B5EF4-FFF2-40B4-BE49-F238E27FC236}">
                <a16:creationId xmlns="" xmlns:a16="http://schemas.microsoft.com/office/drawing/2014/main" id="{9874D11C-36F5-4BBE-A490-019A54E953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46946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 xmlns:a16="http://schemas.microsoft.com/office/drawing/2014/main" id="{625F9CE4-45C9-4DE5-A183-47C7E8A52C9D}"/>
              </a:ext>
            </a:extLst>
          </p:cNvPr>
          <p:cNvGraphicFramePr>
            <a:graphicFrameLocks noGrp="1"/>
          </p:cNvGraphicFramePr>
          <p:nvPr>
            <p:ph sz="half" idx="4294967295"/>
          </p:nvPr>
        </p:nvGraphicFramePr>
        <p:xfrm>
          <a:off x="690466" y="110980"/>
          <a:ext cx="7156580" cy="5951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allout: Line with Accent Bar 5">
            <a:extLst>
              <a:ext uri="{FF2B5EF4-FFF2-40B4-BE49-F238E27FC236}">
                <a16:creationId xmlns="" xmlns:a16="http://schemas.microsoft.com/office/drawing/2014/main" id="{D05B9732-086B-451B-8677-0933D73818CE}"/>
              </a:ext>
            </a:extLst>
          </p:cNvPr>
          <p:cNvSpPr/>
          <p:nvPr/>
        </p:nvSpPr>
        <p:spPr>
          <a:xfrm>
            <a:off x="7945016" y="741922"/>
            <a:ext cx="2258008" cy="1194318"/>
          </a:xfrm>
          <a:prstGeom prst="accentCallout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30-40%</a:t>
            </a:r>
          </a:p>
        </p:txBody>
      </p:sp>
      <p:sp>
        <p:nvSpPr>
          <p:cNvPr id="7" name="Callout: Line with Accent Bar 6">
            <a:extLst>
              <a:ext uri="{FF2B5EF4-FFF2-40B4-BE49-F238E27FC236}">
                <a16:creationId xmlns="" xmlns:a16="http://schemas.microsoft.com/office/drawing/2014/main" id="{1782BF50-089C-419F-BA6A-49611AF91E30}"/>
              </a:ext>
            </a:extLst>
          </p:cNvPr>
          <p:cNvSpPr/>
          <p:nvPr/>
        </p:nvSpPr>
        <p:spPr>
          <a:xfrm>
            <a:off x="7030616" y="2234957"/>
            <a:ext cx="2654559" cy="2085116"/>
          </a:xfrm>
          <a:prstGeom prst="accentCallout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73% of DDS, 33% of MD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Trauma, infections, inflammation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*less likely to do screenings if not properly trained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8" name="Callout: Line with Accent Bar 7">
            <a:extLst>
              <a:ext uri="{FF2B5EF4-FFF2-40B4-BE49-F238E27FC236}">
                <a16:creationId xmlns="" xmlns:a16="http://schemas.microsoft.com/office/drawing/2014/main" id="{34040249-86F5-42ED-BA18-22BB73CFDCDF}"/>
              </a:ext>
            </a:extLst>
          </p:cNvPr>
          <p:cNvSpPr/>
          <p:nvPr/>
        </p:nvSpPr>
        <p:spPr>
          <a:xfrm>
            <a:off x="5901612" y="4623044"/>
            <a:ext cx="2258008" cy="1619136"/>
          </a:xfrm>
          <a:prstGeom prst="accentCallout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3% internal medicine MD completed screenings on HIGH RISK patients</a:t>
            </a:r>
          </a:p>
        </p:txBody>
      </p:sp>
      <p:pic>
        <p:nvPicPr>
          <p:cNvPr id="9" name="Content Placeholder 4">
            <a:extLst>
              <a:ext uri="{FF2B5EF4-FFF2-40B4-BE49-F238E27FC236}">
                <a16:creationId xmlns="" xmlns:a16="http://schemas.microsoft.com/office/drawing/2014/main" id="{253ED21D-1F79-4F40-AC53-60B377D36D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02" y="4489012"/>
            <a:ext cx="2258008" cy="2258008"/>
          </a:xfrm>
          <a:prstGeom prst="rect">
            <a:avLst/>
          </a:prstGeom>
        </p:spPr>
      </p:pic>
      <p:sp>
        <p:nvSpPr>
          <p:cNvPr id="10" name="TextBox 9">
            <a:extLst>
              <a:ext uri="{FF2B5EF4-FFF2-40B4-BE49-F238E27FC236}">
                <a16:creationId xmlns="" xmlns:a16="http://schemas.microsoft.com/office/drawing/2014/main" id="{C0300192-C11C-47BF-95A2-3CA088D8E097}"/>
              </a:ext>
            </a:extLst>
          </p:cNvPr>
          <p:cNvSpPr txBox="1"/>
          <p:nvPr/>
        </p:nvSpPr>
        <p:spPr>
          <a:xfrm>
            <a:off x="469464" y="4026159"/>
            <a:ext cx="201074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State of Science</a:t>
            </a:r>
          </a:p>
        </p:txBody>
      </p:sp>
    </p:spTree>
    <p:extLst>
      <p:ext uri="{BB962C8B-B14F-4D97-AF65-F5344CB8AC3E}">
        <p14:creationId xmlns:p14="http://schemas.microsoft.com/office/powerpoint/2010/main" val="1133115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930DED-C2E1-4EF5-A6F3-CB51AF9FD93D}"/>
              </a:ext>
            </a:extLst>
          </p:cNvPr>
          <p:cNvSpPr>
            <a:spLocks noGrp="1"/>
          </p:cNvSpPr>
          <p:nvPr>
            <p:ph type="title"/>
          </p:nvPr>
        </p:nvSpPr>
        <p:spPr>
          <a:xfrm>
            <a:off x="559202" y="226088"/>
            <a:ext cx="4203045" cy="752777"/>
          </a:xfrm>
        </p:spPr>
        <p:txBody>
          <a:bodyPr anchor="ctr">
            <a:normAutofit/>
          </a:bodyPr>
          <a:lstStyle/>
          <a:p>
            <a:r>
              <a:rPr lang="en-US" dirty="0">
                <a:solidFill>
                  <a:schemeClr val="bg1"/>
                </a:solidFill>
              </a:rPr>
              <a:t>Dentists</a:t>
            </a:r>
          </a:p>
        </p:txBody>
      </p:sp>
      <p:sp>
        <p:nvSpPr>
          <p:cNvPr id="3" name="Content Placeholder 2">
            <a:extLst>
              <a:ext uri="{FF2B5EF4-FFF2-40B4-BE49-F238E27FC236}">
                <a16:creationId xmlns="" xmlns:a16="http://schemas.microsoft.com/office/drawing/2014/main" id="{F68EA720-38C3-4AB3-9036-50DD5F0F4F84}"/>
              </a:ext>
            </a:extLst>
          </p:cNvPr>
          <p:cNvSpPr>
            <a:spLocks noGrp="1"/>
          </p:cNvSpPr>
          <p:nvPr>
            <p:ph idx="1"/>
          </p:nvPr>
        </p:nvSpPr>
        <p:spPr>
          <a:xfrm>
            <a:off x="150725" y="145473"/>
            <a:ext cx="6239684" cy="6486439"/>
          </a:xfrm>
        </p:spPr>
        <p:txBody>
          <a:bodyPr>
            <a:normAutofit/>
          </a:bodyPr>
          <a:lstStyle/>
          <a:p>
            <a:pPr>
              <a:lnSpc>
                <a:spcPct val="90000"/>
              </a:lnSpc>
            </a:pPr>
            <a:r>
              <a:rPr lang="en-US" sz="2800" dirty="0">
                <a:solidFill>
                  <a:schemeClr val="tx1"/>
                </a:solidFill>
              </a:rPr>
              <a:t>14% </a:t>
            </a:r>
          </a:p>
          <a:p>
            <a:pPr>
              <a:lnSpc>
                <a:spcPct val="90000"/>
              </a:lnSpc>
            </a:pPr>
            <a:r>
              <a:rPr lang="en-US" sz="2800" dirty="0">
                <a:solidFill>
                  <a:schemeClr val="tx1"/>
                </a:solidFill>
              </a:rPr>
              <a:t>69% failed to recognize oral cancer</a:t>
            </a:r>
          </a:p>
          <a:p>
            <a:pPr>
              <a:lnSpc>
                <a:spcPct val="90000"/>
              </a:lnSpc>
            </a:pPr>
            <a:r>
              <a:rPr lang="en-US" sz="2800" dirty="0">
                <a:solidFill>
                  <a:schemeClr val="tx1"/>
                </a:solidFill>
              </a:rPr>
              <a:t>15% mismanaged or delayed diagnosis</a:t>
            </a:r>
          </a:p>
          <a:p>
            <a:pPr>
              <a:lnSpc>
                <a:spcPct val="90000"/>
              </a:lnSpc>
            </a:pPr>
            <a:r>
              <a:rPr lang="en-US" sz="2800" dirty="0">
                <a:solidFill>
                  <a:schemeClr val="tx1"/>
                </a:solidFill>
              </a:rPr>
              <a:t>Unaware of patient's high-risk behaviors</a:t>
            </a:r>
          </a:p>
          <a:p>
            <a:pPr lvl="1">
              <a:lnSpc>
                <a:spcPct val="90000"/>
              </a:lnSpc>
            </a:pPr>
            <a:r>
              <a:rPr lang="en-US" sz="2800" dirty="0">
                <a:solidFill>
                  <a:schemeClr val="tx1"/>
                </a:solidFill>
              </a:rPr>
              <a:t>64% unaware of tobacco habits</a:t>
            </a:r>
          </a:p>
          <a:p>
            <a:pPr lvl="1">
              <a:lnSpc>
                <a:spcPct val="90000"/>
              </a:lnSpc>
            </a:pPr>
            <a:r>
              <a:rPr lang="en-US" sz="2800" dirty="0">
                <a:solidFill>
                  <a:schemeClr val="tx1"/>
                </a:solidFill>
              </a:rPr>
              <a:t>40% unaware of alcohol use</a:t>
            </a:r>
          </a:p>
          <a:p>
            <a:pPr lvl="1">
              <a:lnSpc>
                <a:spcPct val="90000"/>
              </a:lnSpc>
            </a:pPr>
            <a:r>
              <a:rPr lang="en-US" sz="2800" dirty="0">
                <a:solidFill>
                  <a:schemeClr val="tx1"/>
                </a:solidFill>
              </a:rPr>
              <a:t>35% ask their patients if they smoke</a:t>
            </a:r>
          </a:p>
          <a:p>
            <a:pPr lvl="1">
              <a:lnSpc>
                <a:spcPct val="90000"/>
              </a:lnSpc>
            </a:pPr>
            <a:r>
              <a:rPr lang="en-US" sz="2800" dirty="0">
                <a:solidFill>
                  <a:schemeClr val="tx1"/>
                </a:solidFill>
              </a:rPr>
              <a:t>15% ask about chew tobacco</a:t>
            </a:r>
          </a:p>
          <a:p>
            <a:pPr lvl="1">
              <a:lnSpc>
                <a:spcPct val="90000"/>
              </a:lnSpc>
            </a:pPr>
            <a:endParaRPr lang="en-US" sz="1700" dirty="0">
              <a:solidFill>
                <a:schemeClr val="bg1"/>
              </a:solidFill>
            </a:endParaRPr>
          </a:p>
          <a:p>
            <a:pPr lvl="1">
              <a:lnSpc>
                <a:spcPct val="90000"/>
              </a:lnSpc>
            </a:pPr>
            <a:endParaRPr lang="en-US" sz="1700" dirty="0">
              <a:solidFill>
                <a:schemeClr val="bg1"/>
              </a:solidFill>
            </a:endParaRPr>
          </a:p>
        </p:txBody>
      </p:sp>
      <p:pic>
        <p:nvPicPr>
          <p:cNvPr id="4" name="Content Placeholder 4">
            <a:extLst>
              <a:ext uri="{FF2B5EF4-FFF2-40B4-BE49-F238E27FC236}">
                <a16:creationId xmlns="" xmlns:a16="http://schemas.microsoft.com/office/drawing/2014/main" id="{F98F925F-5443-4753-A81A-B5488EE6C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712" y="978865"/>
            <a:ext cx="4900269" cy="4900269"/>
          </a:xfrm>
          <a:prstGeom prst="rect">
            <a:avLst/>
          </a:prstGeom>
        </p:spPr>
      </p:pic>
      <p:sp>
        <p:nvSpPr>
          <p:cNvPr id="8" name="Rectangle 7">
            <a:extLst>
              <a:ext uri="{FF2B5EF4-FFF2-40B4-BE49-F238E27FC236}">
                <a16:creationId xmlns="" xmlns:a16="http://schemas.microsoft.com/office/drawing/2014/main" id="{A25BA1B0-928F-4E10-B8CB-B9D7F181D767}"/>
              </a:ext>
            </a:extLst>
          </p:cNvPr>
          <p:cNvSpPr/>
          <p:nvPr/>
        </p:nvSpPr>
        <p:spPr>
          <a:xfrm>
            <a:off x="10101943" y="4482459"/>
            <a:ext cx="6096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State of Science</a:t>
            </a:r>
          </a:p>
        </p:txBody>
      </p:sp>
    </p:spTree>
    <p:extLst>
      <p:ext uri="{BB962C8B-B14F-4D97-AF65-F5344CB8AC3E}">
        <p14:creationId xmlns:p14="http://schemas.microsoft.com/office/powerpoint/2010/main" val="3262450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7218EE-CE3B-46BD-818A-5810A572C36B}"/>
              </a:ext>
            </a:extLst>
          </p:cNvPr>
          <p:cNvSpPr>
            <a:spLocks noGrp="1"/>
          </p:cNvSpPr>
          <p:nvPr>
            <p:ph type="title"/>
          </p:nvPr>
        </p:nvSpPr>
        <p:spPr/>
        <p:txBody>
          <a:bodyPr/>
          <a:lstStyle/>
          <a:p>
            <a:r>
              <a:rPr lang="en-US" dirty="0"/>
              <a:t>The Public</a:t>
            </a:r>
          </a:p>
        </p:txBody>
      </p:sp>
      <p:sp>
        <p:nvSpPr>
          <p:cNvPr id="3" name="Content Placeholder 2">
            <a:extLst>
              <a:ext uri="{FF2B5EF4-FFF2-40B4-BE49-F238E27FC236}">
                <a16:creationId xmlns="" xmlns:a16="http://schemas.microsoft.com/office/drawing/2014/main" id="{827E03C8-2CDA-4A6D-8249-19C7AE31B17F}"/>
              </a:ext>
            </a:extLst>
          </p:cNvPr>
          <p:cNvSpPr>
            <a:spLocks noGrp="1"/>
          </p:cNvSpPr>
          <p:nvPr>
            <p:ph idx="1"/>
          </p:nvPr>
        </p:nvSpPr>
        <p:spPr>
          <a:xfrm>
            <a:off x="223024" y="1643063"/>
            <a:ext cx="11435576" cy="5114576"/>
          </a:xfrm>
        </p:spPr>
        <p:txBody>
          <a:bodyPr>
            <a:normAutofit fontScale="77500" lnSpcReduction="20000"/>
          </a:bodyPr>
          <a:lstStyle/>
          <a:p>
            <a:r>
              <a:rPr lang="en-US" sz="3100" dirty="0"/>
              <a:t>Alcohol</a:t>
            </a:r>
          </a:p>
          <a:p>
            <a:pPr lvl="1"/>
            <a:r>
              <a:rPr lang="en-US" sz="3100" dirty="0"/>
              <a:t>Few know that heavy drinking is a risk factor for oral cancer</a:t>
            </a:r>
          </a:p>
          <a:p>
            <a:pPr lvl="1"/>
            <a:r>
              <a:rPr lang="en-US" sz="3100" dirty="0"/>
              <a:t>Aware of liver damage</a:t>
            </a:r>
          </a:p>
          <a:p>
            <a:pPr marL="457200" lvl="1" indent="0">
              <a:buNone/>
            </a:pPr>
            <a:endParaRPr lang="en-US" sz="3100" dirty="0"/>
          </a:p>
          <a:p>
            <a:r>
              <a:rPr lang="en-US" sz="3100" dirty="0"/>
              <a:t>Tobacco</a:t>
            </a:r>
          </a:p>
          <a:p>
            <a:pPr lvl="1"/>
            <a:r>
              <a:rPr lang="en-US" sz="3100" dirty="0"/>
              <a:t>2/3  Aware of  heart disease, lung cancer and emphysema</a:t>
            </a:r>
          </a:p>
          <a:p>
            <a:pPr lvl="1"/>
            <a:r>
              <a:rPr lang="en-US" sz="3100" dirty="0"/>
              <a:t>Many are unaware of oral cancer risks</a:t>
            </a:r>
          </a:p>
          <a:p>
            <a:endParaRPr lang="en-US" sz="3100" dirty="0"/>
          </a:p>
          <a:p>
            <a:r>
              <a:rPr lang="en-US" sz="3100" dirty="0"/>
              <a:t>Majority do not know the early warning signs of mouth or lip cancer</a:t>
            </a:r>
          </a:p>
          <a:p>
            <a:endParaRPr lang="en-US" sz="3100" dirty="0"/>
          </a:p>
          <a:p>
            <a:r>
              <a:rPr lang="en-US" sz="3100" dirty="0"/>
              <a:t>HPV is  rarely talked about with adults and not really</a:t>
            </a:r>
          </a:p>
          <a:p>
            <a:pPr marL="0" indent="0">
              <a:buNone/>
            </a:pPr>
            <a:r>
              <a:rPr lang="en-US" sz="3100" dirty="0"/>
              <a:t>     talked about  in dental offices</a:t>
            </a:r>
          </a:p>
          <a:p>
            <a:pPr marL="0" indent="0">
              <a:buNone/>
            </a:pPr>
            <a:endParaRPr lang="en-US" dirty="0"/>
          </a:p>
        </p:txBody>
      </p:sp>
    </p:spTree>
    <p:extLst>
      <p:ext uri="{BB962C8B-B14F-4D97-AF65-F5344CB8AC3E}">
        <p14:creationId xmlns:p14="http://schemas.microsoft.com/office/powerpoint/2010/main" val="3813029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A4D026A2-7476-44B0-9648-BB98882F7BA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 xmlns:a16="http://schemas.microsoft.com/office/drawing/2014/main" id="{48F8FC21-0A44-4045-95A1-B7935DBC603D}"/>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 xmlns:a16="http://schemas.microsoft.com/office/drawing/2014/main" id="{0209B962-CD29-4D46-A7B0-10F6C7CF1C0F}"/>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 xmlns:a16="http://schemas.microsoft.com/office/drawing/2014/main" id="{CC8D40CF-4D47-411D-A8B7-0E4B29E9832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 xmlns:a16="http://schemas.microsoft.com/office/drawing/2014/main" id="{9B48A2AD-5257-4384-A7F5-A1EE4E6883A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 xmlns:a16="http://schemas.microsoft.com/office/drawing/2014/main" id="{04C26DE3-844C-47DA-831E-E7D7BF617EC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 xmlns:a16="http://schemas.microsoft.com/office/drawing/2014/main" id="{922D975E-0684-4AA6-9FB7-929B250D538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 xmlns:a16="http://schemas.microsoft.com/office/drawing/2014/main" id="{38ED5A9A-F0C7-4547-BC1E-22FC89BD26D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 xmlns:a16="http://schemas.microsoft.com/office/drawing/2014/main" id="{2D743765-A245-4349-A5CE-4AB5F078F91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 xmlns:a16="http://schemas.microsoft.com/office/drawing/2014/main" id="{0AF7217B-D042-44D2-9FC7-71FAB6651A4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 xmlns:a16="http://schemas.microsoft.com/office/drawing/2014/main" id="{1CC9171B-8BEB-48B1-B9BE-E9584522D07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3" name="Rectangle 22">
            <a:extLst>
              <a:ext uri="{FF2B5EF4-FFF2-40B4-BE49-F238E27FC236}">
                <a16:creationId xmlns="" xmlns:a16="http://schemas.microsoft.com/office/drawing/2014/main" id="{03E8462A-FEBA-4848-81CC-3F8DA3E477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nvGrpSpPr>
          <p:cNvPr id="25" name="Group 24">
            <a:extLst>
              <a:ext uri="{FF2B5EF4-FFF2-40B4-BE49-F238E27FC236}">
                <a16:creationId xmlns="" xmlns:a16="http://schemas.microsoft.com/office/drawing/2014/main" id="{2109F83F-40FE-4DB3-84CC-09FB3340D06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8467"/>
            <a:ext cx="12192000" cy="6866467"/>
            <a:chOff x="0" y="-8467"/>
            <a:chExt cx="12192000" cy="6866467"/>
          </a:xfrm>
        </p:grpSpPr>
        <p:cxnSp>
          <p:nvCxnSpPr>
            <p:cNvPr id="26" name="Straight Connector 25">
              <a:extLst>
                <a:ext uri="{FF2B5EF4-FFF2-40B4-BE49-F238E27FC236}">
                  <a16:creationId xmlns="" xmlns:a16="http://schemas.microsoft.com/office/drawing/2014/main" id="{1DE492D7-C3C3-48FF-80C8-37021EA0262F}"/>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 xmlns:a16="http://schemas.microsoft.com/office/drawing/2014/main" id="{0B30FF97-2E9A-490A-AED2-90BA2E0EC17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 xmlns:a16="http://schemas.microsoft.com/office/drawing/2014/main" id="{B6D53C7D-A312-47B6-A66A-230A19CFACA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 xmlns:a16="http://schemas.microsoft.com/office/drawing/2014/main" id="{9329D58C-0D2E-4A2B-AD6A-9CEE506784A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7">
              <a:extLst>
                <a:ext uri="{FF2B5EF4-FFF2-40B4-BE49-F238E27FC236}">
                  <a16:creationId xmlns="" xmlns:a16="http://schemas.microsoft.com/office/drawing/2014/main" id="{9D446EDE-C690-4461-8BF2-7634808FC8B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8">
              <a:extLst>
                <a:ext uri="{FF2B5EF4-FFF2-40B4-BE49-F238E27FC236}">
                  <a16:creationId xmlns="" xmlns:a16="http://schemas.microsoft.com/office/drawing/2014/main" id="{323F3D34-6531-4AD7-A8C6-195A090281A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9">
              <a:extLst>
                <a:ext uri="{FF2B5EF4-FFF2-40B4-BE49-F238E27FC236}">
                  <a16:creationId xmlns="" xmlns:a16="http://schemas.microsoft.com/office/drawing/2014/main" id="{B9B0AE3F-2350-435F-A9B0-C310BF87638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 xmlns:a16="http://schemas.microsoft.com/office/drawing/2014/main" id="{4EFA655C-9E50-4C14-A89E-AD7B648E4E2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 xmlns:a16="http://schemas.microsoft.com/office/drawing/2014/main" id="{3E843863-7D25-4C01-9A17-E817CB6D998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6" name="Rectangle 35">
            <a:extLst>
              <a:ext uri="{FF2B5EF4-FFF2-40B4-BE49-F238E27FC236}">
                <a16:creationId xmlns="" xmlns:a16="http://schemas.microsoft.com/office/drawing/2014/main" id="{7941F9B1-B01B-4A84-89D9-B169AEB4E4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5" name="Content Placeholder 4" descr="A picture containing drawing&#10;&#10;Description automatically generated">
            <a:extLst>
              <a:ext uri="{FF2B5EF4-FFF2-40B4-BE49-F238E27FC236}">
                <a16:creationId xmlns="" xmlns:a16="http://schemas.microsoft.com/office/drawing/2014/main" id="{29C9C37D-6E15-48F4-9D9C-F766304E44BA}"/>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2654225" y="1131994"/>
            <a:ext cx="3947731" cy="4590386"/>
          </a:xfrm>
          <a:prstGeom prst="rect">
            <a:avLst/>
          </a:prstGeom>
        </p:spPr>
      </p:pic>
      <p:pic>
        <p:nvPicPr>
          <p:cNvPr id="8" name="Picture 7">
            <a:extLst>
              <a:ext uri="{FF2B5EF4-FFF2-40B4-BE49-F238E27FC236}">
                <a16:creationId xmlns="" xmlns:a16="http://schemas.microsoft.com/office/drawing/2014/main" id="{6942534B-E11D-4D54-9096-D02D66640B7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tretch>
            <a:fillRect/>
          </a:stretch>
        </p:blipFill>
        <p:spPr>
          <a:xfrm>
            <a:off x="8078325" y="200061"/>
            <a:ext cx="2857500" cy="2857500"/>
          </a:xfrm>
          <a:prstGeom prst="rect">
            <a:avLst/>
          </a:prstGeom>
        </p:spPr>
      </p:pic>
      <p:sp>
        <p:nvSpPr>
          <p:cNvPr id="35" name="Rectangle 34">
            <a:extLst>
              <a:ext uri="{FF2B5EF4-FFF2-40B4-BE49-F238E27FC236}">
                <a16:creationId xmlns="" xmlns:a16="http://schemas.microsoft.com/office/drawing/2014/main" id="{0333F0C0-06E3-4AF9-AC47-54466CC9412A}"/>
              </a:ext>
            </a:extLst>
          </p:cNvPr>
          <p:cNvSpPr/>
          <p:nvPr/>
        </p:nvSpPr>
        <p:spPr>
          <a:xfrm>
            <a:off x="9096534" y="3338775"/>
            <a:ext cx="995786"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solidFill>
                    <a:srgbClr val="10CF9B"/>
                  </a:solidFill>
                  <a:prstDash val="solid"/>
                </a:ln>
                <a:gradFill>
                  <a:gsLst>
                    <a:gs pos="0">
                      <a:srgbClr val="10CF9B"/>
                    </a:gs>
                    <a:gs pos="4000">
                      <a:srgbClr val="10CF9B">
                        <a:lumMod val="60000"/>
                        <a:lumOff val="40000"/>
                      </a:srgbClr>
                    </a:gs>
                    <a:gs pos="87000">
                      <a:srgbClr val="10CF9B">
                        <a:lumMod val="20000"/>
                        <a:lumOff val="80000"/>
                      </a:srgbClr>
                    </a:gs>
                  </a:gsLst>
                  <a:lin ang="5400000"/>
                </a:gradFill>
                <a:effectLst/>
                <a:uLnTx/>
                <a:uFillTx/>
                <a:latin typeface="Trebuchet MS" panose="020B0603020202020204"/>
                <a:ea typeface="+mn-ea"/>
                <a:cs typeface="+mn-cs"/>
              </a:rPr>
              <a:t>62</a:t>
            </a:r>
          </a:p>
        </p:txBody>
      </p:sp>
      <p:pic>
        <p:nvPicPr>
          <p:cNvPr id="38" name="Picture 37" descr="A close up of a logo&#10;&#10;Description automatically generated">
            <a:extLst>
              <a:ext uri="{FF2B5EF4-FFF2-40B4-BE49-F238E27FC236}">
                <a16:creationId xmlns="" xmlns:a16="http://schemas.microsoft.com/office/drawing/2014/main" id="{3C31B544-322B-403A-9535-A52740B1DB39}"/>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tretch>
            <a:fillRect/>
          </a:stretch>
        </p:blipFill>
        <p:spPr>
          <a:xfrm>
            <a:off x="8640865" y="4447217"/>
            <a:ext cx="1978688" cy="1978688"/>
          </a:xfrm>
          <a:prstGeom prst="rect">
            <a:avLst/>
          </a:prstGeom>
        </p:spPr>
      </p:pic>
      <p:sp>
        <p:nvSpPr>
          <p:cNvPr id="39" name="TextBox 38">
            <a:extLst>
              <a:ext uri="{FF2B5EF4-FFF2-40B4-BE49-F238E27FC236}">
                <a16:creationId xmlns="" xmlns:a16="http://schemas.microsoft.com/office/drawing/2014/main" id="{3A43C09F-D545-4961-851C-CCEB7F9D4104}"/>
              </a:ext>
            </a:extLst>
          </p:cNvPr>
          <p:cNvSpPr txBox="1"/>
          <p:nvPr/>
        </p:nvSpPr>
        <p:spPr>
          <a:xfrm>
            <a:off x="7546312" y="7043112"/>
            <a:ext cx="19786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8" tooltip="https://commons.wikimedia.org/wiki/File:PieChartFraction_threeFourths_oneFourth-colored_differently.svg"/>
              </a:rPr>
              <a:t>This Photo</a:t>
            </a:r>
            <a:r>
              <a:rPr kumimoji="0" lang="en-US" sz="900" b="0" i="0" u="none" strike="noStrike" kern="1200" cap="none" spc="0" normalizeH="0" baseline="0" noProof="0" dirty="0">
                <a:ln>
                  <a:noFill/>
                </a:ln>
                <a:solidFill>
                  <a:prstClr val="black"/>
                </a:solidFill>
                <a:effectLst/>
                <a:uLnTx/>
                <a:uFillTx/>
                <a:latin typeface="Trebuchet MS" panose="020B060302020202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9" tooltip="https://creativecommons.org/licenses/by-sa/3.0/"/>
              </a:rPr>
              <a:t>CC BY-SA</a:t>
            </a:r>
            <a:endParaRPr kumimoji="0" lang="en-US" sz="9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0" name="TextBox 39">
            <a:extLst>
              <a:ext uri="{FF2B5EF4-FFF2-40B4-BE49-F238E27FC236}">
                <a16:creationId xmlns="" xmlns:a16="http://schemas.microsoft.com/office/drawing/2014/main" id="{230CE634-59C2-4083-A0D4-A5A7AC21DABB}"/>
              </a:ext>
            </a:extLst>
          </p:cNvPr>
          <p:cNvSpPr txBox="1"/>
          <p:nvPr/>
        </p:nvSpPr>
        <p:spPr>
          <a:xfrm>
            <a:off x="9580885" y="4684989"/>
            <a:ext cx="129009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Under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55</a:t>
            </a:r>
          </a:p>
        </p:txBody>
      </p:sp>
    </p:spTree>
    <p:extLst>
      <p:ext uri="{BB962C8B-B14F-4D97-AF65-F5344CB8AC3E}">
        <p14:creationId xmlns:p14="http://schemas.microsoft.com/office/powerpoint/2010/main" val="709058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76B672-B117-4F08-8843-F6A566151D66}"/>
              </a:ext>
            </a:extLst>
          </p:cNvPr>
          <p:cNvSpPr>
            <a:spLocks noGrp="1"/>
          </p:cNvSpPr>
          <p:nvPr>
            <p:ph type="title"/>
          </p:nvPr>
        </p:nvSpPr>
        <p:spPr/>
        <p:txBody>
          <a:bodyPr/>
          <a:lstStyle/>
          <a:p>
            <a:r>
              <a:rPr lang="en-US" dirty="0"/>
              <a:t>State Specific Trends-Nevada</a:t>
            </a:r>
          </a:p>
        </p:txBody>
      </p:sp>
      <p:pic>
        <p:nvPicPr>
          <p:cNvPr id="8194" name="Picture 2" descr="An external file that holds a picture, illustration, etc.&#10;Object name is 1471-2458-8-87-2.jpg">
            <a:extLst>
              <a:ext uri="{FF2B5EF4-FFF2-40B4-BE49-F238E27FC236}">
                <a16:creationId xmlns="" xmlns:a16="http://schemas.microsoft.com/office/drawing/2014/main" id="{995A823D-306B-4D62-8CD6-3AA84D8C639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4075" y="1273813"/>
            <a:ext cx="11743850" cy="5082537"/>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 xmlns:a16="http://schemas.microsoft.com/office/drawing/2014/main" id="{0F9FCC35-C7F0-41CC-96C8-431A128BCB3F}"/>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t>https://www.ncbi.nlm.nih.gov/pmc/articles/PMC2287178/</a:t>
            </a:r>
          </a:p>
        </p:txBody>
      </p:sp>
      <p:sp>
        <p:nvSpPr>
          <p:cNvPr id="5" name="TextBox 4">
            <a:extLst>
              <a:ext uri="{FF2B5EF4-FFF2-40B4-BE49-F238E27FC236}">
                <a16:creationId xmlns="" xmlns:a16="http://schemas.microsoft.com/office/drawing/2014/main" id="{3D8C1C1D-2A7F-4B2A-99AF-062B6AE50992}"/>
              </a:ext>
            </a:extLst>
          </p:cNvPr>
          <p:cNvSpPr txBox="1"/>
          <p:nvPr/>
        </p:nvSpPr>
        <p:spPr>
          <a:xfrm>
            <a:off x="6728603" y="3059668"/>
            <a:ext cx="3016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6</a:t>
            </a:r>
          </a:p>
        </p:txBody>
      </p:sp>
      <p:sp>
        <p:nvSpPr>
          <p:cNvPr id="7" name="TextBox 6">
            <a:extLst>
              <a:ext uri="{FF2B5EF4-FFF2-40B4-BE49-F238E27FC236}">
                <a16:creationId xmlns="" xmlns:a16="http://schemas.microsoft.com/office/drawing/2014/main" id="{6C6514CD-0420-432E-93AC-84AC0D614267}"/>
              </a:ext>
            </a:extLst>
          </p:cNvPr>
          <p:cNvSpPr txBox="1"/>
          <p:nvPr/>
        </p:nvSpPr>
        <p:spPr>
          <a:xfrm>
            <a:off x="750498" y="3148642"/>
            <a:ext cx="52621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12</a:t>
            </a:r>
          </a:p>
        </p:txBody>
      </p:sp>
    </p:spTree>
    <p:extLst>
      <p:ext uri="{BB962C8B-B14F-4D97-AF65-F5344CB8AC3E}">
        <p14:creationId xmlns:p14="http://schemas.microsoft.com/office/powerpoint/2010/main" val="2959341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E1FA8B-5D81-4847-B0D7-C27387E81B65}"/>
              </a:ext>
            </a:extLst>
          </p:cNvPr>
          <p:cNvSpPr>
            <a:spLocks noGrp="1"/>
          </p:cNvSpPr>
          <p:nvPr>
            <p:ph type="title"/>
          </p:nvPr>
        </p:nvSpPr>
        <p:spPr/>
        <p:txBody>
          <a:bodyPr>
            <a:normAutofit fontScale="90000"/>
          </a:bodyPr>
          <a:lstStyle/>
          <a:p>
            <a:r>
              <a:rPr lang="en-US" dirty="0"/>
              <a:t>While there has been an increase in newly diagnosed oral and oropharyngeal cancers, it is still considered a rare cancer.</a:t>
            </a:r>
          </a:p>
        </p:txBody>
      </p:sp>
      <p:pic>
        <p:nvPicPr>
          <p:cNvPr id="4" name="Content Placeholder 4">
            <a:extLst>
              <a:ext uri="{FF2B5EF4-FFF2-40B4-BE49-F238E27FC236}">
                <a16:creationId xmlns:a16="http://schemas.microsoft.com/office/drawing/2014/main" xmlns="" id="{587C32AF-0904-4704-9B53-2CEAE3CE3B77}"/>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101104" y="2160588"/>
            <a:ext cx="3749830" cy="3881437"/>
          </a:xfrm>
        </p:spPr>
      </p:pic>
      <p:sp>
        <p:nvSpPr>
          <p:cNvPr id="5" name="TextBox 4">
            <a:extLst>
              <a:ext uri="{FF2B5EF4-FFF2-40B4-BE49-F238E27FC236}">
                <a16:creationId xmlns:a16="http://schemas.microsoft.com/office/drawing/2014/main" xmlns="" id="{38A1F7E1-9ACA-4F60-A554-FD91F9ED10B9}"/>
              </a:ext>
            </a:extLst>
          </p:cNvPr>
          <p:cNvSpPr txBox="1"/>
          <p:nvPr/>
        </p:nvSpPr>
        <p:spPr>
          <a:xfrm>
            <a:off x="7850908" y="2724727"/>
            <a:ext cx="1136073" cy="92333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True</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False</a:t>
            </a:r>
          </a:p>
        </p:txBody>
      </p:sp>
    </p:spTree>
    <p:extLst>
      <p:ext uri="{BB962C8B-B14F-4D97-AF65-F5344CB8AC3E}">
        <p14:creationId xmlns:p14="http://schemas.microsoft.com/office/powerpoint/2010/main" val="2613666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ED4316-0F1A-4387-A31C-63F36D9F2F38}"/>
              </a:ext>
            </a:extLst>
          </p:cNvPr>
          <p:cNvSpPr>
            <a:spLocks noGrp="1"/>
          </p:cNvSpPr>
          <p:nvPr>
            <p:ph type="title"/>
          </p:nvPr>
        </p:nvSpPr>
        <p:spPr/>
        <p:txBody>
          <a:bodyPr/>
          <a:lstStyle/>
          <a:p>
            <a:pPr algn="ctr"/>
            <a:r>
              <a:rPr lang="en-US" dirty="0"/>
              <a:t>False</a:t>
            </a:r>
          </a:p>
        </p:txBody>
      </p:sp>
      <p:sp>
        <p:nvSpPr>
          <p:cNvPr id="3" name="Content Placeholder 2">
            <a:extLst>
              <a:ext uri="{FF2B5EF4-FFF2-40B4-BE49-F238E27FC236}">
                <a16:creationId xmlns:a16="http://schemas.microsoft.com/office/drawing/2014/main" xmlns="" id="{509F9925-53A9-460C-972E-B426512CF1C1}"/>
              </a:ext>
            </a:extLst>
          </p:cNvPr>
          <p:cNvSpPr>
            <a:spLocks noGrp="1"/>
          </p:cNvSpPr>
          <p:nvPr>
            <p:ph idx="1"/>
          </p:nvPr>
        </p:nvSpPr>
        <p:spPr>
          <a:xfrm>
            <a:off x="677334" y="1477819"/>
            <a:ext cx="8596668" cy="4563544"/>
          </a:xfrm>
        </p:spPr>
        <p:txBody>
          <a:bodyPr>
            <a:normAutofit fontScale="92500"/>
          </a:bodyPr>
          <a:lstStyle/>
          <a:p>
            <a:r>
              <a:rPr lang="en-US" dirty="0"/>
              <a:t>It is the 8</a:t>
            </a:r>
            <a:r>
              <a:rPr lang="en-US" baseline="30000" dirty="0"/>
              <a:t>th</a:t>
            </a:r>
            <a:r>
              <a:rPr lang="en-US" dirty="0"/>
              <a:t> leading cancer for men</a:t>
            </a:r>
          </a:p>
          <a:p>
            <a:r>
              <a:rPr lang="en-US" dirty="0"/>
              <a:t>HPV associated oral cancer rates are increasing every year</a:t>
            </a:r>
          </a:p>
          <a:p>
            <a:r>
              <a:rPr lang="en-US" dirty="0"/>
              <a:t>Becoming more common in all age groups</a:t>
            </a:r>
          </a:p>
          <a:p>
            <a:r>
              <a:rPr lang="en-US" dirty="0"/>
              <a:t>More people were diagnosed with mouth or throat cancer in 2017 than many other cancers, such as cervix or stomach.</a:t>
            </a:r>
          </a:p>
          <a:p>
            <a:pPr lvl="1"/>
            <a:r>
              <a:rPr lang="en-US" dirty="0"/>
              <a:t> </a:t>
            </a:r>
            <a:r>
              <a:rPr lang="en-US" i="1" dirty="0"/>
              <a:t>Oral Cancer Foundation</a:t>
            </a:r>
          </a:p>
          <a:p>
            <a:r>
              <a:rPr lang="en-US" dirty="0"/>
              <a:t>Mouth and Throat Cancers, together, rank 6</a:t>
            </a:r>
            <a:r>
              <a:rPr lang="en-US" baseline="30000" dirty="0"/>
              <a:t>th</a:t>
            </a:r>
            <a:r>
              <a:rPr lang="en-US" dirty="0"/>
              <a:t> among common cancers worldwide </a:t>
            </a:r>
          </a:p>
          <a:p>
            <a:pPr lvl="1"/>
            <a:r>
              <a:rPr lang="en-US" i="1" dirty="0"/>
              <a:t>World Cancer Research Fund International</a:t>
            </a:r>
          </a:p>
          <a:p>
            <a:endParaRPr lang="en-US" dirty="0"/>
          </a:p>
          <a:p>
            <a:pPr marL="0" indent="0">
              <a:buNone/>
            </a:pPr>
            <a:r>
              <a:rPr lang="en-US" dirty="0">
                <a:hlinkClick r:id="rId2"/>
              </a:rPr>
              <a:t>https://www.deltadentalins.com/oral_health/myths-and-facts-about-oral-cancer.html</a:t>
            </a:r>
            <a:endParaRPr lang="en-US" dirty="0"/>
          </a:p>
          <a:p>
            <a:pPr marL="0" indent="0">
              <a:buNone/>
            </a:pPr>
            <a:r>
              <a:rPr lang="en-US" dirty="0">
                <a:hlinkClick r:id="rId3"/>
              </a:rPr>
              <a:t>https://oralcancerfoundation.org/facts/</a:t>
            </a:r>
            <a:endParaRPr lang="en-US" dirty="0"/>
          </a:p>
          <a:p>
            <a:pPr marL="0" indent="0">
              <a:buNone/>
            </a:pPr>
            <a:r>
              <a:rPr lang="en-US" dirty="0">
                <a:hlinkClick r:id="rId4"/>
              </a:rPr>
              <a:t>https://www.cancer.net/cancer-types/oral-and-oropharyngeal-cancer/statistics</a:t>
            </a: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941891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027C9B-8865-4AB3-AE9D-F3DC8126A32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 xmlns:a16="http://schemas.microsoft.com/office/drawing/2014/main" id="{606D070F-EF50-442F-BCE1-25587590C868}"/>
              </a:ext>
            </a:extLst>
          </p:cNvPr>
          <p:cNvSpPr>
            <a:spLocks noGrp="1"/>
          </p:cNvSpPr>
          <p:nvPr>
            <p:ph idx="1"/>
          </p:nvPr>
        </p:nvSpPr>
        <p:spPr/>
        <p:txBody>
          <a:bodyPr/>
          <a:lstStyle/>
          <a:p>
            <a:endParaRPr lang="en-US" dirty="0"/>
          </a:p>
        </p:txBody>
      </p:sp>
      <p:pic>
        <p:nvPicPr>
          <p:cNvPr id="2050" name="Picture 2" descr="Related image">
            <a:extLst>
              <a:ext uri="{FF2B5EF4-FFF2-40B4-BE49-F238E27FC236}">
                <a16:creationId xmlns="" xmlns:a16="http://schemas.microsoft.com/office/drawing/2014/main" id="{E46BF98A-857E-43F9-ABCA-F3598A6AC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374" y="91064"/>
            <a:ext cx="10981426" cy="6675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621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FBD248-6B2D-41F8-BFDE-9B22788CDFC3}"/>
              </a:ext>
            </a:extLst>
          </p:cNvPr>
          <p:cNvSpPr>
            <a:spLocks noGrp="1"/>
          </p:cNvSpPr>
          <p:nvPr>
            <p:ph type="title"/>
          </p:nvPr>
        </p:nvSpPr>
        <p:spPr/>
        <p:txBody>
          <a:bodyPr/>
          <a:lstStyle/>
          <a:p>
            <a:r>
              <a:rPr lang="en-US" dirty="0"/>
              <a:t>Newly Diagnosed</a:t>
            </a:r>
          </a:p>
        </p:txBody>
      </p:sp>
      <p:sp>
        <p:nvSpPr>
          <p:cNvPr id="3" name="Content Placeholder 2">
            <a:extLst>
              <a:ext uri="{FF2B5EF4-FFF2-40B4-BE49-F238E27FC236}">
                <a16:creationId xmlns="" xmlns:a16="http://schemas.microsoft.com/office/drawing/2014/main" id="{E4A38AF2-DF47-4078-9FC2-5892B6F71997}"/>
              </a:ext>
            </a:extLst>
          </p:cNvPr>
          <p:cNvSpPr>
            <a:spLocks noGrp="1"/>
          </p:cNvSpPr>
          <p:nvPr>
            <p:ph idx="1"/>
          </p:nvPr>
        </p:nvSpPr>
        <p:spPr/>
        <p:txBody>
          <a:bodyPr/>
          <a:lstStyle/>
          <a:p>
            <a:r>
              <a:rPr lang="en-US" dirty="0"/>
              <a:t>If carefully examined, a small portion will have another cancer in a nearby area</a:t>
            </a:r>
          </a:p>
          <a:p>
            <a:pPr lvl="1"/>
            <a:r>
              <a:rPr lang="en-US" dirty="0">
                <a:hlinkClick r:id="rId3"/>
              </a:rPr>
              <a:t>larynx</a:t>
            </a:r>
            <a:r>
              <a:rPr lang="en-US" dirty="0"/>
              <a:t> (voice box)</a:t>
            </a:r>
          </a:p>
          <a:p>
            <a:pPr lvl="1"/>
            <a:r>
              <a:rPr lang="en-US" dirty="0"/>
              <a:t>the </a:t>
            </a:r>
            <a:r>
              <a:rPr lang="en-US" dirty="0">
                <a:hlinkClick r:id="rId4"/>
              </a:rPr>
              <a:t>esophagus</a:t>
            </a:r>
            <a:r>
              <a:rPr lang="en-US" dirty="0"/>
              <a:t> (the tube that carries food from the throat to the stomach)</a:t>
            </a:r>
          </a:p>
          <a:p>
            <a:pPr lvl="1"/>
            <a:r>
              <a:rPr lang="en-US" dirty="0"/>
              <a:t> or the </a:t>
            </a:r>
            <a:r>
              <a:rPr lang="en-US" dirty="0">
                <a:hlinkClick r:id="rId5"/>
              </a:rPr>
              <a:t>lung</a:t>
            </a:r>
            <a:endParaRPr lang="en-US" dirty="0"/>
          </a:p>
          <a:p>
            <a:pPr lvl="1"/>
            <a:r>
              <a:rPr lang="en-US" dirty="0"/>
              <a:t>Some who are cured of oral or oropharyngeal cancer will develop another cancer later in the lung, mouth, throat, or other nearby areas</a:t>
            </a:r>
          </a:p>
          <a:p>
            <a:pPr lvl="1"/>
            <a:r>
              <a:rPr lang="en-US" dirty="0"/>
              <a:t>People with oral and oropharyngeal cancer will need to have follow-up exams for the rest of their lives</a:t>
            </a:r>
          </a:p>
          <a:p>
            <a:pPr lvl="1"/>
            <a:r>
              <a:rPr lang="en-US" dirty="0"/>
              <a:t>They also need to avoid using </a:t>
            </a:r>
            <a:r>
              <a:rPr lang="en-US" dirty="0">
                <a:hlinkClick r:id="rId6"/>
              </a:rPr>
              <a:t>tobacco</a:t>
            </a:r>
            <a:r>
              <a:rPr lang="en-US" dirty="0"/>
              <a:t> and </a:t>
            </a:r>
            <a:r>
              <a:rPr lang="en-US" dirty="0">
                <a:hlinkClick r:id="rId7"/>
              </a:rPr>
              <a:t>alcohol</a:t>
            </a:r>
            <a:r>
              <a:rPr lang="en-US" dirty="0"/>
              <a:t>, which increase the risk for these second cancers</a:t>
            </a:r>
          </a:p>
        </p:txBody>
      </p:sp>
    </p:spTree>
    <p:extLst>
      <p:ext uri="{BB962C8B-B14F-4D97-AF65-F5344CB8AC3E}">
        <p14:creationId xmlns:p14="http://schemas.microsoft.com/office/powerpoint/2010/main" val="685408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Second Cancers: new and unrelated</a:t>
            </a:r>
            <a:br>
              <a:rPr lang="en-US" dirty="0"/>
            </a:br>
            <a:r>
              <a:rPr lang="en-US" dirty="0"/>
              <a:t>After oropharyngeal cancer</a:t>
            </a:r>
          </a:p>
        </p:txBody>
      </p:sp>
      <p:sp>
        <p:nvSpPr>
          <p:cNvPr id="3" name="Content Placeholder 2"/>
          <p:cNvSpPr>
            <a:spLocks noGrp="1"/>
          </p:cNvSpPr>
          <p:nvPr>
            <p:ph sz="half" idx="1"/>
          </p:nvPr>
        </p:nvSpPr>
        <p:spPr>
          <a:xfrm>
            <a:off x="685800" y="1674254"/>
            <a:ext cx="5088714" cy="3700331"/>
          </a:xfrm>
        </p:spPr>
        <p:txBody>
          <a:bodyPr>
            <a:normAutofit fontScale="25000" lnSpcReduction="20000"/>
          </a:bodyPr>
          <a:lstStyle/>
          <a:p>
            <a:pPr marL="0" indent="0">
              <a:buNone/>
            </a:pPr>
            <a:endParaRPr lang="en-US" sz="8000" dirty="0"/>
          </a:p>
          <a:p>
            <a:r>
              <a:rPr lang="en-US" sz="8000" dirty="0">
                <a:hlinkClick r:id="rId3"/>
              </a:rPr>
              <a:t>Lung cancer</a:t>
            </a:r>
            <a:r>
              <a:rPr lang="en-US" sz="8000" dirty="0"/>
              <a:t>			</a:t>
            </a:r>
          </a:p>
          <a:p>
            <a:r>
              <a:rPr lang="en-US" sz="8000" dirty="0">
                <a:hlinkClick r:id="rId4"/>
              </a:rPr>
              <a:t>Cancer of the bile ducts</a:t>
            </a:r>
            <a:endParaRPr lang="en-US" sz="8000" dirty="0"/>
          </a:p>
          <a:p>
            <a:r>
              <a:rPr lang="en-US" sz="8000" dirty="0">
                <a:hlinkClick r:id="rId5"/>
              </a:rPr>
              <a:t>Cancer of the cervix</a:t>
            </a:r>
            <a:endParaRPr lang="en-US" sz="8000" dirty="0"/>
          </a:p>
          <a:p>
            <a:r>
              <a:rPr lang="en-US" sz="8000" dirty="0">
                <a:hlinkClick r:id="rId6"/>
              </a:rPr>
              <a:t>Colon cancer</a:t>
            </a:r>
            <a:endParaRPr lang="en-US" sz="8000" dirty="0"/>
          </a:p>
          <a:p>
            <a:r>
              <a:rPr lang="en-US" sz="8000" dirty="0">
                <a:hlinkClick r:id="rId7"/>
              </a:rPr>
              <a:t>Chronic myeloid leukemia (CML)</a:t>
            </a:r>
            <a:endParaRPr lang="en-US" sz="8000" dirty="0"/>
          </a:p>
          <a:p>
            <a:r>
              <a:rPr lang="en-US" sz="8000" dirty="0">
                <a:hlinkClick r:id="rId8"/>
              </a:rPr>
              <a:t>Hodgkin lymphoma</a:t>
            </a:r>
            <a:endParaRPr lang="en-US" sz="8000" dirty="0"/>
          </a:p>
          <a:p>
            <a:r>
              <a:rPr lang="en-US" sz="8000" dirty="0">
                <a:hlinkClick r:id="rId9"/>
              </a:rPr>
              <a:t>Thyroid cancer</a:t>
            </a:r>
            <a:endParaRPr lang="en-US" sz="8000" dirty="0"/>
          </a:p>
          <a:p>
            <a:r>
              <a:rPr lang="en-US" sz="8000" u="sng" dirty="0">
                <a:hlinkClick r:id="rId10"/>
              </a:rPr>
              <a:t>Stomach cancer</a:t>
            </a:r>
            <a:endParaRPr lang="en-US" sz="8000" u="sng" dirty="0"/>
          </a:p>
          <a:p>
            <a:r>
              <a:rPr lang="en-US" sz="8000" u="sng" dirty="0">
                <a:hlinkClick r:id="rId11"/>
              </a:rPr>
              <a:t>Pancreas cancer</a:t>
            </a:r>
            <a:endParaRPr lang="en-US" sz="8000" u="sng" dirty="0"/>
          </a:p>
          <a:p>
            <a:r>
              <a:rPr lang="en-US" sz="8000" u="sng" dirty="0">
                <a:hlinkClick r:id="rId6"/>
              </a:rPr>
              <a:t>Rectal/anal  cancer</a:t>
            </a:r>
            <a:endParaRPr lang="en-US" sz="8000" u="sng" dirty="0"/>
          </a:p>
          <a:p>
            <a:r>
              <a:rPr lang="en-US" sz="8000" u="sng" dirty="0"/>
              <a:t>Another type of oral cancer</a:t>
            </a:r>
          </a:p>
          <a:p>
            <a:r>
              <a:rPr lang="en-US" sz="8000" u="sng" dirty="0"/>
              <a:t>Cancer in the oropharynx</a:t>
            </a:r>
          </a:p>
          <a:p>
            <a:endParaRPr lang="en-US" sz="8000" u="sng" dirty="0"/>
          </a:p>
          <a:p>
            <a:endParaRPr lang="en-US" sz="8000" dirty="0"/>
          </a:p>
          <a:p>
            <a:r>
              <a:rPr lang="en-US" dirty="0"/>
              <a:t/>
            </a:r>
            <a:br>
              <a:rPr lang="en-US" dirty="0"/>
            </a:br>
            <a:endParaRPr lang="en-US" dirty="0"/>
          </a:p>
        </p:txBody>
      </p:sp>
      <p:sp>
        <p:nvSpPr>
          <p:cNvPr id="4" name="Content Placeholder 3"/>
          <p:cNvSpPr>
            <a:spLocks noGrp="1"/>
          </p:cNvSpPr>
          <p:nvPr>
            <p:ph sz="half" idx="2"/>
          </p:nvPr>
        </p:nvSpPr>
        <p:spPr>
          <a:xfrm>
            <a:off x="6172200" y="1796194"/>
            <a:ext cx="5181600" cy="4351338"/>
          </a:xfrm>
        </p:spPr>
        <p:txBody>
          <a:bodyPr>
            <a:normAutofit fontScale="25000" lnSpcReduction="20000"/>
          </a:bodyPr>
          <a:lstStyle/>
          <a:p>
            <a:pPr marL="0" indent="0">
              <a:buNone/>
            </a:pPr>
            <a:endParaRPr lang="en-US" u="sng" dirty="0"/>
          </a:p>
          <a:p>
            <a:endParaRPr lang="en-US" dirty="0"/>
          </a:p>
          <a:p>
            <a:endParaRPr lang="en-US" dirty="0"/>
          </a:p>
          <a:p>
            <a:endParaRPr lang="en-US" dirty="0"/>
          </a:p>
        </p:txBody>
      </p:sp>
      <p:pic>
        <p:nvPicPr>
          <p:cNvPr id="5" name="Picture 2" descr="https://www.cancer.org/cancer-control-reference-components/footnote-elements/_jcr_content/par/footnote_tabs/written_by/footnote_author_copy/image.img.png/1484857626458.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73062" y="4252375"/>
            <a:ext cx="1000125" cy="6000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8E9851C9-64F2-4659-A752-7295D2A3C0F9}"/>
              </a:ext>
            </a:extLst>
          </p:cNvPr>
          <p:cNvSpPr/>
          <p:nvPr/>
        </p:nvSpPr>
        <p:spPr>
          <a:xfrm rot="20240282">
            <a:off x="5522616" y="2542934"/>
            <a:ext cx="5097585" cy="156966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7CCA62"/>
                  </a:outerShdw>
                </a:effectLst>
                <a:uLnTx/>
                <a:uFillTx/>
                <a:latin typeface="Trebuchet MS" panose="020B0603020202020204"/>
                <a:ea typeface="+mn-ea"/>
                <a:cs typeface="+mn-cs"/>
              </a:rPr>
              <a:t>20X</a:t>
            </a:r>
          </a:p>
        </p:txBody>
      </p:sp>
    </p:spTree>
    <p:extLst>
      <p:ext uri="{BB962C8B-B14F-4D97-AF65-F5344CB8AC3E}">
        <p14:creationId xmlns:p14="http://schemas.microsoft.com/office/powerpoint/2010/main" val="4050023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C32C6A73-0CDB-43ED-A0D6-5B7BED28A5C6}"/>
              </a:ext>
            </a:extLst>
          </p:cNvPr>
          <p:cNvSpPr>
            <a:spLocks noGrp="1"/>
          </p:cNvSpPr>
          <p:nvPr>
            <p:ph type="title"/>
          </p:nvPr>
        </p:nvSpPr>
        <p:spPr>
          <a:xfrm>
            <a:off x="2849562" y="609600"/>
            <a:ext cx="6424440" cy="1320800"/>
          </a:xfrm>
        </p:spPr>
        <p:txBody>
          <a:bodyPr>
            <a:normAutofit/>
          </a:bodyPr>
          <a:lstStyle/>
          <a:p>
            <a:r>
              <a:rPr lang="en-US" sz="3300" dirty="0"/>
              <a:t>Agenda</a:t>
            </a:r>
          </a:p>
        </p:txBody>
      </p:sp>
      <p:pic>
        <p:nvPicPr>
          <p:cNvPr id="4" name="Content Placeholder 4">
            <a:extLst>
              <a:ext uri="{FF2B5EF4-FFF2-40B4-BE49-F238E27FC236}">
                <a16:creationId xmlns="" xmlns:a16="http://schemas.microsoft.com/office/drawing/2014/main" id="{2B49A6DB-5F8D-47AF-BCA6-F508586DCF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810" t="9091" r="27238" b="1"/>
          <a:stretch/>
        </p:blipFill>
        <p:spPr>
          <a:xfrm>
            <a:off x="20" y="10"/>
            <a:ext cx="2734036" cy="6867719"/>
          </a:xfrm>
          <a:custGeom>
            <a:avLst/>
            <a:gdLst>
              <a:gd name="connsiteX0" fmla="*/ 0 w 2734056"/>
              <a:gd name="connsiteY0" fmla="*/ 0 h 6858000"/>
              <a:gd name="connsiteX1" fmla="*/ 1674254 w 2734056"/>
              <a:gd name="connsiteY1" fmla="*/ 0 h 6858000"/>
              <a:gd name="connsiteX2" fmla="*/ 2734056 w 2734056"/>
              <a:gd name="connsiteY2" fmla="*/ 6850199 h 6858000"/>
              <a:gd name="connsiteX3" fmla="*/ 2734056 w 2734056"/>
              <a:gd name="connsiteY3" fmla="*/ 6858000 h 6858000"/>
              <a:gd name="connsiteX4" fmla="*/ 461457 w 2734056"/>
              <a:gd name="connsiteY4" fmla="*/ 6858000 h 6858000"/>
              <a:gd name="connsiteX5" fmla="*/ 0 w 2734056"/>
              <a:gd name="connsiteY5" fmla="*/ 41341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1" name="Isosceles Triangle 10">
            <a:extLst>
              <a:ext uri="{FF2B5EF4-FFF2-40B4-BE49-F238E27FC236}">
                <a16:creationId xmlns="" xmlns:a16="http://schemas.microsoft.com/office/drawing/2014/main" id="{ECD25CC7-FC66-488C-8D61-0FE7ECF1615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Content Placeholder 5">
            <a:extLst>
              <a:ext uri="{FF2B5EF4-FFF2-40B4-BE49-F238E27FC236}">
                <a16:creationId xmlns="" xmlns:a16="http://schemas.microsoft.com/office/drawing/2014/main" id="{FD398EC6-422B-45A5-8C3B-B6EB59F9D56E}"/>
              </a:ext>
            </a:extLst>
          </p:cNvPr>
          <p:cNvSpPr>
            <a:spLocks noGrp="1"/>
          </p:cNvSpPr>
          <p:nvPr>
            <p:ph idx="1"/>
          </p:nvPr>
        </p:nvSpPr>
        <p:spPr>
          <a:xfrm>
            <a:off x="2849562" y="1391479"/>
            <a:ext cx="6424440" cy="4649884"/>
          </a:xfrm>
        </p:spPr>
        <p:txBody>
          <a:bodyPr>
            <a:normAutofit/>
          </a:bodyPr>
          <a:lstStyle/>
          <a:p>
            <a:pPr lvl="0">
              <a:lnSpc>
                <a:spcPct val="90000"/>
              </a:lnSpc>
            </a:pPr>
            <a:r>
              <a:rPr lang="en-US" sz="1700" dirty="0"/>
              <a:t>Course Objectives:</a:t>
            </a:r>
          </a:p>
          <a:p>
            <a:pPr lvl="1">
              <a:lnSpc>
                <a:spcPct val="90000"/>
              </a:lnSpc>
            </a:pPr>
            <a:r>
              <a:rPr lang="en-US" sz="1700" dirty="0"/>
              <a:t>difference between oral and oropharyngeal (OPC) cancer</a:t>
            </a:r>
          </a:p>
          <a:p>
            <a:pPr lvl="1">
              <a:lnSpc>
                <a:spcPct val="90000"/>
              </a:lnSpc>
            </a:pPr>
            <a:r>
              <a:rPr lang="en-US" sz="1700" dirty="0"/>
              <a:t>HPV link with oropharyngeal cancer</a:t>
            </a:r>
          </a:p>
          <a:p>
            <a:pPr>
              <a:lnSpc>
                <a:spcPct val="90000"/>
              </a:lnSpc>
            </a:pPr>
            <a:r>
              <a:rPr lang="en-US" sz="1700" dirty="0"/>
              <a:t>Learn signs, symptoms and  risk factors for oral and oropharyngeal cancer</a:t>
            </a:r>
          </a:p>
          <a:p>
            <a:pPr>
              <a:lnSpc>
                <a:spcPct val="90000"/>
              </a:lnSpc>
            </a:pPr>
            <a:r>
              <a:rPr lang="en-US" sz="1700" dirty="0"/>
              <a:t>Discuss the role of the dental professional to increase awareness and health promotion efforts for disease prevention</a:t>
            </a:r>
          </a:p>
          <a:p>
            <a:pPr>
              <a:lnSpc>
                <a:spcPct val="90000"/>
              </a:lnSpc>
            </a:pPr>
            <a:r>
              <a:rPr lang="en-US" sz="1700" dirty="0"/>
              <a:t>Promote the HPV vaccine, reduce fear and misinformation</a:t>
            </a:r>
          </a:p>
          <a:p>
            <a:pPr>
              <a:lnSpc>
                <a:spcPct val="90000"/>
              </a:lnSpc>
            </a:pPr>
            <a:r>
              <a:rPr lang="en-US" sz="1700" dirty="0"/>
              <a:t>Learn how to address common questions about the HPV vaccine</a:t>
            </a:r>
          </a:p>
          <a:p>
            <a:pPr lvl="0">
              <a:lnSpc>
                <a:spcPct val="90000"/>
              </a:lnSpc>
            </a:pPr>
            <a:r>
              <a:rPr lang="en-US" sz="1700" dirty="0"/>
              <a:t>Introduce self-assessment for at home screening</a:t>
            </a:r>
          </a:p>
          <a:p>
            <a:pPr lvl="0">
              <a:lnSpc>
                <a:spcPct val="90000"/>
              </a:lnSpc>
            </a:pPr>
            <a:r>
              <a:rPr lang="en-US" sz="1700" dirty="0"/>
              <a:t>Provide cancer resources for professionals and patients</a:t>
            </a:r>
          </a:p>
          <a:p>
            <a:pPr marL="514350" indent="-514350">
              <a:lnSpc>
                <a:spcPct val="90000"/>
              </a:lnSpc>
              <a:buFont typeface="+mj-lt"/>
              <a:buAutoNum type="arabicPeriod"/>
              <a:defRPr/>
            </a:pPr>
            <a:endParaRPr lang="en-US" sz="1700" dirty="0"/>
          </a:p>
        </p:txBody>
      </p:sp>
    </p:spTree>
    <p:extLst>
      <p:ext uri="{BB962C8B-B14F-4D97-AF65-F5344CB8AC3E}">
        <p14:creationId xmlns:p14="http://schemas.microsoft.com/office/powerpoint/2010/main" val="3935367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mouth cancer powerpoint templates">
            <a:extLst>
              <a:ext uri="{FF2B5EF4-FFF2-40B4-BE49-F238E27FC236}">
                <a16:creationId xmlns="" xmlns:a16="http://schemas.microsoft.com/office/drawing/2014/main" id="{84F1906C-CB54-4C84-8A02-917B7EEEA2C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1" b="586"/>
          <a:stretch/>
        </p:blipFill>
        <p:spPr bwMode="auto">
          <a:xfrm>
            <a:off x="568452" y="571500"/>
            <a:ext cx="1105509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407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3DE9D05E-6F9D-4B40-912A-2BD752D28C02}"/>
              </a:ext>
            </a:extLst>
          </p:cNvPr>
          <p:cNvSpPr>
            <a:spLocks noGrp="1"/>
          </p:cNvSpPr>
          <p:nvPr>
            <p:ph type="title"/>
          </p:nvPr>
        </p:nvSpPr>
        <p:spPr>
          <a:xfrm>
            <a:off x="1286933" y="609600"/>
            <a:ext cx="10197494" cy="1099457"/>
          </a:xfrm>
        </p:spPr>
        <p:txBody>
          <a:bodyPr>
            <a:normAutofit/>
          </a:bodyPr>
          <a:lstStyle/>
          <a:p>
            <a:r>
              <a:rPr lang="en-US" dirty="0"/>
              <a:t>Oral cancer signs and symptoms</a:t>
            </a:r>
          </a:p>
        </p:txBody>
      </p:sp>
      <p:graphicFrame>
        <p:nvGraphicFramePr>
          <p:cNvPr id="10" name="Content Placeholder 7">
            <a:extLst>
              <a:ext uri="{FF2B5EF4-FFF2-40B4-BE49-F238E27FC236}">
                <a16:creationId xmlns="" xmlns:a16="http://schemas.microsoft.com/office/drawing/2014/main" id="{2121C564-FDAC-4614-8763-9990C94CAEF3}"/>
              </a:ext>
            </a:extLst>
          </p:cNvPr>
          <p:cNvGraphicFramePr>
            <a:graphicFrameLocks noGrp="1"/>
          </p:cNvGraphicFramePr>
          <p:nvPr>
            <p:ph idx="1"/>
          </p:nvPr>
        </p:nvGraphicFramePr>
        <p:xfrm>
          <a:off x="281354" y="1909187"/>
          <a:ext cx="11826909" cy="4132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0883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29" y="1249576"/>
            <a:ext cx="3070938" cy="4772129"/>
          </a:xfrm>
        </p:spPr>
        <p:txBody>
          <a:bodyPr anchor="ctr">
            <a:normAutofit fontScale="90000"/>
          </a:bodyPr>
          <a:lstStyle/>
          <a:p>
            <a:pPr>
              <a:lnSpc>
                <a:spcPct val="90000"/>
              </a:lnSpc>
            </a:pPr>
            <a:r>
              <a:rPr lang="en-US" sz="3400" dirty="0">
                <a:solidFill>
                  <a:schemeClr val="tx1"/>
                </a:solidFill>
                <a:latin typeface="Broadway" panose="04040905080B02020502" pitchFamily="82" charset="0"/>
              </a:rPr>
              <a:t>PREVENTION</a:t>
            </a:r>
            <a:br>
              <a:rPr lang="en-US" sz="3400" dirty="0">
                <a:solidFill>
                  <a:schemeClr val="tx1"/>
                </a:solidFill>
                <a:latin typeface="Broadway" panose="04040905080B02020502" pitchFamily="82" charset="0"/>
              </a:rPr>
            </a:br>
            <a:r>
              <a:rPr lang="en-US" sz="3400" dirty="0">
                <a:solidFill>
                  <a:schemeClr val="tx1"/>
                </a:solidFill>
                <a:latin typeface="Broadway" panose="04040905080B02020502" pitchFamily="82" charset="0"/>
              </a:rPr>
              <a:t> IS</a:t>
            </a:r>
            <a:br>
              <a:rPr lang="en-US" sz="3400" dirty="0">
                <a:solidFill>
                  <a:schemeClr val="tx1"/>
                </a:solidFill>
                <a:latin typeface="Broadway" panose="04040905080B02020502" pitchFamily="82" charset="0"/>
              </a:rPr>
            </a:br>
            <a:r>
              <a:rPr lang="en-US" sz="3400" dirty="0">
                <a:solidFill>
                  <a:schemeClr val="tx1"/>
                </a:solidFill>
                <a:latin typeface="Broadway" panose="04040905080B02020502" pitchFamily="82" charset="0"/>
              </a:rPr>
              <a:t> BEST</a:t>
            </a:r>
            <a:r>
              <a:rPr lang="en-US" sz="3400" dirty="0">
                <a:solidFill>
                  <a:schemeClr val="accent1">
                    <a:lumMod val="75000"/>
                  </a:schemeClr>
                </a:solidFill>
              </a:rPr>
              <a:t/>
            </a:r>
            <a:br>
              <a:rPr lang="en-US" sz="3400" dirty="0">
                <a:solidFill>
                  <a:schemeClr val="accent1">
                    <a:lumMod val="75000"/>
                  </a:schemeClr>
                </a:solidFill>
              </a:rPr>
            </a:br>
            <a:r>
              <a:rPr lang="en-US" sz="3400" dirty="0">
                <a:solidFill>
                  <a:schemeClr val="accent1">
                    <a:lumMod val="75000"/>
                  </a:schemeClr>
                </a:solidFill>
              </a:rPr>
              <a:t/>
            </a:r>
            <a:br>
              <a:rPr lang="en-US" sz="3400" dirty="0">
                <a:solidFill>
                  <a:schemeClr val="accent1">
                    <a:lumMod val="75000"/>
                  </a:schemeClr>
                </a:solidFill>
              </a:rPr>
            </a:br>
            <a:r>
              <a:rPr lang="en-US" sz="3400" dirty="0">
                <a:solidFill>
                  <a:schemeClr val="accent1">
                    <a:lumMod val="75000"/>
                  </a:schemeClr>
                </a:solidFill>
              </a:rPr>
              <a:t/>
            </a:r>
            <a:br>
              <a:rPr lang="en-US" sz="3400" dirty="0">
                <a:solidFill>
                  <a:schemeClr val="accent1">
                    <a:lumMod val="75000"/>
                  </a:schemeClr>
                </a:solidFill>
              </a:rPr>
            </a:br>
            <a:r>
              <a:rPr lang="en-US" sz="3400" dirty="0">
                <a:solidFill>
                  <a:schemeClr val="accent1">
                    <a:lumMod val="75000"/>
                  </a:schemeClr>
                </a:solidFill>
              </a:rPr>
              <a:t/>
            </a:r>
            <a:br>
              <a:rPr lang="en-US" sz="3400" dirty="0">
                <a:solidFill>
                  <a:schemeClr val="accent1">
                    <a:lumMod val="75000"/>
                  </a:schemeClr>
                </a:solidFill>
              </a:rPr>
            </a:br>
            <a:r>
              <a:rPr lang="en-US" sz="3400" dirty="0">
                <a:solidFill>
                  <a:srgbClr val="92D050"/>
                </a:solidFill>
              </a:rPr>
              <a:t>Early</a:t>
            </a:r>
            <a:br>
              <a:rPr lang="en-US" sz="3400" dirty="0">
                <a:solidFill>
                  <a:srgbClr val="92D050"/>
                </a:solidFill>
              </a:rPr>
            </a:br>
            <a:r>
              <a:rPr lang="en-US" sz="3400" dirty="0">
                <a:solidFill>
                  <a:srgbClr val="92D050"/>
                </a:solidFill>
              </a:rPr>
              <a:t>Detection </a:t>
            </a:r>
            <a:br>
              <a:rPr lang="en-US" sz="3400" dirty="0">
                <a:solidFill>
                  <a:srgbClr val="92D050"/>
                </a:solidFill>
              </a:rPr>
            </a:br>
            <a:r>
              <a:rPr lang="en-US" sz="3400" dirty="0">
                <a:solidFill>
                  <a:srgbClr val="92D050"/>
                </a:solidFill>
              </a:rPr>
              <a:t>is</a:t>
            </a:r>
            <a:br>
              <a:rPr lang="en-US" sz="3400" dirty="0">
                <a:solidFill>
                  <a:srgbClr val="92D050"/>
                </a:solidFill>
              </a:rPr>
            </a:br>
            <a:r>
              <a:rPr lang="en-US" sz="3400" dirty="0">
                <a:solidFill>
                  <a:srgbClr val="92D050"/>
                </a:solidFill>
              </a:rPr>
              <a:t>Key</a:t>
            </a:r>
          </a:p>
        </p:txBody>
      </p:sp>
      <p:graphicFrame>
        <p:nvGraphicFramePr>
          <p:cNvPr id="5" name="Content Placeholder 2">
            <a:extLst>
              <a:ext uri="{FF2B5EF4-FFF2-40B4-BE49-F238E27FC236}">
                <a16:creationId xmlns="" xmlns:a16="http://schemas.microsoft.com/office/drawing/2014/main" id="{1FD627A3-11A9-45BD-8A7E-5BA6A782B5C8}"/>
              </a:ext>
            </a:extLst>
          </p:cNvPr>
          <p:cNvGraphicFramePr>
            <a:graphicFrameLocks noGrp="1"/>
          </p:cNvGraphicFramePr>
          <p:nvPr>
            <p:ph idx="1"/>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6098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70EE4F-5462-4B16-BF6F-49273A4918C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 xmlns:a16="http://schemas.microsoft.com/office/drawing/2014/main" id="{A478BDDB-A516-4A4D-8D07-06A9239E00CC}"/>
              </a:ext>
            </a:extLst>
          </p:cNvPr>
          <p:cNvSpPr>
            <a:spLocks noGrp="1"/>
          </p:cNvSpPr>
          <p:nvPr>
            <p:ph idx="1"/>
          </p:nvPr>
        </p:nvSpPr>
        <p:spPr/>
        <p:txBody>
          <a:bodyPr/>
          <a:lstStyle/>
          <a:p>
            <a:endParaRPr lang="en-US" dirty="0"/>
          </a:p>
        </p:txBody>
      </p:sp>
      <p:pic>
        <p:nvPicPr>
          <p:cNvPr id="3074" name="Picture 2" descr="Related image">
            <a:extLst>
              <a:ext uri="{FF2B5EF4-FFF2-40B4-BE49-F238E27FC236}">
                <a16:creationId xmlns="" xmlns:a16="http://schemas.microsoft.com/office/drawing/2014/main" id="{B7FDAAD4-1926-4198-8204-1B7C6269C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38"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237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nvPr>
        </p:nvGraphicFramePr>
        <p:xfrm>
          <a:off x="1371600" y="457199"/>
          <a:ext cx="9601200" cy="6215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1350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3DFBBA17-68C1-41F9-89F3-78F3F2DB97B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8467"/>
            <a:ext cx="12192000" cy="6866467"/>
            <a:chOff x="0" y="-8467"/>
            <a:chExt cx="12192000" cy="6866467"/>
          </a:xfrm>
        </p:grpSpPr>
        <p:sp>
          <p:nvSpPr>
            <p:cNvPr id="19" name="Freeform 14">
              <a:extLst>
                <a:ext uri="{FF2B5EF4-FFF2-40B4-BE49-F238E27FC236}">
                  <a16:creationId xmlns="" xmlns:a16="http://schemas.microsoft.com/office/drawing/2014/main" id="{3054DDBF-C387-4540-A45A-F9BEB040C28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9" name="Straight Connector 19">
              <a:extLst>
                <a:ext uri="{FF2B5EF4-FFF2-40B4-BE49-F238E27FC236}">
                  <a16:creationId xmlns="" xmlns:a16="http://schemas.microsoft.com/office/drawing/2014/main" id="{7BD859CE-CE14-4780-AE18-EAE4B3284BA1}"/>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 xmlns:a16="http://schemas.microsoft.com/office/drawing/2014/main" id="{F0B8A132-768E-483C-A30F-37EB64E0411F}"/>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 xmlns:a16="http://schemas.microsoft.com/office/drawing/2014/main" id="{F81F31DC-17B7-43F3-B8DB-CA79E1A1EFE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 xmlns:a16="http://schemas.microsoft.com/office/drawing/2014/main" id="{66612D03-B350-4569-BA9B-D1E1F914A54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 xmlns:a16="http://schemas.microsoft.com/office/drawing/2014/main" id="{C382562E-51EA-49FC-9CA9-9E3E9FCFAE6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 xmlns:a16="http://schemas.microsoft.com/office/drawing/2014/main" id="{F202B3CB-9607-4519-9EB5-286A461D8DB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 xmlns:a16="http://schemas.microsoft.com/office/drawing/2014/main" id="{8635CEA0-18EC-41D7-BFAE-B45A7669CD3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 xmlns:a16="http://schemas.microsoft.com/office/drawing/2014/main" id="{FC79C36B-0CF0-4AA7-A3BF-42D6B93173D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 xmlns:a16="http://schemas.microsoft.com/office/drawing/2014/main" id="{1D6C24F4-F8D2-44C2-8CFA-D14C5561D7D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 xmlns:a16="http://schemas.microsoft.com/office/drawing/2014/main" id="{589E7017-84B3-4DAA-9095-7314FE94B4BF}"/>
              </a:ext>
            </a:extLst>
          </p:cNvPr>
          <p:cNvSpPr>
            <a:spLocks noGrp="1"/>
          </p:cNvSpPr>
          <p:nvPr>
            <p:ph type="title"/>
          </p:nvPr>
        </p:nvSpPr>
        <p:spPr>
          <a:xfrm>
            <a:off x="609601" y="4385066"/>
            <a:ext cx="10923638" cy="2337281"/>
          </a:xfrm>
        </p:spPr>
        <p:txBody>
          <a:bodyPr vert="horz" lIns="91440" tIns="45720" rIns="91440" bIns="45720" rtlCol="0" anchor="b">
            <a:normAutofit fontScale="90000"/>
          </a:bodyPr>
          <a:lstStyle/>
          <a:p>
            <a:r>
              <a:rPr lang="en-US" sz="5400" dirty="0">
                <a:solidFill>
                  <a:schemeClr val="tx1"/>
                </a:solidFill>
              </a:rPr>
              <a:t>Oropharyngeal Cancer</a:t>
            </a:r>
            <a:br>
              <a:rPr lang="en-US" sz="5400" dirty="0">
                <a:solidFill>
                  <a:schemeClr val="tx1"/>
                </a:solidFill>
              </a:rPr>
            </a:br>
            <a:r>
              <a:rPr lang="en-US" sz="5400" dirty="0">
                <a:solidFill>
                  <a:schemeClr val="tx1"/>
                </a:solidFill>
              </a:rPr>
              <a:t>tonsils, throat, base of the tongue</a:t>
            </a:r>
            <a:br>
              <a:rPr lang="en-US" sz="5400" dirty="0">
                <a:solidFill>
                  <a:schemeClr val="tx1"/>
                </a:solidFill>
              </a:rPr>
            </a:br>
            <a:r>
              <a:rPr lang="en-US" sz="5400" dirty="0">
                <a:solidFill>
                  <a:schemeClr val="tx1"/>
                </a:solidFill>
              </a:rPr>
              <a:t>back of soft palate</a:t>
            </a:r>
          </a:p>
        </p:txBody>
      </p:sp>
      <p:sp>
        <p:nvSpPr>
          <p:cNvPr id="30" name="Rectangle 29">
            <a:extLst>
              <a:ext uri="{FF2B5EF4-FFF2-40B4-BE49-F238E27FC236}">
                <a16:creationId xmlns="" xmlns:a16="http://schemas.microsoft.com/office/drawing/2014/main" id="{4F71A406-3CB7-4E4D-B434-24E6AA4F399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13" name="Picture 12" descr="A screenshot of a cell phone&#10;&#10;Description automatically generated">
            <a:extLst>
              <a:ext uri="{FF2B5EF4-FFF2-40B4-BE49-F238E27FC236}">
                <a16:creationId xmlns="" xmlns:a16="http://schemas.microsoft.com/office/drawing/2014/main" id="{9D397BCA-EC4A-42B9-A2CF-430CDF083F3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t="5770" r="2" b="304"/>
          <a:stretch/>
        </p:blipFill>
        <p:spPr>
          <a:xfrm>
            <a:off x="20" y="3"/>
            <a:ext cx="6050260" cy="4091667"/>
          </a:xfrm>
          <a:prstGeom prst="rect">
            <a:avLst/>
          </a:prstGeom>
        </p:spPr>
      </p:pic>
      <p:pic>
        <p:nvPicPr>
          <p:cNvPr id="5" name="Content Placeholder 4" descr="A picture containing text&#10;&#10;Description automatically generated">
            <a:extLst>
              <a:ext uri="{FF2B5EF4-FFF2-40B4-BE49-F238E27FC236}">
                <a16:creationId xmlns="" xmlns:a16="http://schemas.microsoft.com/office/drawing/2014/main" id="{CD0195BE-ED51-43CF-BEEF-6E7873D3B9E3}"/>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t="12211" r="2" b="3242"/>
          <a:stretch/>
        </p:blipFill>
        <p:spPr>
          <a:xfrm>
            <a:off x="6141719" y="-683"/>
            <a:ext cx="6050280" cy="4092348"/>
          </a:xfrm>
          <a:prstGeom prst="rect">
            <a:avLst/>
          </a:prstGeom>
          <a:effectLst>
            <a:softEdge rad="317500"/>
          </a:effectLst>
        </p:spPr>
      </p:pic>
    </p:spTree>
    <p:extLst>
      <p:ext uri="{BB962C8B-B14F-4D97-AF65-F5344CB8AC3E}">
        <p14:creationId xmlns:p14="http://schemas.microsoft.com/office/powerpoint/2010/main" val="873878793"/>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9442" y="5870685"/>
            <a:ext cx="9601200" cy="1485900"/>
          </a:xfrm>
        </p:spPr>
        <p:txBody>
          <a:bodyPr>
            <a:normAutofit/>
          </a:bodyPr>
          <a:lstStyle/>
          <a:p>
            <a:r>
              <a:rPr lang="en-US" sz="4000" dirty="0"/>
              <a:t>Where in the mouth?</a:t>
            </a:r>
          </a:p>
        </p:txBody>
      </p:sp>
      <p:sp>
        <p:nvSpPr>
          <p:cNvPr id="3" name="Content Placeholder 2"/>
          <p:cNvSpPr>
            <a:spLocks noGrp="1"/>
          </p:cNvSpPr>
          <p:nvPr>
            <p:ph idx="1"/>
          </p:nvPr>
        </p:nvSpPr>
        <p:spPr>
          <a:xfrm>
            <a:off x="371475" y="1770172"/>
            <a:ext cx="10151820" cy="3816241"/>
          </a:xfrm>
        </p:spPr>
        <p:txBody>
          <a:bodyPr>
            <a:normAutofit/>
          </a:bodyPr>
          <a:lstStyle/>
          <a:p>
            <a:r>
              <a:rPr lang="en-US" dirty="0"/>
              <a:t>Anterior: Front part of Mouth</a:t>
            </a:r>
          </a:p>
          <a:p>
            <a:pPr lvl="1"/>
            <a:r>
              <a:rPr lang="en-US" dirty="0"/>
              <a:t>Vast majority here are related to                                                                                                                                                                                                 tobacco/alcohol</a:t>
            </a:r>
          </a:p>
          <a:p>
            <a:r>
              <a:rPr lang="en-US" dirty="0"/>
              <a:t>Posterior: Back</a:t>
            </a:r>
          </a:p>
          <a:p>
            <a:pPr lvl="1"/>
            <a:r>
              <a:rPr lang="en-US" dirty="0"/>
              <a:t>Base of tongue, back of throat and tonsils</a:t>
            </a:r>
          </a:p>
          <a:p>
            <a:r>
              <a:rPr lang="en-US" dirty="0"/>
              <a:t>3 types of cancer</a:t>
            </a:r>
          </a:p>
          <a:p>
            <a:pPr lvl="1"/>
            <a:r>
              <a:rPr lang="en-US" dirty="0"/>
              <a:t>Squamous Cell carcinoma</a:t>
            </a:r>
          </a:p>
          <a:p>
            <a:pPr lvl="1"/>
            <a:r>
              <a:rPr lang="en-US" dirty="0"/>
              <a:t>Adenoid Cystic Carcinoma</a:t>
            </a:r>
          </a:p>
          <a:p>
            <a:pPr lvl="1"/>
            <a:r>
              <a:rPr lang="en-US" dirty="0"/>
              <a:t>Mucoepidermoid carcinoma</a:t>
            </a:r>
          </a:p>
          <a:p>
            <a:pPr marL="914400" lvl="2" indent="0">
              <a:buNone/>
            </a:pPr>
            <a:endParaRPr lang="en-US" dirty="0"/>
          </a:p>
        </p:txBody>
      </p:sp>
      <p:pic>
        <p:nvPicPr>
          <p:cNvPr id="4" name="Picture 3" descr="thombiology30 - Digestive Syste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3588" y="0"/>
            <a:ext cx="6399371" cy="5199489"/>
          </a:xfrm>
          <a:prstGeom prst="rect">
            <a:avLst/>
          </a:prstGeom>
        </p:spPr>
      </p:pic>
    </p:spTree>
    <p:extLst>
      <p:ext uri="{BB962C8B-B14F-4D97-AF65-F5344CB8AC3E}">
        <p14:creationId xmlns:p14="http://schemas.microsoft.com/office/powerpoint/2010/main" val="75449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76582886-877C-4AEC-A77F-8055EB9A0CF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8467"/>
            <a:ext cx="12192000" cy="6866467"/>
            <a:chOff x="0" y="-8467"/>
            <a:chExt cx="12192000" cy="6866467"/>
          </a:xfrm>
        </p:grpSpPr>
        <p:sp>
          <p:nvSpPr>
            <p:cNvPr id="11" name="Freeform 14">
              <a:extLst>
                <a:ext uri="{FF2B5EF4-FFF2-40B4-BE49-F238E27FC236}">
                  <a16:creationId xmlns="" xmlns:a16="http://schemas.microsoft.com/office/drawing/2014/main" id="{171A838D-27EA-485C-9A80-DCE624AB30B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 xmlns:a16="http://schemas.microsoft.com/office/drawing/2014/main" id="{9059F313-A1BB-425E-9626-2BD43CAC6489}"/>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 xmlns:a16="http://schemas.microsoft.com/office/drawing/2014/main" id="{19ABF76A-A1AE-44BB-9ECB-D55D2FE29BF1}"/>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 xmlns:a16="http://schemas.microsoft.com/office/drawing/2014/main" id="{5B6D2EC4-82D3-43B8-82D6-028CB434561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 xmlns:a16="http://schemas.microsoft.com/office/drawing/2014/main" id="{520034CE-71F9-4E0F-94D8-99335CB8526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 xmlns:a16="http://schemas.microsoft.com/office/drawing/2014/main" id="{1926C6C0-16F7-4CDC-B481-2D19B2F3BF0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 xmlns:a16="http://schemas.microsoft.com/office/drawing/2014/main" id="{042CE423-CE6E-4EE9-91F2-3E40EFB40A3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 xmlns:a16="http://schemas.microsoft.com/office/drawing/2014/main" id="{699BB4BD-31D7-434C-A6DB-E2CF3ACF605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 xmlns:a16="http://schemas.microsoft.com/office/drawing/2014/main" id="{23D406B8-656A-4D8B-91D0-BF4202C86FE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 xmlns:a16="http://schemas.microsoft.com/office/drawing/2014/main" id="{83F4BFB6-D6B8-446C-8E17-3D54DCA9FF2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 xmlns:a16="http://schemas.microsoft.com/office/drawing/2014/main" id="{9179DE42-5613-4B35-A1E6-6CCBAA13C7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cxnSp>
        <p:nvCxnSpPr>
          <p:cNvPr id="24" name="Straight Connector 23">
            <a:extLst>
              <a:ext uri="{FF2B5EF4-FFF2-40B4-BE49-F238E27FC236}">
                <a16:creationId xmlns="" xmlns:a16="http://schemas.microsoft.com/office/drawing/2014/main" id="{EB898B32-3891-4C3A-8F58-C5969D2E903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 xmlns:a16="http://schemas.microsoft.com/office/drawing/2014/main" id="{4AE4806D-B8F9-4679-A68A-9BD21C01A30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 xmlns:a16="http://schemas.microsoft.com/office/drawing/2014/main" id="{52FB45E9-914E-4471-AC87-E475CD5176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 xmlns:a16="http://schemas.microsoft.com/office/drawing/2014/main" id="{C310626D-5743-49D4-8F7D-88C4F8F057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 xmlns:a16="http://schemas.microsoft.com/office/drawing/2014/main" id="{3C195FC1-B568-4C72-9902-34CB35DDD7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 xmlns:a16="http://schemas.microsoft.com/office/drawing/2014/main" id="{EF2BDF77-362C-43F0-8CBB-A969EC2AE0C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 xmlns:a16="http://schemas.microsoft.com/office/drawing/2014/main" id="{4BE96B01-3929-432D-B8C2-ADBCB74C2E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Shape 37">
            <a:extLst>
              <a:ext uri="{FF2B5EF4-FFF2-40B4-BE49-F238E27FC236}">
                <a16:creationId xmlns="" xmlns:a16="http://schemas.microsoft.com/office/drawing/2014/main" id="{2A6FCDE6-CDE2-4C51-B18E-A95CFB6797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Title 3">
            <a:extLst>
              <a:ext uri="{FF2B5EF4-FFF2-40B4-BE49-F238E27FC236}">
                <a16:creationId xmlns="" xmlns:a16="http://schemas.microsoft.com/office/drawing/2014/main" id="{BEBA8F70-E62C-4AC4-8562-755220A90FF2}"/>
              </a:ext>
            </a:extLst>
          </p:cNvPr>
          <p:cNvSpPr>
            <a:spLocks noGrp="1"/>
          </p:cNvSpPr>
          <p:nvPr>
            <p:ph type="title"/>
          </p:nvPr>
        </p:nvSpPr>
        <p:spPr>
          <a:xfrm>
            <a:off x="4419136" y="1020871"/>
            <a:ext cx="6960759" cy="2849671"/>
          </a:xfrm>
        </p:spPr>
        <p:txBody>
          <a:bodyPr vert="horz" lIns="91440" tIns="45720" rIns="91440" bIns="45720" rtlCol="0" anchor="b">
            <a:normAutofit/>
          </a:bodyPr>
          <a:lstStyle/>
          <a:p>
            <a:r>
              <a:rPr lang="en-US" sz="6000" dirty="0">
                <a:solidFill>
                  <a:srgbClr val="FFFFFF"/>
                </a:solidFill>
              </a:rPr>
              <a:t>Adjuncts</a:t>
            </a:r>
          </a:p>
        </p:txBody>
      </p:sp>
      <p:sp>
        <p:nvSpPr>
          <p:cNvPr id="40" name="Isosceles Triangle 39">
            <a:extLst>
              <a:ext uri="{FF2B5EF4-FFF2-40B4-BE49-F238E27FC236}">
                <a16:creationId xmlns="" xmlns:a16="http://schemas.microsoft.com/office/drawing/2014/main" id="{9D2E8756-2465-473A-BA2A-2DB1D622474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407623088"/>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 Council on Scientific Affairs</a:t>
            </a:r>
          </a:p>
        </p:txBody>
      </p:sp>
      <p:sp>
        <p:nvSpPr>
          <p:cNvPr id="3" name="Content Placeholder 2"/>
          <p:cNvSpPr>
            <a:spLocks noGrp="1"/>
          </p:cNvSpPr>
          <p:nvPr>
            <p:ph idx="1"/>
          </p:nvPr>
        </p:nvSpPr>
        <p:spPr/>
        <p:txBody>
          <a:bodyPr>
            <a:normAutofit fontScale="92500"/>
          </a:bodyPr>
          <a:lstStyle/>
          <a:p>
            <a:pPr marL="0" indent="0">
              <a:buNone/>
            </a:pPr>
            <a:r>
              <a:rPr lang="en-US" dirty="0"/>
              <a:t> Not endorsed by any major dental society, association or organization </a:t>
            </a:r>
          </a:p>
          <a:p>
            <a:pPr marL="0" indent="0">
              <a:buNone/>
            </a:pPr>
            <a:r>
              <a:rPr lang="en-US" b="1" i="1" dirty="0"/>
              <a:t>only adjuncts</a:t>
            </a:r>
            <a:r>
              <a:rPr lang="en-US" dirty="0"/>
              <a:t> </a:t>
            </a:r>
          </a:p>
          <a:p>
            <a:pPr marL="0" indent="0">
              <a:buNone/>
            </a:pPr>
            <a:r>
              <a:rPr lang="en-US" sz="2800" dirty="0"/>
              <a:t>1.        Tissue staining techniques</a:t>
            </a:r>
          </a:p>
          <a:p>
            <a:pPr marL="0" indent="0">
              <a:buNone/>
            </a:pPr>
            <a:r>
              <a:rPr lang="en-US" sz="2800" dirty="0"/>
              <a:t>2.        Brush cytology to detect abnormal cells</a:t>
            </a:r>
          </a:p>
          <a:p>
            <a:pPr marL="0" indent="0">
              <a:buNone/>
            </a:pPr>
            <a:r>
              <a:rPr lang="en-US" sz="2800" dirty="0"/>
              <a:t>3.        Devices that aid in visually detecting abnormal 			tissue through the use of different wavelengths of 		light 	including: blue, amber, white or violet</a:t>
            </a:r>
          </a:p>
          <a:p>
            <a:pPr marL="0" indent="0">
              <a:buNone/>
            </a:pPr>
            <a:r>
              <a:rPr lang="en-US" dirty="0"/>
              <a:t/>
            </a:r>
            <a:br>
              <a:rPr lang="en-US" dirty="0"/>
            </a:br>
            <a:endParaRPr lang="en-US" dirty="0"/>
          </a:p>
        </p:txBody>
      </p:sp>
      <p:pic>
        <p:nvPicPr>
          <p:cNvPr id="4" name="Picture 3" descr="&lt;strong&gt;Ada&lt;/strong&gt; Logo Vectors Free Downloa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8247" y="99218"/>
            <a:ext cx="1857375" cy="1857375"/>
          </a:xfrm>
          <a:prstGeom prst="rect">
            <a:avLst/>
          </a:prstGeom>
        </p:spPr>
      </p:pic>
    </p:spTree>
    <p:extLst>
      <p:ext uri="{BB962C8B-B14F-4D97-AF65-F5344CB8AC3E}">
        <p14:creationId xmlns:p14="http://schemas.microsoft.com/office/powerpoint/2010/main" val="248758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4784" y="545996"/>
            <a:ext cx="4883988" cy="1325563"/>
          </a:xfrm>
        </p:spPr>
        <p:txBody>
          <a:bodyPr/>
          <a:lstStyle/>
          <a:p>
            <a:r>
              <a:rPr lang="en-US" dirty="0"/>
              <a:t>HPV Screening</a:t>
            </a:r>
            <a:br>
              <a:rPr lang="en-US" dirty="0"/>
            </a:br>
            <a:r>
              <a:rPr lang="en-US" dirty="0"/>
              <a:t>Tool</a:t>
            </a:r>
          </a:p>
        </p:txBody>
      </p:sp>
      <p:pic>
        <p:nvPicPr>
          <p:cNvPr id="9" name="Content Placeholder 8">
            <a:extLst>
              <a:ext uri="{FF2B5EF4-FFF2-40B4-BE49-F238E27FC236}">
                <a16:creationId xmlns="" xmlns:a16="http://schemas.microsoft.com/office/drawing/2014/main" id="{51602723-F5FA-43EF-98FE-6ADFF171A2F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306798" y="3244954"/>
            <a:ext cx="2577778" cy="1663492"/>
          </a:xfrm>
        </p:spPr>
      </p:pic>
      <p:sp>
        <p:nvSpPr>
          <p:cNvPr id="7" name="Content Placeholder 6"/>
          <p:cNvSpPr>
            <a:spLocks noGrp="1"/>
          </p:cNvSpPr>
          <p:nvPr>
            <p:ph sz="half" idx="2"/>
          </p:nvPr>
        </p:nvSpPr>
        <p:spPr/>
        <p:txBody>
          <a:bodyPr>
            <a:normAutofit/>
          </a:bodyPr>
          <a:lstStyle/>
          <a:p>
            <a:r>
              <a:rPr lang="en-US" dirty="0"/>
              <a:t>Various HPV tests</a:t>
            </a:r>
          </a:p>
          <a:p>
            <a:r>
              <a:rPr lang="en-US" dirty="0"/>
              <a:t>If test positive</a:t>
            </a:r>
          </a:p>
          <a:p>
            <a:pPr lvl="1"/>
            <a:r>
              <a:rPr lang="en-US" dirty="0"/>
              <a:t>More frequent screenings</a:t>
            </a:r>
          </a:p>
          <a:p>
            <a:pPr lvl="1"/>
            <a:r>
              <a:rPr lang="en-US" dirty="0"/>
              <a:t>Continued education on risk factors</a:t>
            </a:r>
          </a:p>
          <a:p>
            <a:pPr lvl="1"/>
            <a:r>
              <a:rPr lang="en-US" dirty="0"/>
              <a:t>Collaboration between medical and dental providers</a:t>
            </a:r>
          </a:p>
          <a:p>
            <a:pPr lvl="1"/>
            <a:r>
              <a:rPr lang="en-US" dirty="0"/>
              <a:t>More frequent diagnostic testing</a:t>
            </a:r>
          </a:p>
          <a:p>
            <a:pPr lvl="1"/>
            <a:r>
              <a:rPr lang="en-US" dirty="0"/>
              <a:t>Use of adjunctive screening tools</a:t>
            </a:r>
          </a:p>
          <a:p>
            <a:pPr lvl="1"/>
            <a:endParaRPr lang="en-US" dirty="0"/>
          </a:p>
        </p:txBody>
      </p:sp>
      <p:pic>
        <p:nvPicPr>
          <p:cNvPr id="11" name="Picture 10">
            <a:extLst>
              <a:ext uri="{FF2B5EF4-FFF2-40B4-BE49-F238E27FC236}">
                <a16:creationId xmlns="" xmlns:a16="http://schemas.microsoft.com/office/drawing/2014/main" id="{9540C0A7-922D-49AA-8740-5452565F51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533" y="448259"/>
            <a:ext cx="4549915" cy="2053781"/>
          </a:xfrm>
          <a:prstGeom prst="rect">
            <a:avLst/>
          </a:prstGeom>
        </p:spPr>
      </p:pic>
    </p:spTree>
    <p:extLst>
      <p:ext uri="{BB962C8B-B14F-4D97-AF65-F5344CB8AC3E}">
        <p14:creationId xmlns:p14="http://schemas.microsoft.com/office/powerpoint/2010/main" val="3846073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BD04E1-39B0-4319-87BA-0BEC8E91BAC4}"/>
              </a:ext>
            </a:extLst>
          </p:cNvPr>
          <p:cNvSpPr>
            <a:spLocks noGrp="1"/>
          </p:cNvSpPr>
          <p:nvPr>
            <p:ph type="title"/>
          </p:nvPr>
        </p:nvSpPr>
        <p:spPr/>
        <p:txBody>
          <a:bodyPr>
            <a:normAutofit fontScale="90000"/>
          </a:bodyPr>
          <a:lstStyle/>
          <a:p>
            <a:r>
              <a:rPr lang="en-US" dirty="0"/>
              <a:t>What risk factor(s) contributes to the most amount oral and oropharyngeal cancers?</a:t>
            </a:r>
          </a:p>
        </p:txBody>
      </p:sp>
      <p:pic>
        <p:nvPicPr>
          <p:cNvPr id="5" name="Content Placeholder 4">
            <a:extLst>
              <a:ext uri="{FF2B5EF4-FFF2-40B4-BE49-F238E27FC236}">
                <a16:creationId xmlns:a16="http://schemas.microsoft.com/office/drawing/2014/main" xmlns="" id="{C24D64DD-24DF-45CE-8914-3FCAE4FBA85C}"/>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410849" y="2352027"/>
            <a:ext cx="3749830" cy="3881437"/>
          </a:xfrm>
        </p:spPr>
      </p:pic>
      <p:sp>
        <p:nvSpPr>
          <p:cNvPr id="7" name="TextBox 6">
            <a:extLst>
              <a:ext uri="{FF2B5EF4-FFF2-40B4-BE49-F238E27FC236}">
                <a16:creationId xmlns:a16="http://schemas.microsoft.com/office/drawing/2014/main" xmlns="" id="{0E6EA9AA-5B6A-4564-AB33-C77A7EB96BDD}"/>
              </a:ext>
            </a:extLst>
          </p:cNvPr>
          <p:cNvSpPr txBox="1"/>
          <p:nvPr/>
        </p:nvSpPr>
        <p:spPr>
          <a:xfrm>
            <a:off x="5160679" y="2253672"/>
            <a:ext cx="4664363" cy="2585323"/>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Genetics</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Viral</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Bacterial</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Heavy Smoking</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Alcohol and Tobacco use  combined</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Marijuana</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Poor Diet</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Chronic irritation, inflammation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4248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Diagnostic aids in oral cance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014" y="120427"/>
            <a:ext cx="5795727" cy="4351338"/>
          </a:xfrm>
          <a:prstGeom prst="rect">
            <a:avLst/>
          </a:prstGeom>
        </p:spPr>
      </p:pic>
      <p:pic>
        <p:nvPicPr>
          <p:cNvPr id="5" name="Picture 4" descr="&lt;strong&gt;Toluidine&lt;/strong&gt; blue stain imag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1098" y="2211542"/>
            <a:ext cx="6336405" cy="4218236"/>
          </a:xfrm>
          <a:prstGeom prst="rect">
            <a:avLst/>
          </a:prstGeom>
        </p:spPr>
      </p:pic>
    </p:spTree>
    <p:extLst>
      <p:ext uri="{BB962C8B-B14F-4D97-AF65-F5344CB8AC3E}">
        <p14:creationId xmlns:p14="http://schemas.microsoft.com/office/powerpoint/2010/main" val="451603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mage result for mouth cancer powerpoint templates">
            <a:extLst>
              <a:ext uri="{FF2B5EF4-FFF2-40B4-BE49-F238E27FC236}">
                <a16:creationId xmlns="" xmlns:a16="http://schemas.microsoft.com/office/drawing/2014/main" id="{79400E21-EB67-4EAA-AC05-2E500E829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00" y="2501900"/>
            <a:ext cx="5143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3" descr="photo">
            <a:extLst>
              <a:ext uri="{FF2B5EF4-FFF2-40B4-BE49-F238E27FC236}">
                <a16:creationId xmlns="" xmlns:a16="http://schemas.microsoft.com/office/drawing/2014/main" id="{8697F1C7-1907-45A4-B3B0-40C5E1C38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2425700"/>
            <a:ext cx="5181600" cy="3886200"/>
          </a:xfrm>
          <a:prstGeom prst="rect">
            <a:avLst/>
          </a:prstGeom>
        </p:spPr>
      </p:pic>
      <p:sp>
        <p:nvSpPr>
          <p:cNvPr id="2" name="Title 1">
            <a:extLst>
              <a:ext uri="{FF2B5EF4-FFF2-40B4-BE49-F238E27FC236}">
                <a16:creationId xmlns="" xmlns:a16="http://schemas.microsoft.com/office/drawing/2014/main" id="{5A9A9111-F2D5-4DCD-B524-3DB44223BD7E}"/>
              </a:ext>
            </a:extLst>
          </p:cNvPr>
          <p:cNvSpPr>
            <a:spLocks noGrp="1"/>
          </p:cNvSpPr>
          <p:nvPr>
            <p:ph type="title"/>
          </p:nvPr>
        </p:nvSpPr>
        <p:spPr/>
        <p:txBody>
          <a:bodyPr/>
          <a:lstStyle/>
          <a:p>
            <a:r>
              <a:rPr lang="en-US" dirty="0"/>
              <a:t>Adjunct Screening Tools</a:t>
            </a:r>
            <a:br>
              <a:rPr lang="en-US" dirty="0"/>
            </a:br>
            <a:r>
              <a:rPr lang="en-US" dirty="0"/>
              <a:t>Fluorescence lighting</a:t>
            </a:r>
          </a:p>
        </p:txBody>
      </p:sp>
      <p:sp>
        <p:nvSpPr>
          <p:cNvPr id="4" name="Content Placeholder 3">
            <a:extLst>
              <a:ext uri="{FF2B5EF4-FFF2-40B4-BE49-F238E27FC236}">
                <a16:creationId xmlns="" xmlns:a16="http://schemas.microsoft.com/office/drawing/2014/main" id="{3B8E9859-BA16-452D-960F-2A31320FE9B4}"/>
              </a:ext>
            </a:extLst>
          </p:cNvPr>
          <p:cNvSpPr>
            <a:spLocks noGrp="1"/>
          </p:cNvSpPr>
          <p:nvPr>
            <p:ph idx="1"/>
          </p:nvPr>
        </p:nvSpPr>
        <p:spPr>
          <a:xfrm>
            <a:off x="838200" y="1825625"/>
            <a:ext cx="9608389" cy="4351338"/>
          </a:xfrm>
        </p:spPr>
        <p:txBody>
          <a:bodyPr/>
          <a:lstStyle/>
          <a:p>
            <a:endParaRPr lang="en-US" dirty="0"/>
          </a:p>
        </p:txBody>
      </p:sp>
    </p:spTree>
    <p:extLst>
      <p:ext uri="{BB962C8B-B14F-4D97-AF65-F5344CB8AC3E}">
        <p14:creationId xmlns:p14="http://schemas.microsoft.com/office/powerpoint/2010/main" val="3537886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A5AFB369-4673-4727-A7CD-D86AFE0AE06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8467"/>
            <a:ext cx="12192000" cy="6866467"/>
            <a:chOff x="0" y="-8467"/>
            <a:chExt cx="12192000" cy="6866467"/>
          </a:xfrm>
        </p:grpSpPr>
        <p:sp>
          <p:nvSpPr>
            <p:cNvPr id="11" name="Freeform 14">
              <a:extLst>
                <a:ext uri="{FF2B5EF4-FFF2-40B4-BE49-F238E27FC236}">
                  <a16:creationId xmlns="" xmlns:a16="http://schemas.microsoft.com/office/drawing/2014/main" id="{50709826-4D6B-4A97-8DB3-5DA16662622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 xmlns:a16="http://schemas.microsoft.com/office/drawing/2014/main" id="{47263F58-6EE6-45B3-9BF2-C0BD5D30A556}"/>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 xmlns:a16="http://schemas.microsoft.com/office/drawing/2014/main" id="{5197CE03-EB81-4718-BEA1-C2D488961E50}"/>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 xmlns:a16="http://schemas.microsoft.com/office/drawing/2014/main" id="{A3451629-72D6-4E33-A99A-40FAF7445DD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 xmlns:a16="http://schemas.microsoft.com/office/drawing/2014/main" id="{E04F0FD4-BCD5-4435-A6B5-A2E69303B73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 xmlns:a16="http://schemas.microsoft.com/office/drawing/2014/main" id="{DE110F09-1C81-4E73-B5E9-D857CD879F0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 xmlns:a16="http://schemas.microsoft.com/office/drawing/2014/main" id="{273A9C01-06BD-4E8E-8BBF-2E2A9ECF49C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 xmlns:a16="http://schemas.microsoft.com/office/drawing/2014/main" id="{B206C9B2-27BE-4B6F-A4D0-485FBBEB58F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 xmlns:a16="http://schemas.microsoft.com/office/drawing/2014/main" id="{2E7D673E-0C5C-4F2B-B46E-3E9286B9E86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 xmlns:a16="http://schemas.microsoft.com/office/drawing/2014/main" id="{F0F78B34-9B26-4CA9-B8F0-B9638730F9F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descr="A person in a blue shirt&#10;&#10;Description automatically generated">
            <a:extLst>
              <a:ext uri="{FF2B5EF4-FFF2-40B4-BE49-F238E27FC236}">
                <a16:creationId xmlns="" xmlns:a16="http://schemas.microsoft.com/office/drawing/2014/main" id="{F81C4FCB-AF83-44AD-B587-19DDBDA35620}"/>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9903" r="11519" b="1"/>
          <a:stretch/>
        </p:blipFill>
        <p:spPr>
          <a:xfrm>
            <a:off x="1348731" y="1223580"/>
            <a:ext cx="5428892" cy="4732574"/>
          </a:xfrm>
          <a:prstGeom prst="rect">
            <a:avLst/>
          </a:prstGeom>
        </p:spPr>
      </p:pic>
    </p:spTree>
    <p:extLst>
      <p:ext uri="{BB962C8B-B14F-4D97-AF65-F5344CB8AC3E}">
        <p14:creationId xmlns:p14="http://schemas.microsoft.com/office/powerpoint/2010/main" val="1760543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940B9E-96D3-4A28-B122-1D4B373F9113}"/>
              </a:ext>
            </a:extLst>
          </p:cNvPr>
          <p:cNvSpPr>
            <a:spLocks noGrp="1"/>
          </p:cNvSpPr>
          <p:nvPr>
            <p:ph type="title"/>
          </p:nvPr>
        </p:nvSpPr>
        <p:spPr/>
        <p:txBody>
          <a:bodyPr/>
          <a:lstStyle/>
          <a:p>
            <a:r>
              <a:rPr lang="en-US" dirty="0"/>
              <a:t>Risk Factors</a:t>
            </a:r>
            <a:br>
              <a:rPr lang="en-US" dirty="0"/>
            </a:br>
            <a:endParaRPr lang="en-US" dirty="0"/>
          </a:p>
        </p:txBody>
      </p:sp>
      <p:sp>
        <p:nvSpPr>
          <p:cNvPr id="3" name="Content Placeholder 2">
            <a:extLst>
              <a:ext uri="{FF2B5EF4-FFF2-40B4-BE49-F238E27FC236}">
                <a16:creationId xmlns="" xmlns:a16="http://schemas.microsoft.com/office/drawing/2014/main" id="{04136484-E684-4E79-99AB-97EFA1D758FA}"/>
              </a:ext>
            </a:extLst>
          </p:cNvPr>
          <p:cNvSpPr>
            <a:spLocks noGrp="1"/>
          </p:cNvSpPr>
          <p:nvPr>
            <p:ph idx="1"/>
          </p:nvPr>
        </p:nvSpPr>
        <p:spPr/>
        <p:txBody>
          <a:bodyPr>
            <a:normAutofit fontScale="62500" lnSpcReduction="20000"/>
          </a:bodyPr>
          <a:lstStyle/>
          <a:p>
            <a:r>
              <a:rPr lang="en-US" sz="4000" dirty="0">
                <a:solidFill>
                  <a:srgbClr val="FF0000"/>
                </a:solidFill>
              </a:rPr>
              <a:t>New:</a:t>
            </a:r>
          </a:p>
          <a:p>
            <a:pPr lvl="1"/>
            <a:r>
              <a:rPr lang="en-US" sz="3800" dirty="0">
                <a:solidFill>
                  <a:srgbClr val="FF0000"/>
                </a:solidFill>
              </a:rPr>
              <a:t>Viral (HPV), Bacteria, Fungal, Chronic Inflammation</a:t>
            </a:r>
          </a:p>
          <a:p>
            <a:r>
              <a:rPr lang="en-US" sz="4000" dirty="0"/>
              <a:t>Existing:</a:t>
            </a:r>
          </a:p>
          <a:p>
            <a:pPr lvl="1"/>
            <a:r>
              <a:rPr lang="en-US" sz="3800" dirty="0"/>
              <a:t>UV Exposure</a:t>
            </a:r>
          </a:p>
          <a:p>
            <a:pPr lvl="1"/>
            <a:r>
              <a:rPr lang="en-US" sz="3800" dirty="0"/>
              <a:t>Radiographs</a:t>
            </a:r>
          </a:p>
          <a:p>
            <a:pPr lvl="1"/>
            <a:r>
              <a:rPr lang="en-US" sz="3800" dirty="0"/>
              <a:t>Tobacco</a:t>
            </a:r>
          </a:p>
          <a:p>
            <a:pPr lvl="1"/>
            <a:r>
              <a:rPr lang="en-US" sz="3800" dirty="0"/>
              <a:t>Alcohol</a:t>
            </a:r>
          </a:p>
          <a:p>
            <a:pPr lvl="1"/>
            <a:r>
              <a:rPr lang="en-US" sz="3800" dirty="0"/>
              <a:t>Poor diet/nutrition</a:t>
            </a:r>
          </a:p>
          <a:p>
            <a:pPr lvl="1"/>
            <a:r>
              <a:rPr lang="en-US" sz="3800" dirty="0"/>
              <a:t>Chronic tissue irritation</a:t>
            </a:r>
          </a:p>
          <a:p>
            <a:pPr marL="0" indent="0">
              <a:buNone/>
            </a:pPr>
            <a:endParaRPr lang="en-US" dirty="0"/>
          </a:p>
        </p:txBody>
      </p:sp>
    </p:spTree>
    <p:extLst>
      <p:ext uri="{BB962C8B-B14F-4D97-AF65-F5344CB8AC3E}">
        <p14:creationId xmlns:p14="http://schemas.microsoft.com/office/powerpoint/2010/main" val="1496800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3A3674-8E54-4529-A931-60B73AA80B9E}"/>
              </a:ext>
            </a:extLst>
          </p:cNvPr>
          <p:cNvSpPr>
            <a:spLocks noGrp="1"/>
          </p:cNvSpPr>
          <p:nvPr>
            <p:ph type="title"/>
          </p:nvPr>
        </p:nvSpPr>
        <p:spPr/>
        <p:txBody>
          <a:bodyPr/>
          <a:lstStyle/>
          <a:p>
            <a:r>
              <a:rPr lang="en-US" dirty="0"/>
              <a:t>National HPV Roundtable</a:t>
            </a:r>
            <a:br>
              <a:rPr lang="en-US" dirty="0"/>
            </a:br>
            <a:r>
              <a:rPr lang="en-US" dirty="0"/>
              <a:t>High Risk Factors</a:t>
            </a:r>
          </a:p>
        </p:txBody>
      </p:sp>
      <p:sp>
        <p:nvSpPr>
          <p:cNvPr id="3" name="Content Placeholder 2">
            <a:extLst>
              <a:ext uri="{FF2B5EF4-FFF2-40B4-BE49-F238E27FC236}">
                <a16:creationId xmlns="" xmlns:a16="http://schemas.microsoft.com/office/drawing/2014/main" id="{43B19E90-ADC3-4C88-BDFD-B6840991B353}"/>
              </a:ext>
            </a:extLst>
          </p:cNvPr>
          <p:cNvSpPr>
            <a:spLocks noGrp="1"/>
          </p:cNvSpPr>
          <p:nvPr>
            <p:ph idx="1"/>
          </p:nvPr>
        </p:nvSpPr>
        <p:spPr>
          <a:xfrm>
            <a:off x="677334" y="2160589"/>
            <a:ext cx="4597193" cy="3880773"/>
          </a:xfrm>
        </p:spPr>
        <p:txBody>
          <a:bodyPr/>
          <a:lstStyle/>
          <a:p>
            <a:r>
              <a:rPr lang="en-US" dirty="0"/>
              <a:t>Chewing tobacco</a:t>
            </a:r>
          </a:p>
          <a:p>
            <a:r>
              <a:rPr lang="en-US" dirty="0"/>
              <a:t>Heavy smoking ( more than 1 pk per day)</a:t>
            </a:r>
          </a:p>
          <a:p>
            <a:r>
              <a:rPr lang="en-US" dirty="0"/>
              <a:t>Chronic inflammation</a:t>
            </a:r>
          </a:p>
          <a:p>
            <a:r>
              <a:rPr lang="en-US" dirty="0"/>
              <a:t>Weakened immune system</a:t>
            </a:r>
          </a:p>
          <a:p>
            <a:r>
              <a:rPr lang="en-US" dirty="0">
                <a:solidFill>
                  <a:srgbClr val="FF0000"/>
                </a:solidFill>
              </a:rPr>
              <a:t>Current Marijuana use</a:t>
            </a:r>
          </a:p>
          <a:p>
            <a:r>
              <a:rPr lang="en-US" dirty="0"/>
              <a:t>Having 16 or more sex partners</a:t>
            </a:r>
          </a:p>
          <a:p>
            <a:r>
              <a:rPr lang="en-US" dirty="0"/>
              <a:t>Men with 2 or more same sex partners</a:t>
            </a:r>
          </a:p>
        </p:txBody>
      </p:sp>
      <p:pic>
        <p:nvPicPr>
          <p:cNvPr id="4" name="Picture 3">
            <a:extLst>
              <a:ext uri="{FF2B5EF4-FFF2-40B4-BE49-F238E27FC236}">
                <a16:creationId xmlns="" xmlns:a16="http://schemas.microsoft.com/office/drawing/2014/main" id="{2CA9D48A-BF2D-4DE4-9FB1-C0828B2A975F}"/>
              </a:ext>
            </a:extLst>
          </p:cNvPr>
          <p:cNvPicPr>
            <a:picLocks noChangeAspect="1"/>
          </p:cNvPicPr>
          <p:nvPr/>
        </p:nvPicPr>
        <p:blipFill rotWithShape="1">
          <a:blip r:embed="rId3"/>
          <a:srcRect l="27889" t="8923" r="29346" b="11065"/>
          <a:stretch/>
        </p:blipFill>
        <p:spPr>
          <a:xfrm>
            <a:off x="7077006" y="1270000"/>
            <a:ext cx="4437660" cy="4670307"/>
          </a:xfrm>
          <a:prstGeom prst="rect">
            <a:avLst/>
          </a:prstGeom>
        </p:spPr>
      </p:pic>
    </p:spTree>
    <p:extLst>
      <p:ext uri="{BB962C8B-B14F-4D97-AF65-F5344CB8AC3E}">
        <p14:creationId xmlns:p14="http://schemas.microsoft.com/office/powerpoint/2010/main" val="1993874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CA8543-F6B1-4471-A7EB-A8827E3D8DC0}"/>
              </a:ext>
            </a:extLst>
          </p:cNvPr>
          <p:cNvSpPr>
            <a:spLocks noGrp="1"/>
          </p:cNvSpPr>
          <p:nvPr>
            <p:ph type="title"/>
          </p:nvPr>
        </p:nvSpPr>
        <p:spPr/>
        <p:txBody>
          <a:bodyPr>
            <a:normAutofit fontScale="90000"/>
          </a:bodyPr>
          <a:lstStyle/>
          <a:p>
            <a:r>
              <a:rPr lang="en-US" dirty="0"/>
              <a:t>National HPV Roundtable</a:t>
            </a:r>
            <a:br>
              <a:rPr lang="en-US" dirty="0"/>
            </a:br>
            <a:r>
              <a:rPr lang="en-US" dirty="0"/>
              <a:t>An Action Guide for Dental Health Care Providers</a:t>
            </a:r>
          </a:p>
        </p:txBody>
      </p:sp>
      <p:sp>
        <p:nvSpPr>
          <p:cNvPr id="3" name="Content Placeholder 2">
            <a:extLst>
              <a:ext uri="{FF2B5EF4-FFF2-40B4-BE49-F238E27FC236}">
                <a16:creationId xmlns="" xmlns:a16="http://schemas.microsoft.com/office/drawing/2014/main" id="{4FF07923-D133-4780-BA9D-D023B55650B7}"/>
              </a:ext>
            </a:extLst>
          </p:cNvPr>
          <p:cNvSpPr>
            <a:spLocks noGrp="1"/>
          </p:cNvSpPr>
          <p:nvPr>
            <p:ph idx="1"/>
          </p:nvPr>
        </p:nvSpPr>
        <p:spPr/>
        <p:txBody>
          <a:bodyPr>
            <a:normAutofit/>
          </a:bodyPr>
          <a:lstStyle/>
          <a:p>
            <a:r>
              <a:rPr lang="en-US" dirty="0"/>
              <a:t>Action 1: know your unique roles</a:t>
            </a:r>
          </a:p>
          <a:p>
            <a:r>
              <a:rPr lang="en-US" dirty="0"/>
              <a:t>Action 2: Practice cancer prevention</a:t>
            </a:r>
          </a:p>
          <a:p>
            <a:pPr lvl="1"/>
            <a:r>
              <a:rPr lang="en-US" dirty="0"/>
              <a:t>Pamphlets, medical history, screenings</a:t>
            </a:r>
          </a:p>
          <a:p>
            <a:r>
              <a:rPr lang="en-US" dirty="0"/>
              <a:t>Action 3: HPV Vaccinations, follow up</a:t>
            </a:r>
          </a:p>
          <a:p>
            <a:r>
              <a:rPr lang="en-US" dirty="0"/>
              <a:t>Action 4: Collaborate</a:t>
            </a:r>
          </a:p>
          <a:p>
            <a:pPr lvl="1"/>
            <a:r>
              <a:rPr lang="en-US" dirty="0"/>
              <a:t>Partner with pediatricians, doctors</a:t>
            </a:r>
          </a:p>
          <a:p>
            <a:r>
              <a:rPr lang="en-US" dirty="0"/>
              <a:t>Action 5: Engage Your Team, Spread the Word</a:t>
            </a:r>
          </a:p>
          <a:p>
            <a:r>
              <a:rPr lang="en-US" dirty="0"/>
              <a:t>Resources: Handouts, Action Guide, Social Media, Website</a:t>
            </a:r>
          </a:p>
          <a:p>
            <a:endParaRPr lang="en-US" dirty="0"/>
          </a:p>
        </p:txBody>
      </p:sp>
      <p:sp>
        <p:nvSpPr>
          <p:cNvPr id="5" name="Footer Placeholder 4">
            <a:extLst>
              <a:ext uri="{FF2B5EF4-FFF2-40B4-BE49-F238E27FC236}">
                <a16:creationId xmlns="" xmlns:a16="http://schemas.microsoft.com/office/drawing/2014/main" id="{88A8817D-E939-48DC-955A-BEC49A209B83}"/>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t>https://nationalahec.org/images/ActionGuides/DENTAL-Action-Guide-WEB.pdf</a:t>
            </a:r>
          </a:p>
        </p:txBody>
      </p:sp>
    </p:spTree>
    <p:extLst>
      <p:ext uri="{BB962C8B-B14F-4D97-AF65-F5344CB8AC3E}">
        <p14:creationId xmlns:p14="http://schemas.microsoft.com/office/powerpoint/2010/main" val="3361124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603AE127-802C-459A-A612-DB85B67F0DC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Title 1"/>
          <p:cNvSpPr>
            <a:spLocks noGrp="1"/>
          </p:cNvSpPr>
          <p:nvPr>
            <p:ph type="title"/>
          </p:nvPr>
        </p:nvSpPr>
        <p:spPr>
          <a:xfrm>
            <a:off x="1043950" y="1179151"/>
            <a:ext cx="3300646" cy="4463889"/>
          </a:xfrm>
        </p:spPr>
        <p:txBody>
          <a:bodyPr anchor="ctr">
            <a:normAutofit/>
          </a:bodyPr>
          <a:lstStyle/>
          <a:p>
            <a:r>
              <a:rPr lang="en-US" dirty="0"/>
              <a:t>Oral Bacteria Linked to Esophageal Cancer</a:t>
            </a:r>
          </a:p>
        </p:txBody>
      </p:sp>
      <p:sp>
        <p:nvSpPr>
          <p:cNvPr id="11" name="Isosceles Triangle 10">
            <a:extLst>
              <a:ext uri="{FF2B5EF4-FFF2-40B4-BE49-F238E27FC236}">
                <a16:creationId xmlns="" xmlns:a16="http://schemas.microsoft.com/office/drawing/2014/main" id="{9323D83D-50D6-4040-A58B-FCEA340F886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3" name="Straight Connector 12">
            <a:extLst>
              <a:ext uri="{FF2B5EF4-FFF2-40B4-BE49-F238E27FC236}">
                <a16:creationId xmlns="" xmlns:a16="http://schemas.microsoft.com/office/drawing/2014/main" id="{1A1FE6BB-DFB2-4080-9B5E-076EF5DDE67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8918" y="125260"/>
            <a:ext cx="6009744" cy="6732740"/>
          </a:xfrm>
        </p:spPr>
        <p:txBody>
          <a:bodyPr anchor="ctr">
            <a:normAutofit/>
          </a:bodyPr>
          <a:lstStyle/>
          <a:p>
            <a:r>
              <a:rPr lang="en-US" b="1" dirty="0"/>
              <a:t>P. Gingivalis</a:t>
            </a:r>
          </a:p>
          <a:p>
            <a:pPr lvl="1"/>
            <a:r>
              <a:rPr lang="en-US" dirty="0"/>
              <a:t>61% of patients with esophageal squamous cell carcinoma</a:t>
            </a:r>
          </a:p>
          <a:p>
            <a:pPr lvl="1"/>
            <a:r>
              <a:rPr lang="en-US" dirty="0"/>
              <a:t>And extended in to 12% of surrounding tissues of cancerous cells</a:t>
            </a:r>
          </a:p>
          <a:p>
            <a:pPr lvl="1"/>
            <a:r>
              <a:rPr lang="en-US" dirty="0"/>
              <a:t>Presence may be a high risk factor and biomarker for this type of cancer</a:t>
            </a:r>
          </a:p>
          <a:p>
            <a:pPr lvl="1"/>
            <a:r>
              <a:rPr lang="en-US" dirty="0"/>
              <a:t>15,000 people per year are diagnosed with Esophageal Cancer</a:t>
            </a:r>
          </a:p>
          <a:p>
            <a:pPr lvl="1"/>
            <a:r>
              <a:rPr lang="en-US" dirty="0"/>
              <a:t>May be that ESCC cells allow P. Gingivalis to thrive or P. Gingivalis facilitates ESCC cells to thrive</a:t>
            </a:r>
          </a:p>
          <a:p>
            <a:pPr lvl="1"/>
            <a:r>
              <a:rPr lang="en-US" dirty="0"/>
              <a:t>Future=test for P. Gingivalis and treat with antibacterial strategies to prevent ESCC progression</a:t>
            </a:r>
          </a:p>
        </p:txBody>
      </p:sp>
      <p:sp>
        <p:nvSpPr>
          <p:cNvPr id="15" name="Isosceles Triangle 14">
            <a:extLst>
              <a:ext uri="{FF2B5EF4-FFF2-40B4-BE49-F238E27FC236}">
                <a16:creationId xmlns="" xmlns:a16="http://schemas.microsoft.com/office/drawing/2014/main" id="{F10FD715-4DCE-4779-B634-EC78315EA2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 name="Footer Placeholder 3"/>
          <p:cNvSpPr>
            <a:spLocks noGrp="1"/>
          </p:cNvSpPr>
          <p:nvPr>
            <p:ph type="ftr" sz="quarter" idx="11"/>
          </p:nvPr>
        </p:nvSpPr>
        <p:spPr>
          <a:xfrm>
            <a:off x="965200" y="6041362"/>
            <a:ext cx="6009746"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t>dentistrytoday.com    March 2016</a:t>
            </a:r>
          </a:p>
        </p:txBody>
      </p:sp>
    </p:spTree>
    <p:extLst>
      <p:ext uri="{BB962C8B-B14F-4D97-AF65-F5344CB8AC3E}">
        <p14:creationId xmlns:p14="http://schemas.microsoft.com/office/powerpoint/2010/main" val="3063829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6734" y="609600"/>
            <a:ext cx="3737268" cy="1320800"/>
          </a:xfrm>
        </p:spPr>
        <p:txBody>
          <a:bodyPr vert="horz" lIns="91440" tIns="45720" rIns="91440" bIns="45720" rtlCol="0" anchor="t">
            <a:normAutofit/>
          </a:bodyPr>
          <a:lstStyle/>
          <a:p>
            <a:pPr>
              <a:lnSpc>
                <a:spcPct val="90000"/>
              </a:lnSpc>
            </a:pPr>
            <a:r>
              <a:rPr lang="en-US" sz="2800" dirty="0"/>
              <a:t>Oral Bacteria Linked to Esophageal Cancer</a:t>
            </a:r>
          </a:p>
        </p:txBody>
      </p:sp>
      <p:sp>
        <p:nvSpPr>
          <p:cNvPr id="3" name="Content Placeholder 2"/>
          <p:cNvSpPr>
            <a:spLocks noGrp="1"/>
          </p:cNvSpPr>
          <p:nvPr>
            <p:ph sz="half" idx="1"/>
          </p:nvPr>
        </p:nvSpPr>
        <p:spPr>
          <a:xfrm>
            <a:off x="5209563" y="2160589"/>
            <a:ext cx="4064439" cy="3880773"/>
          </a:xfrm>
        </p:spPr>
        <p:txBody>
          <a:bodyPr vert="horz" lIns="91440" tIns="45720" rIns="91440" bIns="45720" rtlCol="0">
            <a:normAutofit/>
          </a:bodyPr>
          <a:lstStyle/>
          <a:p>
            <a:r>
              <a:rPr lang="en-US" b="1" dirty="0"/>
              <a:t>P. Gingivalis</a:t>
            </a:r>
          </a:p>
          <a:p>
            <a:r>
              <a:rPr lang="en-US" b="1" dirty="0"/>
              <a:t>Red, Swollen or Bleeding gums, Deep pockets, bone loss</a:t>
            </a:r>
          </a:p>
          <a:p>
            <a:r>
              <a:rPr lang="en-US" dirty="0"/>
              <a:t>Biomarker for  Esophageal Cancer</a:t>
            </a:r>
          </a:p>
          <a:p>
            <a:r>
              <a:rPr lang="en-US" dirty="0"/>
              <a:t>Tooth loss=increased risk for oral cancer</a:t>
            </a:r>
          </a:p>
          <a:p>
            <a:r>
              <a:rPr lang="en-US" dirty="0">
                <a:ln w="0"/>
                <a:effectLst>
                  <a:outerShdw blurRad="38100" dist="19050" dir="2700000" algn="tl" rotWithShape="0">
                    <a:schemeClr val="dk1">
                      <a:alpha val="40000"/>
                    </a:schemeClr>
                  </a:outerShdw>
                </a:effectLst>
              </a:rPr>
              <a:t>Each mm bone loss=4X greater risk for head and neck cancer</a:t>
            </a:r>
          </a:p>
          <a:p>
            <a:endParaRPr lang="en-US" dirty="0"/>
          </a:p>
          <a:p>
            <a:endParaRPr lang="en-US" dirty="0"/>
          </a:p>
        </p:txBody>
      </p:sp>
      <p:sp>
        <p:nvSpPr>
          <p:cNvPr id="4" name="Footer Placeholder 3"/>
          <p:cNvSpPr>
            <a:spLocks noGrp="1"/>
          </p:cNvSpPr>
          <p:nvPr>
            <p:ph type="ftr" sz="quarter" idx="11"/>
          </p:nvPr>
        </p:nvSpPr>
        <p:spPr>
          <a:xfrm>
            <a:off x="4843795" y="5501985"/>
            <a:ext cx="4372958" cy="365125"/>
          </a:xfr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t>dentistrytoday.com    March 2016</a:t>
            </a:r>
          </a:p>
        </p:txBody>
      </p:sp>
      <p:pic>
        <p:nvPicPr>
          <p:cNvPr id="5122" name="Picture 2" descr="https://thedailyflossdotcom.files.wordpress.com/2017/07/thedailyfloss-porphyromonas-gingivalis-mouth.jpg">
            <a:extLst>
              <a:ext uri="{FF2B5EF4-FFF2-40B4-BE49-F238E27FC236}">
                <a16:creationId xmlns="" xmlns:a16="http://schemas.microsoft.com/office/drawing/2014/main" id="{84AAE819-B496-4F3E-859E-F030713542A2}"/>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12288" r="1" b="1"/>
          <a:stretch/>
        </p:blipFill>
        <p:spPr bwMode="auto">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7049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68A608-2BA5-4E38-A410-6BEB79B6318D}"/>
              </a:ext>
            </a:extLst>
          </p:cNvPr>
          <p:cNvSpPr>
            <a:spLocks noGrp="1"/>
          </p:cNvSpPr>
          <p:nvPr>
            <p:ph type="title"/>
          </p:nvPr>
        </p:nvSpPr>
        <p:spPr/>
        <p:txBody>
          <a:bodyPr>
            <a:normAutofit fontScale="90000"/>
          </a:bodyPr>
          <a:lstStyle/>
          <a:p>
            <a:r>
              <a:rPr lang="en-US" dirty="0"/>
              <a:t>Tongue Cancer</a:t>
            </a:r>
            <a:br>
              <a:rPr lang="en-US" dirty="0"/>
            </a:br>
            <a:r>
              <a:rPr lang="en-US" dirty="0"/>
              <a:t>Risk is 5.23X higher with each mm of bone loss</a:t>
            </a:r>
          </a:p>
        </p:txBody>
      </p:sp>
      <p:pic>
        <p:nvPicPr>
          <p:cNvPr id="5" name="Content Placeholder 4" descr="A person with her mouth open&#10;&#10;Description automatically generated">
            <a:extLst>
              <a:ext uri="{FF2B5EF4-FFF2-40B4-BE49-F238E27FC236}">
                <a16:creationId xmlns="" xmlns:a16="http://schemas.microsoft.com/office/drawing/2014/main" id="{5C81A8C4-DA10-4BF7-9578-46C7DAB8AD1B}"/>
              </a:ext>
            </a:extLst>
          </p:cNvPr>
          <p:cNvPicPr>
            <a:picLocks noGrp="1" noChangeAspect="1"/>
          </p:cNvPicPr>
          <p:nvPr>
            <p:ph idx="1"/>
          </p:nvPr>
        </p:nvPicPr>
        <p:blipFill>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2064941" y="2160588"/>
            <a:ext cx="5822155" cy="3881437"/>
          </a:xfrm>
        </p:spPr>
      </p:pic>
    </p:spTree>
    <p:extLst>
      <p:ext uri="{BB962C8B-B14F-4D97-AF65-F5344CB8AC3E}">
        <p14:creationId xmlns:p14="http://schemas.microsoft.com/office/powerpoint/2010/main" val="3014777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normAutofit/>
          </a:bodyPr>
          <a:lstStyle/>
          <a:p>
            <a:r>
              <a:rPr lang="en-US" dirty="0"/>
              <a:t>Healthy Body=Healthy Mouth</a:t>
            </a:r>
            <a:br>
              <a:rPr lang="en-US" dirty="0"/>
            </a:br>
            <a:r>
              <a:rPr lang="en-US" dirty="0"/>
              <a:t>Cancer Prevention</a:t>
            </a:r>
          </a:p>
        </p:txBody>
      </p:sp>
      <p:graphicFrame>
        <p:nvGraphicFramePr>
          <p:cNvPr id="5" name="Content Placeholder 2">
            <a:extLst>
              <a:ext uri="{FF2B5EF4-FFF2-40B4-BE49-F238E27FC236}">
                <a16:creationId xmlns="" xmlns:a16="http://schemas.microsoft.com/office/drawing/2014/main" id="{ED5AA3BF-CF52-4D14-9D03-7E82423B0AEA}"/>
              </a:ext>
            </a:extLst>
          </p:cNvPr>
          <p:cNvGraphicFramePr>
            <a:graphicFrameLocks noGrp="1"/>
          </p:cNvGraphicFramePr>
          <p:nvPr>
            <p:ph idx="1"/>
          </p:nvPr>
        </p:nvGraphicFramePr>
        <p:xfrm>
          <a:off x="350791" y="261257"/>
          <a:ext cx="11616796" cy="74316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Smoking">
            <a:extLst>
              <a:ext uri="{FF2B5EF4-FFF2-40B4-BE49-F238E27FC236}">
                <a16:creationId xmlns="" xmlns:a16="http://schemas.microsoft.com/office/drawing/2014/main" id="{51D08FC3-1664-484C-9212-3A3E832C99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542667" y="4949687"/>
            <a:ext cx="914400" cy="914400"/>
          </a:xfrm>
          <a:prstGeom prst="rect">
            <a:avLst/>
          </a:prstGeom>
        </p:spPr>
      </p:pic>
      <p:pic>
        <p:nvPicPr>
          <p:cNvPr id="8" name="Graphic 7" descr="Martini">
            <a:extLst>
              <a:ext uri="{FF2B5EF4-FFF2-40B4-BE49-F238E27FC236}">
                <a16:creationId xmlns="" xmlns:a16="http://schemas.microsoft.com/office/drawing/2014/main" id="{A800165C-0C04-4430-AA02-4EE05825C13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1865231" y="4949687"/>
            <a:ext cx="914400" cy="914400"/>
          </a:xfrm>
          <a:prstGeom prst="rect">
            <a:avLst/>
          </a:prstGeom>
        </p:spPr>
      </p:pic>
      <p:pic>
        <p:nvPicPr>
          <p:cNvPr id="10" name="Graphic 9" descr="Apple">
            <a:extLst>
              <a:ext uri="{FF2B5EF4-FFF2-40B4-BE49-F238E27FC236}">
                <a16:creationId xmlns="" xmlns:a16="http://schemas.microsoft.com/office/drawing/2014/main" id="{24320317-AB92-45F0-9312-516FF0A3F32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3393253" y="4949687"/>
            <a:ext cx="914400" cy="914400"/>
          </a:xfrm>
          <a:prstGeom prst="rect">
            <a:avLst/>
          </a:prstGeom>
        </p:spPr>
      </p:pic>
      <p:pic>
        <p:nvPicPr>
          <p:cNvPr id="12" name="Graphic 11" descr="Scale">
            <a:extLst>
              <a:ext uri="{FF2B5EF4-FFF2-40B4-BE49-F238E27FC236}">
                <a16:creationId xmlns="" xmlns:a16="http://schemas.microsoft.com/office/drawing/2014/main" id="{5D16BD15-B793-4CD3-998C-B509A501370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4726667" y="4949687"/>
            <a:ext cx="914400" cy="914400"/>
          </a:xfrm>
          <a:prstGeom prst="rect">
            <a:avLst/>
          </a:prstGeom>
        </p:spPr>
      </p:pic>
      <p:pic>
        <p:nvPicPr>
          <p:cNvPr id="14" name="Graphic 13" descr="Sun">
            <a:extLst>
              <a:ext uri="{FF2B5EF4-FFF2-40B4-BE49-F238E27FC236}">
                <a16:creationId xmlns="" xmlns:a16="http://schemas.microsoft.com/office/drawing/2014/main" id="{0352867B-CC6C-4C2D-A1CF-80EF62FE27D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6113866" y="4927601"/>
            <a:ext cx="914400" cy="914400"/>
          </a:xfrm>
          <a:prstGeom prst="rect">
            <a:avLst/>
          </a:prstGeom>
        </p:spPr>
      </p:pic>
      <p:pic>
        <p:nvPicPr>
          <p:cNvPr id="16" name="Graphic 15" descr="Sleep">
            <a:extLst>
              <a:ext uri="{FF2B5EF4-FFF2-40B4-BE49-F238E27FC236}">
                <a16:creationId xmlns="" xmlns:a16="http://schemas.microsoft.com/office/drawing/2014/main" id="{F9767E41-6A30-4584-9E03-070C04403503}"/>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7465334" y="4927601"/>
            <a:ext cx="914400" cy="914400"/>
          </a:xfrm>
          <a:prstGeom prst="rect">
            <a:avLst/>
          </a:prstGeom>
        </p:spPr>
      </p:pic>
      <p:pic>
        <p:nvPicPr>
          <p:cNvPr id="18" name="Graphic 17" descr="Tooth">
            <a:extLst>
              <a:ext uri="{FF2B5EF4-FFF2-40B4-BE49-F238E27FC236}">
                <a16:creationId xmlns="" xmlns:a16="http://schemas.microsoft.com/office/drawing/2014/main" id="{211D5965-C1BF-475F-9FA6-B857E4CF64CB}"/>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8816802" y="4949687"/>
            <a:ext cx="914400" cy="914400"/>
          </a:xfrm>
          <a:prstGeom prst="rect">
            <a:avLst/>
          </a:prstGeom>
        </p:spPr>
      </p:pic>
      <p:pic>
        <p:nvPicPr>
          <p:cNvPr id="20" name="Graphic 19" descr="Needle">
            <a:extLst>
              <a:ext uri="{FF2B5EF4-FFF2-40B4-BE49-F238E27FC236}">
                <a16:creationId xmlns="" xmlns:a16="http://schemas.microsoft.com/office/drawing/2014/main" id="{B7640055-8C19-43AF-803B-390E182081AC}"/>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a:off x="10511759" y="4819058"/>
            <a:ext cx="914400" cy="914400"/>
          </a:xfrm>
          <a:prstGeom prst="rect">
            <a:avLst/>
          </a:prstGeom>
        </p:spPr>
      </p:pic>
    </p:spTree>
    <p:extLst>
      <p:ext uri="{BB962C8B-B14F-4D97-AF65-F5344CB8AC3E}">
        <p14:creationId xmlns:p14="http://schemas.microsoft.com/office/powerpoint/2010/main" val="1524449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0B926-0145-46D9-967D-39A29244A38D}"/>
              </a:ext>
            </a:extLst>
          </p:cNvPr>
          <p:cNvSpPr>
            <a:spLocks noGrp="1"/>
          </p:cNvSpPr>
          <p:nvPr>
            <p:ph type="title"/>
          </p:nvPr>
        </p:nvSpPr>
        <p:spPr>
          <a:xfrm>
            <a:off x="498764" y="609600"/>
            <a:ext cx="8775238" cy="1320800"/>
          </a:xfrm>
        </p:spPr>
        <p:txBody>
          <a:bodyPr>
            <a:normAutofit fontScale="90000"/>
          </a:bodyPr>
          <a:lstStyle/>
          <a:p>
            <a:r>
              <a:rPr lang="en-US" dirty="0"/>
              <a:t>									</a:t>
            </a:r>
            <a:r>
              <a:rPr lang="en-US" dirty="0">
                <a:solidFill>
                  <a:srgbClr val="FF0000"/>
                </a:solidFill>
              </a:rPr>
              <a:t>Viral</a:t>
            </a:r>
            <a:r>
              <a:rPr lang="en-US" dirty="0"/>
              <a:t> </a:t>
            </a:r>
            <a:br>
              <a:rPr lang="en-US" dirty="0"/>
            </a:br>
            <a:r>
              <a:rPr lang="en-US" dirty="0"/>
              <a:t>A. Low risk strains- mouth warts</a:t>
            </a:r>
            <a:br>
              <a:rPr lang="en-US" dirty="0"/>
            </a:br>
            <a:r>
              <a:rPr lang="en-US" dirty="0"/>
              <a:t>B. High risk strains-cause tumors</a:t>
            </a:r>
            <a:br>
              <a:rPr lang="en-US" dirty="0"/>
            </a:br>
            <a:r>
              <a:rPr lang="en-US" dirty="0"/>
              <a:t/>
            </a:r>
            <a:br>
              <a:rPr lang="en-US" dirty="0"/>
            </a:br>
            <a:r>
              <a:rPr lang="en-US" dirty="0"/>
              <a:t>Highest risk: </a:t>
            </a:r>
            <a:r>
              <a:rPr lang="en-US" dirty="0">
                <a:solidFill>
                  <a:srgbClr val="FF0000"/>
                </a:solidFill>
              </a:rPr>
              <a:t>HPV 16 </a:t>
            </a:r>
            <a:r>
              <a:rPr lang="en-US" dirty="0"/>
              <a:t>(7%, 1.5%)</a:t>
            </a:r>
            <a:br>
              <a:rPr lang="en-US" dirty="0"/>
            </a:br>
            <a:endParaRPr lang="en-US" dirty="0"/>
          </a:p>
        </p:txBody>
      </p:sp>
      <p:pic>
        <p:nvPicPr>
          <p:cNvPr id="5" name="Content Placeholder 4">
            <a:extLst>
              <a:ext uri="{FF2B5EF4-FFF2-40B4-BE49-F238E27FC236}">
                <a16:creationId xmlns:a16="http://schemas.microsoft.com/office/drawing/2014/main" xmlns="" id="{7424B1EF-2D60-430A-B6BB-802DD07DE484}"/>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068598" y="3301923"/>
            <a:ext cx="2705036" cy="1865823"/>
          </a:xfrm>
        </p:spPr>
      </p:pic>
      <p:pic>
        <p:nvPicPr>
          <p:cNvPr id="6146" name="Picture 2" descr="Image result for HPV 16 gif">
            <a:hlinkClick r:id="rId4"/>
            <a:extLst>
              <a:ext uri="{FF2B5EF4-FFF2-40B4-BE49-F238E27FC236}">
                <a16:creationId xmlns:a16="http://schemas.microsoft.com/office/drawing/2014/main" xmlns="" id="{D66CF326-C666-4BD0-8B72-140815054D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4814" y="2929083"/>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42B270EB-B01E-4E1D-970D-118BC10144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9695" y="186385"/>
            <a:ext cx="3022305" cy="1770063"/>
          </a:xfrm>
          <a:prstGeom prst="rect">
            <a:avLst/>
          </a:prstGeom>
        </p:spPr>
      </p:pic>
      <p:sp>
        <p:nvSpPr>
          <p:cNvPr id="9" name="Rectangle 8">
            <a:extLst>
              <a:ext uri="{FF2B5EF4-FFF2-40B4-BE49-F238E27FC236}">
                <a16:creationId xmlns:a16="http://schemas.microsoft.com/office/drawing/2014/main" xmlns="" id="{141EF0E7-3B9F-4585-BC25-9E7ED5A7D6B7}"/>
              </a:ext>
            </a:extLst>
          </p:cNvPr>
          <p:cNvSpPr/>
          <p:nvPr/>
        </p:nvSpPr>
        <p:spPr>
          <a:xfrm>
            <a:off x="1043709" y="6248400"/>
            <a:ext cx="8230293"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https://www.chicagotribune.com/lifestyles/health/ct-hpv-oral-cancer-in-men-20180312-story.html</a:t>
            </a:r>
          </a:p>
        </p:txBody>
      </p:sp>
      <p:sp>
        <p:nvSpPr>
          <p:cNvPr id="10" name="Rectangle 9">
            <a:extLst>
              <a:ext uri="{FF2B5EF4-FFF2-40B4-BE49-F238E27FC236}">
                <a16:creationId xmlns:a16="http://schemas.microsoft.com/office/drawing/2014/main" xmlns="" id="{50112B16-26C2-4C4C-A6BE-AE092791BF7F}"/>
              </a:ext>
            </a:extLst>
          </p:cNvPr>
          <p:cNvSpPr/>
          <p:nvPr/>
        </p:nvSpPr>
        <p:spPr>
          <a:xfrm>
            <a:off x="7125277" y="1608338"/>
            <a:ext cx="2523541" cy="132343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7CCA62"/>
                  </a:outerShdw>
                </a:effectLst>
                <a:uLnTx/>
                <a:uFillTx/>
                <a:latin typeface="Trebuchet MS" panose="020B0603020202020204"/>
                <a:ea typeface="+mn-ea"/>
                <a:cs typeface="+mn-cs"/>
              </a:rPr>
              <a:t>300%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7CCA62"/>
                  </a:outerShdw>
                </a:effectLst>
                <a:uLnTx/>
                <a:uFillTx/>
                <a:latin typeface="Trebuchet MS" panose="020B0603020202020204"/>
                <a:ea typeface="+mn-ea"/>
                <a:cs typeface="+mn-cs"/>
              </a:rPr>
              <a:t>20 years</a:t>
            </a:r>
          </a:p>
        </p:txBody>
      </p:sp>
      <p:pic>
        <p:nvPicPr>
          <p:cNvPr id="12" name="Picture 11">
            <a:extLst>
              <a:ext uri="{FF2B5EF4-FFF2-40B4-BE49-F238E27FC236}">
                <a16:creationId xmlns:a16="http://schemas.microsoft.com/office/drawing/2014/main" xmlns="" id="{894E4756-6D4F-49CC-96BF-C5D70B254D9A}"/>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161339" y="3232038"/>
            <a:ext cx="3732903" cy="2239742"/>
          </a:xfrm>
          <a:prstGeom prst="rect">
            <a:avLst/>
          </a:prstGeom>
        </p:spPr>
      </p:pic>
    </p:spTree>
    <p:extLst>
      <p:ext uri="{BB962C8B-B14F-4D97-AF65-F5344CB8AC3E}">
        <p14:creationId xmlns:p14="http://schemas.microsoft.com/office/powerpoint/2010/main" val="24224737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C848BA-8AC0-45E9-8C06-A4747A890C5D}"/>
              </a:ext>
            </a:extLst>
          </p:cNvPr>
          <p:cNvSpPr>
            <a:spLocks noGrp="1"/>
          </p:cNvSpPr>
          <p:nvPr>
            <p:ph type="title"/>
          </p:nvPr>
        </p:nvSpPr>
        <p:spPr/>
        <p:txBody>
          <a:bodyPr/>
          <a:lstStyle/>
          <a:p>
            <a:endParaRPr lang="en-US" dirty="0"/>
          </a:p>
        </p:txBody>
      </p:sp>
      <p:pic>
        <p:nvPicPr>
          <p:cNvPr id="6146" name="Picture 2" descr="Related image">
            <a:extLst>
              <a:ext uri="{FF2B5EF4-FFF2-40B4-BE49-F238E27FC236}">
                <a16:creationId xmlns="" xmlns:a16="http://schemas.microsoft.com/office/drawing/2014/main" id="{EDBA356E-C104-4A74-A508-0888893E62B5}"/>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713722" y="80007"/>
            <a:ext cx="5480895" cy="66405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nfographic timeline mockup - Vector downloa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2590" y="2696434"/>
            <a:ext cx="3824288" cy="3824288"/>
          </a:xfrm>
          <a:prstGeom prst="rect">
            <a:avLst/>
          </a:prstGeom>
        </p:spPr>
      </p:pic>
      <p:sp>
        <p:nvSpPr>
          <p:cNvPr id="4" name="Rectangle 3">
            <a:extLst>
              <a:ext uri="{FF2B5EF4-FFF2-40B4-BE49-F238E27FC236}">
                <a16:creationId xmlns="" xmlns:a16="http://schemas.microsoft.com/office/drawing/2014/main" id="{BEA958E9-A15F-473F-8B18-D28136A1E997}"/>
              </a:ext>
            </a:extLst>
          </p:cNvPr>
          <p:cNvSpPr/>
          <p:nvPr/>
        </p:nvSpPr>
        <p:spPr>
          <a:xfrm>
            <a:off x="5575161" y="1708775"/>
            <a:ext cx="6017096" cy="523220"/>
          </a:xfrm>
          <a:prstGeom prst="rect">
            <a:avLst/>
          </a:prstGeom>
        </p:spPr>
        <p:txBody>
          <a:bodyPr wrap="non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panose="020B0603020202020204"/>
                <a:ea typeface="+mn-ea"/>
                <a:cs typeface="+mn-cs"/>
              </a:rPr>
              <a:t>combination raises the risk by  15%</a:t>
            </a:r>
          </a:p>
        </p:txBody>
      </p:sp>
      <p:sp>
        <p:nvSpPr>
          <p:cNvPr id="5" name="Rectangle 4">
            <a:extLst>
              <a:ext uri="{FF2B5EF4-FFF2-40B4-BE49-F238E27FC236}">
                <a16:creationId xmlns="" xmlns:a16="http://schemas.microsoft.com/office/drawing/2014/main" id="{75AF2683-824B-4722-9D12-9FD39DBDBEB4}"/>
              </a:ext>
            </a:extLst>
          </p:cNvPr>
          <p:cNvSpPr/>
          <p:nvPr/>
        </p:nvSpPr>
        <p:spPr>
          <a:xfrm>
            <a:off x="2483427" y="5004123"/>
            <a:ext cx="75533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400%</a:t>
            </a:r>
          </a:p>
        </p:txBody>
      </p:sp>
      <p:sp>
        <p:nvSpPr>
          <p:cNvPr id="6" name="Rectangle 5">
            <a:extLst>
              <a:ext uri="{FF2B5EF4-FFF2-40B4-BE49-F238E27FC236}">
                <a16:creationId xmlns="" xmlns:a16="http://schemas.microsoft.com/office/drawing/2014/main" id="{7AE47D47-EEF4-4784-BFD1-B03DE29C2C23}"/>
              </a:ext>
            </a:extLst>
          </p:cNvPr>
          <p:cNvSpPr/>
          <p:nvPr/>
        </p:nvSpPr>
        <p:spPr>
          <a:xfrm>
            <a:off x="6096000" y="3030955"/>
            <a:ext cx="223663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HPV 16  and HPV 18 </a:t>
            </a:r>
          </a:p>
        </p:txBody>
      </p:sp>
      <p:sp>
        <p:nvSpPr>
          <p:cNvPr id="7" name="Rectangle 6">
            <a:extLst>
              <a:ext uri="{FF2B5EF4-FFF2-40B4-BE49-F238E27FC236}">
                <a16:creationId xmlns="" xmlns:a16="http://schemas.microsoft.com/office/drawing/2014/main" id="{9BBD5002-2C49-436F-83F1-0FF520AD0837}"/>
              </a:ext>
            </a:extLst>
          </p:cNvPr>
          <p:cNvSpPr/>
          <p:nvPr/>
        </p:nvSpPr>
        <p:spPr>
          <a:xfrm>
            <a:off x="4907191" y="4998207"/>
            <a:ext cx="207140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sun or tanning bed </a:t>
            </a:r>
          </a:p>
        </p:txBody>
      </p:sp>
    </p:spTree>
    <p:extLst>
      <p:ext uri="{BB962C8B-B14F-4D97-AF65-F5344CB8AC3E}">
        <p14:creationId xmlns:p14="http://schemas.microsoft.com/office/powerpoint/2010/main" val="1676341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3EB13E-BE53-47A9-BE3F-8ED53D521BF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 xmlns:a16="http://schemas.microsoft.com/office/drawing/2014/main" id="{2D0D5BD8-16C6-4E16-A0D3-C30B7E4FBC03}"/>
              </a:ext>
            </a:extLst>
          </p:cNvPr>
          <p:cNvSpPr>
            <a:spLocks noGrp="1"/>
          </p:cNvSpPr>
          <p:nvPr>
            <p:ph idx="1"/>
          </p:nvPr>
        </p:nvSpPr>
        <p:spPr/>
        <p:txBody>
          <a:bodyPr/>
          <a:lstStyle/>
          <a:p>
            <a:endParaRPr lang="en-US" dirty="0"/>
          </a:p>
        </p:txBody>
      </p:sp>
      <p:pic>
        <p:nvPicPr>
          <p:cNvPr id="4" name="Picture 3">
            <a:extLst>
              <a:ext uri="{FF2B5EF4-FFF2-40B4-BE49-F238E27FC236}">
                <a16:creationId xmlns="" xmlns:a16="http://schemas.microsoft.com/office/drawing/2014/main" id="{15E02F5C-29DE-4DC3-BE07-13F633E01AE5}"/>
              </a:ext>
            </a:extLst>
          </p:cNvPr>
          <p:cNvPicPr>
            <a:picLocks noChangeAspect="1"/>
          </p:cNvPicPr>
          <p:nvPr/>
        </p:nvPicPr>
        <p:blipFill>
          <a:blip r:embed="rId3"/>
          <a:stretch>
            <a:fillRect/>
          </a:stretch>
        </p:blipFill>
        <p:spPr>
          <a:xfrm>
            <a:off x="286327" y="33899"/>
            <a:ext cx="11834859" cy="6657109"/>
          </a:xfrm>
          <a:prstGeom prst="rect">
            <a:avLst/>
          </a:prstGeom>
        </p:spPr>
      </p:pic>
    </p:spTree>
    <p:extLst>
      <p:ext uri="{BB962C8B-B14F-4D97-AF65-F5344CB8AC3E}">
        <p14:creationId xmlns:p14="http://schemas.microsoft.com/office/powerpoint/2010/main" val="26979989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6309" y="1985705"/>
            <a:ext cx="9941259" cy="2882964"/>
          </a:xfrm>
          <a:prstGeom prst="rect">
            <a:avLst/>
          </a:prstGeom>
        </p:spPr>
      </p:pic>
      <p:sp>
        <p:nvSpPr>
          <p:cNvPr id="3" name="Footer Placeholder 2"/>
          <p:cNvSpPr>
            <a:spLocks noGrp="1"/>
          </p:cNvSpPr>
          <p:nvPr>
            <p:ph type="ftr" sz="quarter" idx="11"/>
          </p:nvPr>
        </p:nvSpPr>
        <p:spPr>
          <a:xfrm>
            <a:off x="653889" y="6411619"/>
            <a:ext cx="6297612" cy="365125"/>
          </a:xfrm>
        </p:spPr>
        <p:txBody>
          <a:bodyPr vert="horz" lIns="91440" tIns="45720" rIns="91440" bIns="45720" rtlCol="0" anchor="ct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Trebuchet MS" panose="020B0603020202020204"/>
                <a:ea typeface="+mn-ea"/>
                <a:cs typeface="+mn-cs"/>
              </a:rPr>
              <a:t>Stanford University Tobacco Prevention Toolkit</a:t>
            </a:r>
          </a:p>
        </p:txBody>
      </p:sp>
    </p:spTree>
    <p:extLst>
      <p:ext uri="{BB962C8B-B14F-4D97-AF65-F5344CB8AC3E}">
        <p14:creationId xmlns:p14="http://schemas.microsoft.com/office/powerpoint/2010/main" val="422227561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8354" y="1"/>
            <a:ext cx="9139646" cy="1536853"/>
          </a:xfrm>
        </p:spPr>
        <p:txBody>
          <a:bodyPr>
            <a:noAutofit/>
          </a:bodyPr>
          <a:lstStyle/>
          <a:p>
            <a:r>
              <a:rPr lang="en-US" sz="4500" dirty="0">
                <a:latin typeface="+mn-lt"/>
              </a:rPr>
              <a:t>Hookah</a:t>
            </a:r>
            <a:r>
              <a:rPr lang="en-US" sz="4500" i="1" dirty="0"/>
              <a:t/>
            </a:r>
            <a:br>
              <a:rPr lang="en-US" sz="4500" i="1" dirty="0"/>
            </a:br>
            <a:endParaRPr lang="en-US" sz="4500" dirty="0">
              <a:latin typeface="+mn-lt"/>
            </a:endParaRPr>
          </a:p>
        </p:txBody>
      </p:sp>
      <p:sp>
        <p:nvSpPr>
          <p:cNvPr id="5" name="Content Placeholder 4"/>
          <p:cNvSpPr>
            <a:spLocks noGrp="1"/>
          </p:cNvSpPr>
          <p:nvPr>
            <p:ph sz="half" idx="1"/>
          </p:nvPr>
        </p:nvSpPr>
        <p:spPr>
          <a:xfrm>
            <a:off x="1746540" y="2478169"/>
            <a:ext cx="3886200" cy="3550314"/>
          </a:xfrm>
        </p:spPr>
        <p:txBody>
          <a:bodyPr>
            <a:normAutofit fontScale="77500" lnSpcReduction="20000"/>
          </a:bodyPr>
          <a:lstStyle/>
          <a:p>
            <a:pPr marL="0" indent="0">
              <a:buNone/>
            </a:pPr>
            <a:endParaRPr lang="en-US" i="1" dirty="0"/>
          </a:p>
          <a:p>
            <a:endParaRPr lang="en-US" dirty="0"/>
          </a:p>
        </p:txBody>
      </p:sp>
      <p:sp>
        <p:nvSpPr>
          <p:cNvPr id="6" name="Content Placeholder 5"/>
          <p:cNvSpPr>
            <a:spLocks noGrp="1"/>
          </p:cNvSpPr>
          <p:nvPr>
            <p:ph sz="half" idx="2"/>
          </p:nvPr>
        </p:nvSpPr>
        <p:spPr>
          <a:xfrm>
            <a:off x="6247193" y="1667709"/>
            <a:ext cx="3886200" cy="3522582"/>
          </a:xfrm>
        </p:spPr>
        <p:txBody>
          <a:bodyPr>
            <a:normAutofit fontScale="77500" lnSpcReduction="20000"/>
          </a:bodyPr>
          <a:lstStyle/>
          <a:p>
            <a:r>
              <a:rPr lang="en-US" sz="4100" i="1" dirty="0"/>
              <a:t>Smoke inhaled in a typical one-hour hookah session can equal 100 cigarettes or more </a:t>
            </a:r>
          </a:p>
          <a:p>
            <a:r>
              <a:rPr lang="en-US" sz="4100" i="1" dirty="0"/>
              <a:t>(WHO 2011)</a:t>
            </a:r>
            <a:endParaRPr lang="en-US" sz="1350" i="1" dirty="0"/>
          </a:p>
          <a:p>
            <a:endParaRPr lang="en-US" i="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836341" y="1536854"/>
            <a:ext cx="4569296" cy="3572874"/>
          </a:xfrm>
          <a:prstGeom prst="rect">
            <a:avLst/>
          </a:prstGeom>
        </p:spPr>
      </p:pic>
    </p:spTree>
    <p:extLst>
      <p:ext uri="{BB962C8B-B14F-4D97-AF65-F5344CB8AC3E}">
        <p14:creationId xmlns:p14="http://schemas.microsoft.com/office/powerpoint/2010/main" val="17334561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BA6D18-2A6E-4BC8-BB5E-116D6BF18B80}"/>
              </a:ext>
            </a:extLst>
          </p:cNvPr>
          <p:cNvSpPr>
            <a:spLocks noGrp="1"/>
          </p:cNvSpPr>
          <p:nvPr>
            <p:ph type="title"/>
          </p:nvPr>
        </p:nvSpPr>
        <p:spPr>
          <a:xfrm>
            <a:off x="1043950" y="1179151"/>
            <a:ext cx="3300646" cy="4463889"/>
          </a:xfrm>
        </p:spPr>
        <p:txBody>
          <a:bodyPr anchor="ctr">
            <a:normAutofit/>
          </a:bodyPr>
          <a:lstStyle/>
          <a:p>
            <a:r>
              <a:rPr lang="en-US" dirty="0"/>
              <a:t>New report one of the most comprehensive studies on health effects of e-cigarettes</a:t>
            </a:r>
          </a:p>
        </p:txBody>
      </p:sp>
      <p:sp>
        <p:nvSpPr>
          <p:cNvPr id="3" name="Content Placeholder 2">
            <a:extLst>
              <a:ext uri="{FF2B5EF4-FFF2-40B4-BE49-F238E27FC236}">
                <a16:creationId xmlns="" xmlns:a16="http://schemas.microsoft.com/office/drawing/2014/main" id="{87FDAD52-6BDF-4E65-AE0D-81E3F97951C3}"/>
              </a:ext>
            </a:extLst>
          </p:cNvPr>
          <p:cNvSpPr>
            <a:spLocks noGrp="1"/>
          </p:cNvSpPr>
          <p:nvPr>
            <p:ph idx="1"/>
          </p:nvPr>
        </p:nvSpPr>
        <p:spPr>
          <a:xfrm>
            <a:off x="4978918" y="1109145"/>
            <a:ext cx="6341016" cy="4603900"/>
          </a:xfrm>
        </p:spPr>
        <p:txBody>
          <a:bodyPr anchor="ctr">
            <a:normAutofit/>
          </a:bodyPr>
          <a:lstStyle/>
          <a:p>
            <a:r>
              <a:rPr lang="en-US" sz="4000" dirty="0">
                <a:hlinkClick r:id="rId3"/>
              </a:rPr>
              <a:t>https://www.sciencedaily.com/releases/2018/01/180123121043.htm</a:t>
            </a:r>
            <a:endParaRPr lang="en-US" sz="4000" dirty="0"/>
          </a:p>
          <a:p>
            <a:r>
              <a:rPr lang="en-US" sz="4000" dirty="0"/>
              <a:t>Jan 2018</a:t>
            </a:r>
          </a:p>
          <a:p>
            <a:r>
              <a:rPr lang="en-US" sz="4000" dirty="0"/>
              <a:t>800 peer-reviewed scientific studies</a:t>
            </a:r>
          </a:p>
        </p:txBody>
      </p:sp>
    </p:spTree>
    <p:extLst>
      <p:ext uri="{BB962C8B-B14F-4D97-AF65-F5344CB8AC3E}">
        <p14:creationId xmlns:p14="http://schemas.microsoft.com/office/powerpoint/2010/main" val="99935416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EF063B-805A-4BE6-8519-038EEA99CC47}"/>
              </a:ext>
            </a:extLst>
          </p:cNvPr>
          <p:cNvSpPr>
            <a:spLocks noGrp="1"/>
          </p:cNvSpPr>
          <p:nvPr>
            <p:ph type="title"/>
          </p:nvPr>
        </p:nvSpPr>
        <p:spPr>
          <a:xfrm>
            <a:off x="1286933" y="609600"/>
            <a:ext cx="10197494" cy="1099457"/>
          </a:xfrm>
        </p:spPr>
        <p:txBody>
          <a:bodyPr>
            <a:normAutofit/>
          </a:bodyPr>
          <a:lstStyle/>
          <a:p>
            <a:r>
              <a:rPr lang="en-US" dirty="0"/>
              <a:t>Evidence to Support</a:t>
            </a:r>
          </a:p>
        </p:txBody>
      </p:sp>
      <p:graphicFrame>
        <p:nvGraphicFramePr>
          <p:cNvPr id="5" name="Content Placeholder 2">
            <a:extLst>
              <a:ext uri="{FF2B5EF4-FFF2-40B4-BE49-F238E27FC236}">
                <a16:creationId xmlns="" xmlns:a16="http://schemas.microsoft.com/office/drawing/2014/main" id="{2F8066D8-FD5D-4669-9330-BF6487BDDAFF}"/>
              </a:ext>
            </a:extLst>
          </p:cNvPr>
          <p:cNvGraphicFramePr>
            <a:graphicFrameLocks noGrp="1"/>
          </p:cNvGraphicFramePr>
          <p:nvPr>
            <p:ph idx="1"/>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424471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9B4CB-67AB-4406-8CD5-07B93A352FA2}"/>
              </a:ext>
            </a:extLst>
          </p:cNvPr>
          <p:cNvSpPr>
            <a:spLocks noGrp="1"/>
          </p:cNvSpPr>
          <p:nvPr>
            <p:ph type="title"/>
          </p:nvPr>
        </p:nvSpPr>
        <p:spPr>
          <a:xfrm>
            <a:off x="1026334" y="5554084"/>
            <a:ext cx="8288032" cy="1096316"/>
          </a:xfrm>
        </p:spPr>
        <p:txBody>
          <a:bodyPr vert="horz" lIns="91440" tIns="45720" rIns="91440" bIns="45720" rtlCol="0" anchor="b">
            <a:normAutofit/>
          </a:bodyPr>
          <a:lstStyle/>
          <a:p>
            <a:pPr algn="ctr">
              <a:lnSpc>
                <a:spcPct val="90000"/>
              </a:lnSpc>
            </a:pPr>
            <a:r>
              <a:rPr lang="en-US" sz="3400" dirty="0"/>
              <a:t>American Institute for</a:t>
            </a:r>
            <a:br>
              <a:rPr lang="en-US" sz="3400" dirty="0"/>
            </a:br>
            <a:r>
              <a:rPr lang="en-US" sz="3400" dirty="0"/>
              <a:t>Cancer Research</a:t>
            </a:r>
          </a:p>
        </p:txBody>
      </p:sp>
      <p:pic>
        <p:nvPicPr>
          <p:cNvPr id="2050" name="Picture 2" descr="https://unitedcsf.org/wp-content/uploads/2017/07/Obesity-and-Cancer-300x300.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50545" y="98510"/>
            <a:ext cx="4862219" cy="5376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3507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 xmlns:a16="http://schemas.microsoft.com/office/drawing/2014/main" id="{E5182EDF-D74A-4438-BB51-D680A9153C81}"/>
              </a:ext>
            </a:extLst>
          </p:cNvPr>
          <p:cNvGraphicFramePr>
            <a:graphicFrameLocks noGrp="1"/>
          </p:cNvGraphicFramePr>
          <p:nvPr>
            <p:ph idx="1"/>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6171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C666AF-E5C3-44FC-9D92-479710071A0D}"/>
              </a:ext>
            </a:extLst>
          </p:cNvPr>
          <p:cNvSpPr>
            <a:spLocks noGrp="1"/>
          </p:cNvSpPr>
          <p:nvPr>
            <p:ph type="title"/>
          </p:nvPr>
        </p:nvSpPr>
        <p:spPr>
          <a:xfrm>
            <a:off x="652481" y="1382486"/>
            <a:ext cx="3547581" cy="4093028"/>
          </a:xfrm>
        </p:spPr>
        <p:txBody>
          <a:bodyPr anchor="ctr">
            <a:normAutofit/>
          </a:bodyPr>
          <a:lstStyle/>
          <a:p>
            <a:r>
              <a:rPr lang="en-US" sz="4400" dirty="0">
                <a:solidFill>
                  <a:schemeClr val="accent1">
                    <a:lumMod val="75000"/>
                  </a:schemeClr>
                </a:solidFill>
              </a:rPr>
              <a:t>Healthy People 2000: Cancer Objectives</a:t>
            </a:r>
          </a:p>
        </p:txBody>
      </p:sp>
      <p:graphicFrame>
        <p:nvGraphicFramePr>
          <p:cNvPr id="5" name="Content Placeholder 2">
            <a:extLst>
              <a:ext uri="{FF2B5EF4-FFF2-40B4-BE49-F238E27FC236}">
                <a16:creationId xmlns="" xmlns:a16="http://schemas.microsoft.com/office/drawing/2014/main" id="{27499ED3-02AD-44A7-933B-9E614126AD80}"/>
              </a:ext>
            </a:extLst>
          </p:cNvPr>
          <p:cNvGraphicFramePr>
            <a:graphicFrameLocks noGrp="1"/>
          </p:cNvGraphicFramePr>
          <p:nvPr>
            <p:ph idx="1"/>
          </p:nvPr>
        </p:nvGraphicFramePr>
        <p:xfrm>
          <a:off x="4852543" y="944564"/>
          <a:ext cx="6692814" cy="4823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84816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Are you providing the standard of care?</a:t>
            </a:r>
          </a:p>
        </p:txBody>
      </p:sp>
      <p:pic>
        <p:nvPicPr>
          <p:cNvPr id="9218" name="Picture 2" descr="Image result for adha standards of clinical practic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8482456" y="1930400"/>
            <a:ext cx="3192734" cy="4097168"/>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42" name="Picture 2" descr="Logo for the American Dental Association's Center for Evidence-Based Dentistry">
            <a:extLst>
              <a:ext uri="{FF2B5EF4-FFF2-40B4-BE49-F238E27FC236}">
                <a16:creationId xmlns="" xmlns:a16="http://schemas.microsoft.com/office/drawing/2014/main" id="{EA5A354A-1541-418E-84ED-D514C9FBA9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036" y="2160589"/>
            <a:ext cx="7653710" cy="10497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8B8A9555-49D0-428F-B8BF-495EC5832546}"/>
              </a:ext>
            </a:extLst>
          </p:cNvPr>
          <p:cNvSpPr/>
          <p:nvPr/>
        </p:nvSpPr>
        <p:spPr>
          <a:xfrm>
            <a:off x="870204" y="3429000"/>
            <a:ext cx="6096000" cy="1200329"/>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Good practice statement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Helvetica Neue"/>
                <a:ea typeface="+mn-ea"/>
                <a:cs typeface="+mn-cs"/>
              </a:rPr>
              <a:t>The panel suggests that clinicians should obtain an updated medical, social, and dental history and perform an intraoral and extraoral CVTE in all adult patients.</a:t>
            </a:r>
            <a:r>
              <a:rPr kumimoji="0" lang="en-US" sz="1800" b="0" i="0" u="none" strike="noStrike" kern="1200" cap="none" spc="0" normalizeH="0" baseline="30000" noProof="0" dirty="0">
                <a:ln>
                  <a:noFill/>
                </a:ln>
                <a:solidFill>
                  <a:srgbClr val="336699"/>
                </a:solidFill>
                <a:effectLst/>
                <a:uLnTx/>
                <a:uFillTx/>
                <a:latin typeface="Helvetica Neue"/>
                <a:ea typeface="+mn-ea"/>
                <a:cs typeface="+mn-cs"/>
              </a:rPr>
              <a:t>3</a:t>
            </a:r>
            <a:endParaRPr kumimoji="0" lang="en-US" sz="1800" b="0" i="0" u="none" strike="noStrike" kern="1200" cap="none" spc="0" normalizeH="0" baseline="0" noProof="0" dirty="0">
              <a:ln>
                <a:noFill/>
              </a:ln>
              <a:solidFill>
                <a:srgbClr val="333333"/>
              </a:solidFill>
              <a:effectLst/>
              <a:uLnTx/>
              <a:uFillTx/>
              <a:latin typeface="Helvetica Neue"/>
              <a:ea typeface="+mn-ea"/>
              <a:cs typeface="+mn-cs"/>
            </a:endParaRPr>
          </a:p>
        </p:txBody>
      </p:sp>
      <p:sp>
        <p:nvSpPr>
          <p:cNvPr id="4" name="Rectangle 3">
            <a:extLst>
              <a:ext uri="{FF2B5EF4-FFF2-40B4-BE49-F238E27FC236}">
                <a16:creationId xmlns="" xmlns:a16="http://schemas.microsoft.com/office/drawing/2014/main" id="{8A677347-674A-4E70-BAF7-8B1C6EB0D83B}"/>
              </a:ext>
            </a:extLst>
          </p:cNvPr>
          <p:cNvSpPr/>
          <p:nvPr/>
        </p:nvSpPr>
        <p:spPr>
          <a:xfrm>
            <a:off x="1285461" y="6075097"/>
            <a:ext cx="6096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https://www.adha.org/resources-docs/2016-Revised-Standards-for-Clinical-Dental-Hygiene-Practice.pdf</a:t>
            </a:r>
          </a:p>
        </p:txBody>
      </p:sp>
    </p:spTree>
    <p:extLst>
      <p:ext uri="{BB962C8B-B14F-4D97-AF65-F5344CB8AC3E}">
        <p14:creationId xmlns:p14="http://schemas.microsoft.com/office/powerpoint/2010/main" val="1057994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 xmlns:a16="http://schemas.microsoft.com/office/drawing/2014/main" id="{9F4444CE-BC8D-4D61-B303-4C05614E62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9" name="Rectangle 18">
            <a:extLst>
              <a:ext uri="{FF2B5EF4-FFF2-40B4-BE49-F238E27FC236}">
                <a16:creationId xmlns="" xmlns:a16="http://schemas.microsoft.com/office/drawing/2014/main" id="{62423CA5-E2E1-4789-B759-9906C1C940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1" name="Isosceles Triangle 20">
            <a:extLst>
              <a:ext uri="{FF2B5EF4-FFF2-40B4-BE49-F238E27FC236}">
                <a16:creationId xmlns="" xmlns:a16="http://schemas.microsoft.com/office/drawing/2014/main" id="{73772B81-181F-48B7-8826-4D9686D15D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Title 4">
            <a:extLst>
              <a:ext uri="{FF2B5EF4-FFF2-40B4-BE49-F238E27FC236}">
                <a16:creationId xmlns="" xmlns:a16="http://schemas.microsoft.com/office/drawing/2014/main" id="{3B26F4C3-DA88-475D-A413-899420597AD6}"/>
              </a:ext>
            </a:extLst>
          </p:cNvPr>
          <p:cNvSpPr>
            <a:spLocks noGrp="1"/>
          </p:cNvSpPr>
          <p:nvPr>
            <p:ph type="title"/>
          </p:nvPr>
        </p:nvSpPr>
        <p:spPr>
          <a:xfrm>
            <a:off x="5929784" y="4823724"/>
            <a:ext cx="5132967" cy="1375608"/>
          </a:xfrm>
        </p:spPr>
        <p:txBody>
          <a:bodyPr vert="horz" lIns="91440" tIns="45720" rIns="91440" bIns="45720" rtlCol="0" anchor="ctr">
            <a:normAutofit/>
          </a:bodyPr>
          <a:lstStyle/>
          <a:p>
            <a:r>
              <a:rPr lang="en-US" dirty="0">
                <a:solidFill>
                  <a:srgbClr val="FF0000"/>
                </a:solidFill>
              </a:rPr>
              <a:t>Interprofessional Care</a:t>
            </a:r>
          </a:p>
        </p:txBody>
      </p:sp>
      <p:sp>
        <p:nvSpPr>
          <p:cNvPr id="12" name="Rectangle 11">
            <a:extLst>
              <a:ext uri="{FF2B5EF4-FFF2-40B4-BE49-F238E27FC236}">
                <a16:creationId xmlns="" xmlns:a16="http://schemas.microsoft.com/office/drawing/2014/main" id="{FC4D8DA3-8E08-4D73-83CD-5E62DBE4F9F7}"/>
              </a:ext>
            </a:extLst>
          </p:cNvPr>
          <p:cNvSpPr/>
          <p:nvPr/>
        </p:nvSpPr>
        <p:spPr>
          <a:xfrm>
            <a:off x="160774" y="2160589"/>
            <a:ext cx="4486923" cy="4441177"/>
          </a:xfrm>
          <a:prstGeom prst="rect">
            <a:avLst/>
          </a:prstGeom>
        </p:spPr>
        <p:txBody>
          <a:bodyPr vert="horz" lIns="91440" tIns="45720" rIns="91440" bIns="45720" rtlCol="0">
            <a:normAutofit/>
          </a:bodyPr>
          <a:lstStyle/>
          <a:p>
            <a:pPr marL="0" marR="0" lvl="0" indent="0" algn="l" defTabSz="457200" rtl="0" eaLnBrk="1" fontAlgn="auto" latinLnBrk="0" hangingPunct="1">
              <a:lnSpc>
                <a:spcPct val="90000"/>
              </a:lnSpc>
              <a:spcBef>
                <a:spcPts val="1000"/>
              </a:spcBef>
              <a:spcAft>
                <a:spcPts val="0"/>
              </a:spcAft>
              <a:buClr>
                <a:srgbClr val="0F6FC6"/>
              </a:buClr>
              <a:buSzPct val="80000"/>
              <a:buFont typeface="Wingdings 3" charset="2"/>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Dental disease and medical health problems are interrelated</a:t>
            </a:r>
          </a:p>
          <a:p>
            <a:pPr marL="0" marR="0" lvl="0" indent="0" algn="l" defTabSz="457200" rtl="0" eaLnBrk="1" fontAlgn="auto" latinLnBrk="0" hangingPunct="1">
              <a:lnSpc>
                <a:spcPct val="90000"/>
              </a:lnSpc>
              <a:spcBef>
                <a:spcPts val="1000"/>
              </a:spcBef>
              <a:spcAft>
                <a:spcPts val="0"/>
              </a:spcAft>
              <a:buClr>
                <a:srgbClr val="0F6FC6"/>
              </a:buClr>
              <a:buSzPct val="80000"/>
              <a:buFont typeface="Wingdings 3" charset="2"/>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Vulnerable populations experience disease and poor health outcomes at a higher rate- more outreach is needed</a:t>
            </a:r>
          </a:p>
          <a:p>
            <a:pPr marL="0" marR="0" lvl="0" indent="0" algn="l" defTabSz="457200" rtl="0" eaLnBrk="1" fontAlgn="auto" latinLnBrk="0" hangingPunct="1">
              <a:lnSpc>
                <a:spcPct val="90000"/>
              </a:lnSpc>
              <a:spcBef>
                <a:spcPts val="1000"/>
              </a:spcBef>
              <a:spcAft>
                <a:spcPts val="0"/>
              </a:spcAft>
              <a:buClr>
                <a:srgbClr val="0F6FC6"/>
              </a:buClr>
              <a:buSzPct val="80000"/>
              <a:buFont typeface="Wingdings 3" charset="2"/>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GAPS in healthcare are getting bigger</a:t>
            </a:r>
          </a:p>
          <a:p>
            <a:pPr marL="0" marR="0" lvl="0" indent="0" algn="l" defTabSz="457200" rtl="0" eaLnBrk="1" fontAlgn="auto" latinLnBrk="0" hangingPunct="1">
              <a:lnSpc>
                <a:spcPct val="90000"/>
              </a:lnSpc>
              <a:spcBef>
                <a:spcPts val="1000"/>
              </a:spcBef>
              <a:spcAft>
                <a:spcPts val="0"/>
              </a:spcAft>
              <a:buClr>
                <a:srgbClr val="0F6FC6"/>
              </a:buClr>
              <a:buSzPct val="80000"/>
              <a:buFont typeface="Wingdings 3" charset="2"/>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More research emerging on health of America’s population and oral-systemic link</a:t>
            </a:r>
          </a:p>
          <a:p>
            <a:pPr marL="0" marR="0" lvl="0" indent="0" algn="l" defTabSz="457200" rtl="0" eaLnBrk="1" fontAlgn="auto" latinLnBrk="0" hangingPunct="1">
              <a:lnSpc>
                <a:spcPct val="90000"/>
              </a:lnSpc>
              <a:spcBef>
                <a:spcPts val="1000"/>
              </a:spcBef>
              <a:spcAft>
                <a:spcPts val="0"/>
              </a:spcAft>
              <a:buClr>
                <a:srgbClr val="0F6FC6"/>
              </a:buClr>
              <a:buSzPct val="80000"/>
              <a:buFont typeface="Wingdings 3" charset="2"/>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Prevention  and education efforts are  needed in all settings</a:t>
            </a:r>
          </a:p>
          <a:p>
            <a:pPr marL="0" marR="0" lvl="0" indent="0" algn="l" defTabSz="457200" rtl="0" eaLnBrk="1" fontAlgn="auto" latinLnBrk="0" hangingPunct="1">
              <a:lnSpc>
                <a:spcPct val="90000"/>
              </a:lnSpc>
              <a:spcBef>
                <a:spcPts val="1000"/>
              </a:spcBef>
              <a:spcAft>
                <a:spcPts val="0"/>
              </a:spcAft>
              <a:buClr>
                <a:srgbClr val="0F6FC6"/>
              </a:buClr>
              <a:buSzPct val="80000"/>
              <a:buFont typeface="Wingdings 3" charset="2"/>
              <a:buChar char=""/>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3" name="Isosceles Triangle 22">
            <a:extLst>
              <a:ext uri="{FF2B5EF4-FFF2-40B4-BE49-F238E27FC236}">
                <a16:creationId xmlns="" xmlns:a16="http://schemas.microsoft.com/office/drawing/2014/main" id="{B2205F6E-03C6-4E92-877C-E2482F6599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11" name="Content Placeholder 10" descr="A picture containing toy, doll&#10;&#10;Description automatically generated">
            <a:extLst>
              <a:ext uri="{FF2B5EF4-FFF2-40B4-BE49-F238E27FC236}">
                <a16:creationId xmlns="" xmlns:a16="http://schemas.microsoft.com/office/drawing/2014/main" id="{00770DD4-0845-4DF1-96E0-A8BCD61CBE9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20900" y="320551"/>
            <a:ext cx="6980985" cy="4685040"/>
          </a:xfrm>
          <a:prstGeom prst="rect">
            <a:avLst/>
          </a:prstGeom>
        </p:spPr>
      </p:pic>
      <p:pic>
        <p:nvPicPr>
          <p:cNvPr id="16" name="Picture 15" descr="A picture containing food&#10;&#10;Description automatically generated">
            <a:extLst>
              <a:ext uri="{FF2B5EF4-FFF2-40B4-BE49-F238E27FC236}">
                <a16:creationId xmlns="" xmlns:a16="http://schemas.microsoft.com/office/drawing/2014/main" id="{FEEEB8EB-D17D-485B-B4DB-AADB28D50D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901" y="202909"/>
            <a:ext cx="3194323" cy="1925400"/>
          </a:xfrm>
          <a:prstGeom prst="rect">
            <a:avLst/>
          </a:prstGeom>
        </p:spPr>
      </p:pic>
    </p:spTree>
    <p:extLst>
      <p:ext uri="{BB962C8B-B14F-4D97-AF65-F5344CB8AC3E}">
        <p14:creationId xmlns:p14="http://schemas.microsoft.com/office/powerpoint/2010/main" val="38398067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ngue ‘n Gauze">
            <a:extLst>
              <a:ext uri="{FF2B5EF4-FFF2-40B4-BE49-F238E27FC236}">
                <a16:creationId xmlns="" xmlns:a16="http://schemas.microsoft.com/office/drawing/2014/main" id="{45A733C4-76C7-478F-BD82-C5653DE8A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386"/>
            <a:ext cx="3430094" cy="22867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ip &amp; Cheek Roll">
            <a:extLst>
              <a:ext uri="{FF2B5EF4-FFF2-40B4-BE49-F238E27FC236}">
                <a16:creationId xmlns="" xmlns:a16="http://schemas.microsoft.com/office/drawing/2014/main" id="{9052D02C-484A-47A8-AB75-404DBABF20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2008" y="145386"/>
            <a:ext cx="3430094" cy="22867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descr="Double-Digit Probe">
            <a:extLst>
              <a:ext uri="{FF2B5EF4-FFF2-40B4-BE49-F238E27FC236}">
                <a16:creationId xmlns="" xmlns:a16="http://schemas.microsoft.com/office/drawing/2014/main" id="{F7F37C3E-2E42-4196-BDB5-E41CF03019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7943" y="145386"/>
            <a:ext cx="3648174" cy="24321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ouble-Digit Probe">
            <a:extLst>
              <a:ext uri="{FF2B5EF4-FFF2-40B4-BE49-F238E27FC236}">
                <a16:creationId xmlns="" xmlns:a16="http://schemas.microsoft.com/office/drawing/2014/main" id="{B7E6A666-3170-4391-A796-459964E873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24" y="2798327"/>
            <a:ext cx="3838828" cy="25592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Neck Caress">
            <a:extLst>
              <a:ext uri="{FF2B5EF4-FFF2-40B4-BE49-F238E27FC236}">
                <a16:creationId xmlns="" xmlns:a16="http://schemas.microsoft.com/office/drawing/2014/main" id="{7AE1C1D4-0CD5-431E-9F7E-2020EA3B6D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7642" y="2798327"/>
            <a:ext cx="3838827" cy="25592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onsil Ahhhhhh">
            <a:extLst>
              <a:ext uri="{FF2B5EF4-FFF2-40B4-BE49-F238E27FC236}">
                <a16:creationId xmlns="" xmlns:a16="http://schemas.microsoft.com/office/drawing/2014/main" id="{077AB260-BE4E-4BA8-8AD0-8BFD6F866D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0662" y="2773630"/>
            <a:ext cx="3838829" cy="2559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1924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Related image">
            <a:extLst>
              <a:ext uri="{FF2B5EF4-FFF2-40B4-BE49-F238E27FC236}">
                <a16:creationId xmlns="" xmlns:a16="http://schemas.microsoft.com/office/drawing/2014/main" id="{5509DF21-2227-4305-B476-B0C0A732D9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925" y="2078182"/>
            <a:ext cx="5021984" cy="42449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1F2C1102-452A-4C34-A1CD-41BCF09DC203}"/>
              </a:ext>
            </a:extLst>
          </p:cNvPr>
          <p:cNvSpPr>
            <a:spLocks noGrp="1"/>
          </p:cNvSpPr>
          <p:nvPr>
            <p:ph type="title"/>
          </p:nvPr>
        </p:nvSpPr>
        <p:spPr/>
        <p:txBody>
          <a:bodyPr/>
          <a:lstStyle/>
          <a:p>
            <a:r>
              <a:rPr lang="en-US" dirty="0"/>
              <a:t>Importance of the Tactile Examination</a:t>
            </a:r>
          </a:p>
        </p:txBody>
      </p:sp>
      <p:pic>
        <p:nvPicPr>
          <p:cNvPr id="6" name="Picture 2" descr="Related image">
            <a:extLst>
              <a:ext uri="{FF2B5EF4-FFF2-40B4-BE49-F238E27FC236}">
                <a16:creationId xmlns="" xmlns:a16="http://schemas.microsoft.com/office/drawing/2014/main" id="{718C0727-6033-4764-A323-C2D38915C1F5}"/>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677863" y="2160589"/>
            <a:ext cx="4183062" cy="4162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705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Related image">
            <a:extLst>
              <a:ext uri="{FF2B5EF4-FFF2-40B4-BE49-F238E27FC236}">
                <a16:creationId xmlns="" xmlns:a16="http://schemas.microsoft.com/office/drawing/2014/main" id="{06E89A2F-89A0-494C-8E58-3586143D6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8961" y="301451"/>
            <a:ext cx="7823886" cy="633046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media.giphy.com/media/xT1XGQ9TuiWq3Gb7z2/giphy.gif">
            <a:extLst>
              <a:ext uri="{FF2B5EF4-FFF2-40B4-BE49-F238E27FC236}">
                <a16:creationId xmlns="" xmlns:a16="http://schemas.microsoft.com/office/drawing/2014/main" id="{BDC4CA1E-93BA-49BB-83C1-A66626F1FE3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9153" y="2300645"/>
            <a:ext cx="2100649" cy="2100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8205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3975"/>
            <a:ext cx="4158803" cy="5121366"/>
          </a:xfrm>
        </p:spPr>
        <p:txBody>
          <a:bodyPr>
            <a:normAutofit fontScale="90000"/>
          </a:bodyPr>
          <a:lstStyle/>
          <a:p>
            <a:r>
              <a:rPr lang="en-US" dirty="0"/>
              <a:t>Lips</a:t>
            </a:r>
            <a:br>
              <a:rPr lang="en-US" dirty="0"/>
            </a:br>
            <a:r>
              <a:rPr lang="en-US" dirty="0"/>
              <a:t>Hands</a:t>
            </a:r>
            <a:br>
              <a:rPr lang="en-US" dirty="0"/>
            </a:br>
            <a:r>
              <a:rPr lang="en-US" dirty="0"/>
              <a:t>Face </a:t>
            </a:r>
            <a:br>
              <a:rPr lang="en-US" dirty="0"/>
            </a:br>
            <a:r>
              <a:rPr lang="en-US" dirty="0"/>
              <a:t>Ears</a:t>
            </a:r>
            <a:br>
              <a:rPr lang="en-US" dirty="0"/>
            </a:br>
            <a:r>
              <a:rPr lang="en-US" dirty="0"/>
              <a:t/>
            </a:r>
            <a:br>
              <a:rPr lang="en-US" dirty="0"/>
            </a:br>
            <a:r>
              <a:rPr lang="en-US" dirty="0"/>
              <a:t>have the most </a:t>
            </a:r>
            <a:br>
              <a:rPr lang="en-US" dirty="0"/>
            </a:br>
            <a:r>
              <a:rPr lang="en-US" dirty="0"/>
              <a:t>sun exposure</a:t>
            </a:r>
            <a:br>
              <a:rPr lang="en-US" dirty="0"/>
            </a:br>
            <a:r>
              <a:rPr lang="en-US" dirty="0"/>
              <a:t/>
            </a:r>
            <a:br>
              <a:rPr lang="en-US" dirty="0"/>
            </a:br>
            <a:r>
              <a:rPr lang="en-US" dirty="0"/>
              <a:t>check for changes in texture, color, size</a:t>
            </a:r>
          </a:p>
        </p:txBody>
      </p:sp>
      <p:pic>
        <p:nvPicPr>
          <p:cNvPr id="3074" name="Picture 2" descr="Image resul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45114" y="583975"/>
            <a:ext cx="5337534" cy="5902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8459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0CF9A934-F480-4865-98BC-F80730EF3893}"/>
              </a:ext>
            </a:extLst>
          </p:cNvPr>
          <p:cNvSpPr>
            <a:spLocks noGrp="1"/>
          </p:cNvSpPr>
          <p:nvPr>
            <p:ph idx="1"/>
          </p:nvPr>
        </p:nvSpPr>
        <p:spPr>
          <a:xfrm>
            <a:off x="307163" y="211209"/>
            <a:ext cx="8596668" cy="3880773"/>
          </a:xfrm>
        </p:spPr>
        <p:txBody>
          <a:bodyPr/>
          <a:lstStyle/>
          <a:p>
            <a:r>
              <a:rPr lang="en-US" dirty="0">
                <a:hlinkClick r:id="rId3"/>
              </a:rPr>
              <a:t>https://www.sixstepscreening.org/wp-content/uploads/Oral-Cancer-Screening-Referral-Form.pdf</a:t>
            </a:r>
            <a:endParaRPr lang="en-US" dirty="0"/>
          </a:p>
          <a:p>
            <a:endParaRPr lang="en-US" dirty="0"/>
          </a:p>
        </p:txBody>
      </p:sp>
      <p:pic>
        <p:nvPicPr>
          <p:cNvPr id="4" name="Content Placeholder 4">
            <a:extLst>
              <a:ext uri="{FF2B5EF4-FFF2-40B4-BE49-F238E27FC236}">
                <a16:creationId xmlns="" xmlns:a16="http://schemas.microsoft.com/office/drawing/2014/main" id="{DAF47A74-2247-40D0-922B-D762373D4F85}"/>
              </a:ext>
            </a:extLst>
          </p:cNvPr>
          <p:cNvPicPr>
            <a:picLocks noChangeAspect="1"/>
          </p:cNvPicPr>
          <p:nvPr/>
        </p:nvPicPr>
        <p:blipFill rotWithShape="1">
          <a:blip r:embed="rId4"/>
          <a:srcRect l="26095" t="-34997" r="26458" b="-39374"/>
          <a:stretch/>
        </p:blipFill>
        <p:spPr>
          <a:xfrm>
            <a:off x="4401177" y="-741872"/>
            <a:ext cx="4411227" cy="8341743"/>
          </a:xfrm>
          <a:prstGeom prst="rect">
            <a:avLst/>
          </a:prstGeom>
        </p:spPr>
      </p:pic>
    </p:spTree>
    <p:extLst>
      <p:ext uri="{BB962C8B-B14F-4D97-AF65-F5344CB8AC3E}">
        <p14:creationId xmlns:p14="http://schemas.microsoft.com/office/powerpoint/2010/main" val="22158460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4543B4-5E69-459A-BD52-E507E147A9D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 xmlns:a16="http://schemas.microsoft.com/office/drawing/2014/main" id="{FDE444CE-EFE0-4016-A629-E31468BF7E76}"/>
              </a:ext>
            </a:extLst>
          </p:cNvPr>
          <p:cNvSpPr>
            <a:spLocks noGrp="1"/>
          </p:cNvSpPr>
          <p:nvPr>
            <p:ph idx="1"/>
          </p:nvPr>
        </p:nvSpPr>
        <p:spPr>
          <a:xfrm>
            <a:off x="677334" y="2160589"/>
            <a:ext cx="8596668" cy="4087811"/>
          </a:xfrm>
        </p:spPr>
        <p:txBody>
          <a:bodyPr>
            <a:normAutofit lnSpcReduction="10000"/>
          </a:bodyPr>
          <a:lstStyle/>
          <a:p>
            <a:r>
              <a:rPr lang="en-US" dirty="0"/>
              <a:t>American Dental Association</a:t>
            </a:r>
          </a:p>
          <a:p>
            <a:r>
              <a:rPr lang="en-US" dirty="0"/>
              <a:t>October 1, 2019</a:t>
            </a:r>
          </a:p>
          <a:p>
            <a:r>
              <a:rPr lang="en-US" dirty="0"/>
              <a:t>ADA Expands Policy on Oral Cancer Detection to Include Pharyngeal Cancer</a:t>
            </a:r>
          </a:p>
          <a:p>
            <a:r>
              <a:rPr lang="en-US" dirty="0"/>
              <a:t>Recommends:</a:t>
            </a:r>
          </a:p>
          <a:p>
            <a:r>
              <a:rPr lang="en-US" dirty="0"/>
              <a:t> </a:t>
            </a:r>
            <a:r>
              <a:rPr lang="en-US" dirty="0">
                <a:highlight>
                  <a:srgbClr val="FFFF00"/>
                </a:highlight>
              </a:rPr>
              <a:t>routine visual and tactile examinations for ALL PATIENTS, not just high risk</a:t>
            </a:r>
          </a:p>
          <a:p>
            <a:r>
              <a:rPr lang="en-US" dirty="0"/>
              <a:t>Aligns with October 2018 policy to support use and administration of HPV Vaccine</a:t>
            </a:r>
          </a:p>
          <a:p>
            <a:r>
              <a:rPr lang="en-US" dirty="0"/>
              <a:t>Recent data has shown that only 1/3 of adults over age 30 received an oral cancer screening within the last 2 years</a:t>
            </a:r>
          </a:p>
          <a:p>
            <a:pPr lvl="1"/>
            <a:r>
              <a:rPr lang="en-US" dirty="0"/>
              <a:t>Disparities among minorities, low income, uninsured, less educated</a:t>
            </a:r>
          </a:p>
          <a:p>
            <a:pPr lvl="1"/>
            <a:r>
              <a:rPr lang="en-US" dirty="0"/>
              <a:t>Every patient should be screened by the dentist, dental therapist or dental hygienist</a:t>
            </a:r>
          </a:p>
          <a:p>
            <a:endParaRPr lang="en-US" dirty="0"/>
          </a:p>
        </p:txBody>
      </p:sp>
      <p:pic>
        <p:nvPicPr>
          <p:cNvPr id="5" name="Picture 4">
            <a:extLst>
              <a:ext uri="{FF2B5EF4-FFF2-40B4-BE49-F238E27FC236}">
                <a16:creationId xmlns="" xmlns:a16="http://schemas.microsoft.com/office/drawing/2014/main" id="{44689824-CA13-4745-A6C9-DC0A395FE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638" y="110987"/>
            <a:ext cx="6353175" cy="1905000"/>
          </a:xfrm>
          <a:prstGeom prst="rect">
            <a:avLst/>
          </a:prstGeom>
        </p:spPr>
      </p:pic>
    </p:spTree>
    <p:extLst>
      <p:ext uri="{BB962C8B-B14F-4D97-AF65-F5344CB8AC3E}">
        <p14:creationId xmlns:p14="http://schemas.microsoft.com/office/powerpoint/2010/main" val="15479515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4033D1-3837-4742-A01A-51479BC82444}"/>
              </a:ext>
            </a:extLst>
          </p:cNvPr>
          <p:cNvSpPr>
            <a:spLocks noGrp="1"/>
          </p:cNvSpPr>
          <p:nvPr>
            <p:ph type="title"/>
          </p:nvPr>
        </p:nvSpPr>
        <p:spPr/>
        <p:txBody>
          <a:bodyPr/>
          <a:lstStyle/>
          <a:p>
            <a:r>
              <a:rPr lang="en-US" dirty="0"/>
              <a:t>Self Examination</a:t>
            </a:r>
          </a:p>
        </p:txBody>
      </p:sp>
      <p:sp>
        <p:nvSpPr>
          <p:cNvPr id="3" name="Content Placeholder 2">
            <a:extLst>
              <a:ext uri="{FF2B5EF4-FFF2-40B4-BE49-F238E27FC236}">
                <a16:creationId xmlns="" xmlns:a16="http://schemas.microsoft.com/office/drawing/2014/main" id="{7C33E5A4-E9BC-454F-A1DA-6483308A29E8}"/>
              </a:ext>
            </a:extLst>
          </p:cNvPr>
          <p:cNvSpPr>
            <a:spLocks noGrp="1"/>
          </p:cNvSpPr>
          <p:nvPr>
            <p:ph idx="1"/>
          </p:nvPr>
        </p:nvSpPr>
        <p:spPr>
          <a:xfrm>
            <a:off x="677334" y="3305175"/>
            <a:ext cx="8596668" cy="2736187"/>
          </a:xfrm>
        </p:spPr>
        <p:txBody>
          <a:bodyPr/>
          <a:lstStyle/>
          <a:p>
            <a:r>
              <a:rPr lang="en-US" dirty="0"/>
              <a:t>Individuals become more aware of their own bodies and monitoring  health</a:t>
            </a:r>
          </a:p>
          <a:p>
            <a:r>
              <a:rPr lang="en-US" dirty="0"/>
              <a:t>Should be used in conjunction with professional screenings</a:t>
            </a:r>
          </a:p>
          <a:p>
            <a:r>
              <a:rPr lang="en-US" dirty="0"/>
              <a:t>Include extra and intra oral observations</a:t>
            </a:r>
          </a:p>
          <a:p>
            <a:endParaRPr lang="en-US" dirty="0"/>
          </a:p>
        </p:txBody>
      </p:sp>
      <p:sp>
        <p:nvSpPr>
          <p:cNvPr id="6" name="Rectangle 5">
            <a:extLst>
              <a:ext uri="{FF2B5EF4-FFF2-40B4-BE49-F238E27FC236}">
                <a16:creationId xmlns="" xmlns:a16="http://schemas.microsoft.com/office/drawing/2014/main" id="{38AC7063-0ACD-4385-B908-405CBA214AD9}"/>
              </a:ext>
            </a:extLst>
          </p:cNvPr>
          <p:cNvSpPr/>
          <p:nvPr/>
        </p:nvSpPr>
        <p:spPr>
          <a:xfrm>
            <a:off x="460524" y="1525169"/>
            <a:ext cx="8892179"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009DD9"/>
                  </a:solidFill>
                  <a:prstDash val="solid"/>
                </a:ln>
                <a:solidFill>
                  <a:srgbClr val="009DD9">
                    <a:lumMod val="40000"/>
                    <a:lumOff val="60000"/>
                  </a:srgbClr>
                </a:solidFill>
                <a:effectLst/>
                <a:uLnTx/>
                <a:uFillTx/>
                <a:latin typeface="Trebuchet MS" panose="020B0603020202020204"/>
                <a:ea typeface="+mn-ea"/>
                <a:cs typeface="+mn-cs"/>
              </a:rPr>
              <a:t>First line of defense</a:t>
            </a:r>
          </a:p>
        </p:txBody>
      </p:sp>
      <p:pic>
        <p:nvPicPr>
          <p:cNvPr id="5" name="Picture 4">
            <a:extLst>
              <a:ext uri="{FF2B5EF4-FFF2-40B4-BE49-F238E27FC236}">
                <a16:creationId xmlns="" xmlns:a16="http://schemas.microsoft.com/office/drawing/2014/main" id="{C0EC40E1-BA61-4D34-B608-81FC420651B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6825471" y="3305175"/>
            <a:ext cx="4851202" cy="3244915"/>
          </a:xfrm>
          <a:prstGeom prst="rect">
            <a:avLst/>
          </a:prstGeom>
        </p:spPr>
      </p:pic>
    </p:spTree>
    <p:extLst>
      <p:ext uri="{BB962C8B-B14F-4D97-AF65-F5344CB8AC3E}">
        <p14:creationId xmlns:p14="http://schemas.microsoft.com/office/powerpoint/2010/main" val="31953189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dirty="0"/>
              <a:t>self exam: inside the mouth</a:t>
            </a:r>
          </a:p>
        </p:txBody>
      </p:sp>
      <p:sp>
        <p:nvSpPr>
          <p:cNvPr id="3" name="Content Placeholder 2"/>
          <p:cNvSpPr>
            <a:spLocks noGrp="1"/>
          </p:cNvSpPr>
          <p:nvPr>
            <p:ph idx="1"/>
          </p:nvPr>
        </p:nvSpPr>
        <p:spPr>
          <a:xfrm>
            <a:off x="677334" y="2160589"/>
            <a:ext cx="8596668" cy="3880773"/>
          </a:xfrm>
        </p:spPr>
        <p:txBody>
          <a:bodyPr>
            <a:normAutofit/>
          </a:bodyPr>
          <a:lstStyle/>
          <a:p>
            <a:r>
              <a:rPr lang="en-US" dirty="0"/>
              <a:t>Remove any appliances</a:t>
            </a:r>
          </a:p>
          <a:p>
            <a:r>
              <a:rPr lang="en-US" dirty="0"/>
              <a:t>Look and feel inside of lips and look at gums</a:t>
            </a:r>
          </a:p>
          <a:p>
            <a:r>
              <a:rPr lang="en-US" dirty="0"/>
              <a:t>Pull cheeks back </a:t>
            </a:r>
          </a:p>
          <a:p>
            <a:r>
              <a:rPr lang="en-US" dirty="0"/>
              <a:t>Tilt head back and look at the roof of the mouth, look down and look at floor of the mouth</a:t>
            </a:r>
          </a:p>
          <a:p>
            <a:r>
              <a:rPr lang="en-US" dirty="0"/>
              <a:t>Pull out the tongue and look at all surfaces, especially the back and the sides and underneath</a:t>
            </a:r>
          </a:p>
          <a:p>
            <a:r>
              <a:rPr lang="en-US" dirty="0"/>
              <a:t>Use fingertips and light, but firm pressure to feel for any lumps and bumps in lips, checks, tongue and under chin and along the neck</a:t>
            </a:r>
          </a:p>
          <a:p>
            <a:pPr marL="0" indent="0">
              <a:buNone/>
            </a:pPr>
            <a:r>
              <a:rPr lang="en-US" dirty="0"/>
              <a:t>Look for any lumps/bumps, red/white patches/sores that don’t heal, sores that bleed easily, sore throat, horse voice, cleaning throat often, delayed healing</a:t>
            </a:r>
          </a:p>
          <a:p>
            <a:endParaRPr lang="en-US" dirty="0"/>
          </a:p>
          <a:p>
            <a:endParaRPr lang="en-US" dirty="0"/>
          </a:p>
          <a:p>
            <a:endParaRPr lang="en-US" dirty="0"/>
          </a:p>
        </p:txBody>
      </p:sp>
      <p:sp>
        <p:nvSpPr>
          <p:cNvPr id="5" name="Footer Placeholder 4">
            <a:extLst>
              <a:ext uri="{FF2B5EF4-FFF2-40B4-BE49-F238E27FC236}">
                <a16:creationId xmlns="" xmlns:a16="http://schemas.microsoft.com/office/drawing/2014/main" id="{B35E2383-6223-479E-AA8C-D448D425B2A3}"/>
              </a:ext>
            </a:extLst>
          </p:cNvPr>
          <p:cNvSpPr>
            <a:spLocks noGrp="1"/>
          </p:cNvSpPr>
          <p:nvPr>
            <p:ph type="ftr" sz="quarter" idx="11"/>
          </p:nvPr>
        </p:nvSpPr>
        <p:spPr>
          <a:xfrm>
            <a:off x="806542" y="6279861"/>
            <a:ext cx="6297612"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hlinkClick r:id="rId3"/>
              </a:rPr>
              <a:t>https://www.sixstepscreening.org/self-exam/</a:t>
            </a:r>
            <a:endParaRPr kumimoji="0" lang="en-US" sz="20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pic>
        <p:nvPicPr>
          <p:cNvPr id="4" name="Picture 2" descr="oral cancer self exam">
            <a:extLst>
              <a:ext uri="{FF2B5EF4-FFF2-40B4-BE49-F238E27FC236}">
                <a16:creationId xmlns="" xmlns:a16="http://schemas.microsoft.com/office/drawing/2014/main" id="{E6328089-BD22-4743-A7B4-1E8CAF2F0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4105" y="406415"/>
            <a:ext cx="3591238" cy="2396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5785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BAB9E90A-2981-429D-A686-94F817A9A5C2}"/>
              </a:ext>
            </a:extLst>
          </p:cNvPr>
          <p:cNvSpPr>
            <a:spLocks noGrp="1"/>
          </p:cNvSpPr>
          <p:nvPr>
            <p:ph type="title"/>
          </p:nvPr>
        </p:nvSpPr>
        <p:spPr/>
        <p:txBody>
          <a:bodyPr/>
          <a:lstStyle/>
          <a:p>
            <a:r>
              <a:rPr lang="en-US" dirty="0"/>
              <a:t>self exam: outside the mouth</a:t>
            </a:r>
          </a:p>
        </p:txBody>
      </p:sp>
      <p:sp>
        <p:nvSpPr>
          <p:cNvPr id="5" name="Content Placeholder 4">
            <a:extLst>
              <a:ext uri="{FF2B5EF4-FFF2-40B4-BE49-F238E27FC236}">
                <a16:creationId xmlns="" xmlns:a16="http://schemas.microsoft.com/office/drawing/2014/main" id="{4CEEA478-A6EE-47F1-A7BF-A66A502B0884}"/>
              </a:ext>
            </a:extLst>
          </p:cNvPr>
          <p:cNvSpPr>
            <a:spLocks noGrp="1"/>
          </p:cNvSpPr>
          <p:nvPr>
            <p:ph sz="half" idx="1"/>
          </p:nvPr>
        </p:nvSpPr>
        <p:spPr>
          <a:xfrm>
            <a:off x="65988" y="1461154"/>
            <a:ext cx="6193410" cy="5396845"/>
          </a:xfrm>
        </p:spPr>
        <p:txBody>
          <a:bodyPr>
            <a:normAutofit fontScale="85000" lnSpcReduction="20000"/>
          </a:bodyPr>
          <a:lstStyle/>
          <a:p>
            <a:r>
              <a:rPr lang="en-US" dirty="0"/>
              <a:t>Use firm pressure</a:t>
            </a:r>
          </a:p>
          <a:p>
            <a:r>
              <a:rPr lang="en-US" dirty="0"/>
              <a:t>Jaw function</a:t>
            </a:r>
          </a:p>
          <a:p>
            <a:r>
              <a:rPr lang="en-US" dirty="0"/>
              <a:t>Behind ears</a:t>
            </a:r>
          </a:p>
          <a:p>
            <a:r>
              <a:rPr lang="en-US" dirty="0"/>
              <a:t>Travel down the neck</a:t>
            </a:r>
          </a:p>
          <a:p>
            <a:r>
              <a:rPr lang="en-US" dirty="0"/>
              <a:t>Grab and swallow</a:t>
            </a:r>
          </a:p>
          <a:p>
            <a:r>
              <a:rPr lang="en-US" dirty="0"/>
              <a:t>Under  chin and jaw</a:t>
            </a:r>
          </a:p>
          <a:p>
            <a:r>
              <a:rPr lang="en-US" dirty="0"/>
              <a:t>Clavicle gulch</a:t>
            </a:r>
          </a:p>
          <a:p>
            <a:endParaRPr lang="en-US" dirty="0"/>
          </a:p>
          <a:p>
            <a:r>
              <a:rPr lang="en-US" dirty="0"/>
              <a:t>check routinely to know what normal feels like</a:t>
            </a:r>
          </a:p>
          <a:p>
            <a:r>
              <a:rPr lang="en-US" dirty="0"/>
              <a:t>Look for lumps or bumps or changes in color, may or may not be painful</a:t>
            </a:r>
          </a:p>
          <a:p>
            <a:r>
              <a:rPr lang="en-US" dirty="0"/>
              <a:t>If find something, schedule an appointment with a healthcare provider as soon as possible</a:t>
            </a:r>
          </a:p>
          <a:p>
            <a:pPr lvl="1"/>
            <a:r>
              <a:rPr lang="en-US" dirty="0"/>
              <a:t>medical/dental provider </a:t>
            </a:r>
          </a:p>
          <a:p>
            <a:pPr lvl="1"/>
            <a:r>
              <a:rPr lang="en-US" dirty="0"/>
              <a:t>ENT</a:t>
            </a:r>
          </a:p>
          <a:p>
            <a:pPr lvl="1"/>
            <a:r>
              <a:rPr lang="en-US" dirty="0"/>
              <a:t>Dermatologist</a:t>
            </a:r>
          </a:p>
          <a:p>
            <a:pPr lvl="1"/>
            <a:r>
              <a:rPr lang="en-US" dirty="0"/>
              <a:t>Oral Surgeon</a:t>
            </a:r>
          </a:p>
          <a:p>
            <a:pPr lvl="1"/>
            <a:r>
              <a:rPr lang="en-US" dirty="0"/>
              <a:t>Specializes in cancer</a:t>
            </a:r>
          </a:p>
          <a:p>
            <a:endParaRPr lang="en-US" dirty="0"/>
          </a:p>
        </p:txBody>
      </p:sp>
      <p:pic>
        <p:nvPicPr>
          <p:cNvPr id="7" name="Picture 2" descr="Related image">
            <a:extLst>
              <a:ext uri="{FF2B5EF4-FFF2-40B4-BE49-F238E27FC236}">
                <a16:creationId xmlns="" xmlns:a16="http://schemas.microsoft.com/office/drawing/2014/main" id="{BCCA9937-40B7-48BF-9083-7634F59CDBD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90424" y="1930399"/>
            <a:ext cx="5489544" cy="365969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3B95DE96-8428-4A60-86AB-9AF6BC016D34}"/>
              </a:ext>
            </a:extLst>
          </p:cNvPr>
          <p:cNvSpPr/>
          <p:nvPr/>
        </p:nvSpPr>
        <p:spPr>
          <a:xfrm>
            <a:off x="6480462" y="6063734"/>
            <a:ext cx="530946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Impact" panose="020B0806030902050204"/>
                <a:ea typeface="+mn-ea"/>
                <a:cs typeface="+mn-cs"/>
              </a:rPr>
              <a:t>https://www.sixstepscreening.org/self-exam/le gulch</a:t>
            </a:r>
          </a:p>
        </p:txBody>
      </p:sp>
    </p:spTree>
    <p:extLst>
      <p:ext uri="{BB962C8B-B14F-4D97-AF65-F5344CB8AC3E}">
        <p14:creationId xmlns:p14="http://schemas.microsoft.com/office/powerpoint/2010/main" val="12920544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5847" y="291548"/>
            <a:ext cx="3737268" cy="1320800"/>
          </a:xfrm>
        </p:spPr>
        <p:txBody>
          <a:bodyPr>
            <a:normAutofit/>
          </a:bodyPr>
          <a:lstStyle/>
          <a:p>
            <a:r>
              <a:rPr lang="en-US" dirty="0"/>
              <a:t>Self Assessment</a:t>
            </a:r>
          </a:p>
        </p:txBody>
      </p:sp>
      <p:sp>
        <p:nvSpPr>
          <p:cNvPr id="3" name="Content Placeholder 2"/>
          <p:cNvSpPr>
            <a:spLocks noGrp="1"/>
          </p:cNvSpPr>
          <p:nvPr>
            <p:ph idx="1"/>
          </p:nvPr>
        </p:nvSpPr>
        <p:spPr>
          <a:xfrm>
            <a:off x="5209563" y="1270000"/>
            <a:ext cx="4064439" cy="3880773"/>
          </a:xfrm>
        </p:spPr>
        <p:txBody>
          <a:bodyPr>
            <a:noAutofit/>
          </a:bodyPr>
          <a:lstStyle/>
          <a:p>
            <a:r>
              <a:rPr lang="en-US" sz="3600" dirty="0"/>
              <a:t>Need good lighting and a mirror</a:t>
            </a:r>
          </a:p>
          <a:p>
            <a:r>
              <a:rPr lang="en-US" sz="3600" dirty="0"/>
              <a:t>Take a picture</a:t>
            </a:r>
          </a:p>
          <a:p>
            <a:r>
              <a:rPr lang="en-US" sz="3600" dirty="0"/>
              <a:t>Schedule an appointment-follow up</a:t>
            </a:r>
          </a:p>
        </p:txBody>
      </p:sp>
      <p:pic>
        <p:nvPicPr>
          <p:cNvPr id="5" name="Picture 4">
            <a:extLst>
              <a:ext uri="{FF2B5EF4-FFF2-40B4-BE49-F238E27FC236}">
                <a16:creationId xmlns="" xmlns:a16="http://schemas.microsoft.com/office/drawing/2014/main" id="{675C3A90-4984-4B5C-A534-81C7954D122F}"/>
              </a:ext>
            </a:extLst>
          </p:cNvPr>
          <p:cNvPicPr>
            <a:picLocks noChangeAspect="1"/>
          </p:cNvPicPr>
          <p:nvPr/>
        </p:nvPicPr>
        <p:blipFill rotWithShape="1">
          <a:blip r:embed="rId3">
            <a:extLst>
              <a:ext uri="{28A0092B-C50C-407E-A947-70E740481C1C}">
                <a14:useLocalDpi xmlns:a14="http://schemas.microsoft.com/office/drawing/2010/main" val="0"/>
              </a:ext>
            </a:extLst>
          </a:blip>
          <a:srcRect l="18570" r="22431"/>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2464711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 xmlns:a16="http://schemas.microsoft.com/office/drawing/2014/main" id="{E4951899-B99C-47AB-9C7C-16264D7A14C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8467"/>
            <a:ext cx="12192000" cy="6866467"/>
            <a:chOff x="0" y="-8467"/>
            <a:chExt cx="12192000" cy="6866467"/>
          </a:xfrm>
        </p:grpSpPr>
        <p:cxnSp>
          <p:nvCxnSpPr>
            <p:cNvPr id="35" name="Straight Connector 34">
              <a:extLst>
                <a:ext uri="{FF2B5EF4-FFF2-40B4-BE49-F238E27FC236}">
                  <a16:creationId xmlns="" xmlns:a16="http://schemas.microsoft.com/office/drawing/2014/main" id="{B94D217E-92A1-48B2-B6BF-8B6A35AF9DDA}"/>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 xmlns:a16="http://schemas.microsoft.com/office/drawing/2014/main" id="{69582FD9-95AB-4339-8A07-BAD420BE104B}"/>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7" name="Rectangle 23">
              <a:extLst>
                <a:ext uri="{FF2B5EF4-FFF2-40B4-BE49-F238E27FC236}">
                  <a16:creationId xmlns="" xmlns:a16="http://schemas.microsoft.com/office/drawing/2014/main" id="{6778DC79-DE09-4F89-81B1-275C542D7FB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5">
              <a:extLst>
                <a:ext uri="{FF2B5EF4-FFF2-40B4-BE49-F238E27FC236}">
                  <a16:creationId xmlns="" xmlns:a16="http://schemas.microsoft.com/office/drawing/2014/main" id="{EAEC370A-1F34-4D8E-B065-81F6F568AA7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 xmlns:a16="http://schemas.microsoft.com/office/drawing/2014/main" id="{A816EDF3-D9EE-488C-AFDC-0223815139E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7">
              <a:extLst>
                <a:ext uri="{FF2B5EF4-FFF2-40B4-BE49-F238E27FC236}">
                  <a16:creationId xmlns="" xmlns:a16="http://schemas.microsoft.com/office/drawing/2014/main" id="{E8330BD4-97D9-4D24-815A-0E557B04F96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8">
              <a:extLst>
                <a:ext uri="{FF2B5EF4-FFF2-40B4-BE49-F238E27FC236}">
                  <a16:creationId xmlns="" xmlns:a16="http://schemas.microsoft.com/office/drawing/2014/main" id="{EA8EDE67-BAC0-478C-99D9-BBC5AD53208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9">
              <a:extLst>
                <a:ext uri="{FF2B5EF4-FFF2-40B4-BE49-F238E27FC236}">
                  <a16:creationId xmlns="" xmlns:a16="http://schemas.microsoft.com/office/drawing/2014/main" id="{33DFB3F3-2523-4F1F-BC2B-B97C172F2C4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42">
              <a:extLst>
                <a:ext uri="{FF2B5EF4-FFF2-40B4-BE49-F238E27FC236}">
                  <a16:creationId xmlns="" xmlns:a16="http://schemas.microsoft.com/office/drawing/2014/main" id="{5E5660E4-7443-4FCC-AD43-9D1AE972B5C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43">
              <a:extLst>
                <a:ext uri="{FF2B5EF4-FFF2-40B4-BE49-F238E27FC236}">
                  <a16:creationId xmlns="" xmlns:a16="http://schemas.microsoft.com/office/drawing/2014/main" id="{4EDF9C36-B365-4426-85B9-82E0DE187A5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19" descr="A picture containing indoor, table, small, yellow&#10;&#10;Description automatically generated">
            <a:extLst>
              <a:ext uri="{FF2B5EF4-FFF2-40B4-BE49-F238E27FC236}">
                <a16:creationId xmlns="" xmlns:a16="http://schemas.microsoft.com/office/drawing/2014/main" id="{6B2B7715-DDAA-48E4-8325-ADC4FC817558}"/>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11559" r="11911" b="-1"/>
          <a:stretch/>
        </p:blipFill>
        <p:spPr>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Title 3">
            <a:extLst>
              <a:ext uri="{FF2B5EF4-FFF2-40B4-BE49-F238E27FC236}">
                <a16:creationId xmlns="" xmlns:a16="http://schemas.microsoft.com/office/drawing/2014/main" id="{BF647D76-61AC-45EF-8AC0-0F451267945F}"/>
              </a:ext>
            </a:extLst>
          </p:cNvPr>
          <p:cNvSpPr>
            <a:spLocks noGrp="1"/>
          </p:cNvSpPr>
          <p:nvPr>
            <p:ph type="title"/>
          </p:nvPr>
        </p:nvSpPr>
        <p:spPr>
          <a:xfrm>
            <a:off x="677333" y="609600"/>
            <a:ext cx="3851123" cy="1320800"/>
          </a:xfrm>
        </p:spPr>
        <p:txBody>
          <a:bodyPr vert="horz" lIns="91440" tIns="45720" rIns="91440" bIns="45720" rtlCol="0" anchor="t">
            <a:normAutofit/>
          </a:bodyPr>
          <a:lstStyle/>
          <a:p>
            <a:pPr>
              <a:lnSpc>
                <a:spcPct val="90000"/>
              </a:lnSpc>
            </a:pPr>
            <a:r>
              <a:rPr lang="en-US" sz="2500" dirty="0"/>
              <a:t/>
            </a:r>
            <a:br>
              <a:rPr lang="en-US" sz="2500" dirty="0"/>
            </a:br>
            <a:r>
              <a:rPr lang="en-US" sz="2500" dirty="0"/>
              <a:t>Why medical-dental integration  is important?</a:t>
            </a:r>
          </a:p>
        </p:txBody>
      </p:sp>
      <p:sp>
        <p:nvSpPr>
          <p:cNvPr id="6" name="Content Placeholder 4">
            <a:extLst>
              <a:ext uri="{FF2B5EF4-FFF2-40B4-BE49-F238E27FC236}">
                <a16:creationId xmlns="" xmlns:a16="http://schemas.microsoft.com/office/drawing/2014/main" id="{5E871A90-C7B9-4BE6-AA39-263624E5C840}"/>
              </a:ext>
            </a:extLst>
          </p:cNvPr>
          <p:cNvSpPr txBox="1">
            <a:spLocks/>
          </p:cNvSpPr>
          <p:nvPr/>
        </p:nvSpPr>
        <p:spPr>
          <a:xfrm>
            <a:off x="677334" y="2160589"/>
            <a:ext cx="3851122"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0F6FC6"/>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Oral health access is enhanced when provided in primary care settings</a:t>
            </a:r>
          </a:p>
          <a:p>
            <a:pPr marL="342900" marR="0" lvl="0" indent="-342900" algn="l" defTabSz="457200" rtl="0" eaLnBrk="1" fontAlgn="auto" latinLnBrk="0" hangingPunct="1">
              <a:lnSpc>
                <a:spcPct val="100000"/>
              </a:lnSpc>
              <a:spcBef>
                <a:spcPts val="1000"/>
              </a:spcBef>
              <a:spcAft>
                <a:spcPts val="0"/>
              </a:spcAft>
              <a:buClr>
                <a:srgbClr val="0F6FC6"/>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Medical care access is enhanced when provided in dental settings</a:t>
            </a:r>
          </a:p>
          <a:p>
            <a:pPr marL="342900" marR="0" lvl="0" indent="-342900" algn="l" defTabSz="457200" rtl="0" eaLnBrk="1" fontAlgn="auto" latinLnBrk="0" hangingPunct="1">
              <a:lnSpc>
                <a:spcPct val="100000"/>
              </a:lnSpc>
              <a:spcBef>
                <a:spcPts val="1000"/>
              </a:spcBef>
              <a:spcAft>
                <a:spcPts val="0"/>
              </a:spcAft>
              <a:buClr>
                <a:srgbClr val="0F6FC6"/>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Broader reach for high risk patients</a:t>
            </a:r>
          </a:p>
          <a:p>
            <a:pPr marL="342900" marR="0" lvl="0" indent="-342900" algn="l" defTabSz="457200" rtl="0" eaLnBrk="1" fontAlgn="auto" latinLnBrk="0" hangingPunct="1">
              <a:lnSpc>
                <a:spcPct val="100000"/>
              </a:lnSpc>
              <a:spcBef>
                <a:spcPts val="1000"/>
              </a:spcBef>
              <a:spcAft>
                <a:spcPts val="0"/>
              </a:spcAft>
              <a:buClr>
                <a:srgbClr val="0F6FC6"/>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Early detection saves lives!</a:t>
            </a:r>
          </a:p>
        </p:txBody>
      </p:sp>
      <p:cxnSp>
        <p:nvCxnSpPr>
          <p:cNvPr id="46" name="Straight Connector 45">
            <a:extLst>
              <a:ext uri="{FF2B5EF4-FFF2-40B4-BE49-F238E27FC236}">
                <a16:creationId xmlns="" xmlns:a16="http://schemas.microsoft.com/office/drawing/2014/main" id="{64FA5DFF-7FE6-4855-84E6-DFA78EE978B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 xmlns:a16="http://schemas.microsoft.com/office/drawing/2014/main" id="{2AFD8CBA-54A3-4363-991B-B9C631BBFA7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0" name="Rectangle 23">
            <a:extLst>
              <a:ext uri="{FF2B5EF4-FFF2-40B4-BE49-F238E27FC236}">
                <a16:creationId xmlns="" xmlns:a16="http://schemas.microsoft.com/office/drawing/2014/main" id="{3F088236-D655-4F88-B238-E167623580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5">
            <a:extLst>
              <a:ext uri="{FF2B5EF4-FFF2-40B4-BE49-F238E27FC236}">
                <a16:creationId xmlns="" xmlns:a16="http://schemas.microsoft.com/office/drawing/2014/main" id="{3DAC0C92-199E-475C-9390-119A9B027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24">
            <a:extLst>
              <a:ext uri="{FF2B5EF4-FFF2-40B4-BE49-F238E27FC236}">
                <a16:creationId xmlns="" xmlns:a16="http://schemas.microsoft.com/office/drawing/2014/main" id="{C4CFB339-0ED8-4FE2-9EF1-6D1375B849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7">
            <a:extLst>
              <a:ext uri="{FF2B5EF4-FFF2-40B4-BE49-F238E27FC236}">
                <a16:creationId xmlns="" xmlns:a16="http://schemas.microsoft.com/office/drawing/2014/main" id="{31896C80-2069-4431-9C19-83B9137344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8">
            <a:extLst>
              <a:ext uri="{FF2B5EF4-FFF2-40B4-BE49-F238E27FC236}">
                <a16:creationId xmlns="" xmlns:a16="http://schemas.microsoft.com/office/drawing/2014/main" id="{BF120A21-0841-4823-B0C4-28AEBCEF9B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9">
            <a:extLst>
              <a:ext uri="{FF2B5EF4-FFF2-40B4-BE49-F238E27FC236}">
                <a16:creationId xmlns="" xmlns:a16="http://schemas.microsoft.com/office/drawing/2014/main" id="{DBB05BAE-BBD3-4289-899F-A6851503C6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29">
            <a:extLst>
              <a:ext uri="{FF2B5EF4-FFF2-40B4-BE49-F238E27FC236}">
                <a16:creationId xmlns="" xmlns:a16="http://schemas.microsoft.com/office/drawing/2014/main" id="{9874D11C-36F5-4BBE-A490-019A54E953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5932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B0391E-5D36-4082-A317-BC016EB9539D}"/>
              </a:ext>
            </a:extLst>
          </p:cNvPr>
          <p:cNvSpPr>
            <a:spLocks noGrp="1"/>
          </p:cNvSpPr>
          <p:nvPr>
            <p:ph type="title"/>
          </p:nvPr>
        </p:nvSpPr>
        <p:spPr>
          <a:xfrm>
            <a:off x="677334" y="609600"/>
            <a:ext cx="8596668" cy="1320800"/>
          </a:xfrm>
        </p:spPr>
        <p:txBody>
          <a:bodyPr/>
          <a:lstStyle/>
          <a:p>
            <a:r>
              <a:rPr lang="en-US" dirty="0"/>
              <a:t>Throat Scope Illuminated Tongue Depressor &amp; Retraction Tool</a:t>
            </a:r>
          </a:p>
        </p:txBody>
      </p:sp>
      <p:pic>
        <p:nvPicPr>
          <p:cNvPr id="5" name="Content Placeholder 4" descr="A picture containing knife&#10;&#10;Description automatically generated">
            <a:extLst>
              <a:ext uri="{FF2B5EF4-FFF2-40B4-BE49-F238E27FC236}">
                <a16:creationId xmlns="" xmlns:a16="http://schemas.microsoft.com/office/drawing/2014/main" id="{D84744AD-1DA2-4D27-B748-2B34C0A612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8419" y="2196306"/>
            <a:ext cx="7315200" cy="3810000"/>
          </a:xfrm>
        </p:spPr>
      </p:pic>
      <p:sp>
        <p:nvSpPr>
          <p:cNvPr id="6" name="TextBox 5">
            <a:extLst>
              <a:ext uri="{FF2B5EF4-FFF2-40B4-BE49-F238E27FC236}">
                <a16:creationId xmlns="" xmlns:a16="http://schemas.microsoft.com/office/drawing/2014/main" id="{3645D134-B83C-469D-AFA3-8CC6507C29D5}"/>
              </a:ext>
            </a:extLst>
          </p:cNvPr>
          <p:cNvSpPr txBox="1"/>
          <p:nvPr/>
        </p:nvSpPr>
        <p:spPr>
          <a:xfrm>
            <a:off x="9611139" y="2405270"/>
            <a:ext cx="1669774"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$19.99 starter Pack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30 cents for each depressor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20 hours of illumination</a:t>
            </a:r>
          </a:p>
        </p:txBody>
      </p:sp>
      <p:sp>
        <p:nvSpPr>
          <p:cNvPr id="7" name="Rectangle 6">
            <a:extLst>
              <a:ext uri="{FF2B5EF4-FFF2-40B4-BE49-F238E27FC236}">
                <a16:creationId xmlns="" xmlns:a16="http://schemas.microsoft.com/office/drawing/2014/main" id="{CD65163B-7F46-4617-9CCD-550F01901B32}"/>
              </a:ext>
            </a:extLst>
          </p:cNvPr>
          <p:cNvSpPr/>
          <p:nvPr/>
        </p:nvSpPr>
        <p:spPr>
          <a:xfrm>
            <a:off x="1487424" y="6248400"/>
            <a:ext cx="526137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https://throatscope.com/shop/?v=7516fd43adaa</a:t>
            </a:r>
          </a:p>
        </p:txBody>
      </p:sp>
    </p:spTree>
    <p:extLst>
      <p:ext uri="{BB962C8B-B14F-4D97-AF65-F5344CB8AC3E}">
        <p14:creationId xmlns:p14="http://schemas.microsoft.com/office/powerpoint/2010/main" val="12955013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66C45D-C081-47C1-B8BF-37EACD50941D}"/>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 xmlns:a16="http://schemas.microsoft.com/office/drawing/2014/main" id="{218B1455-1CF4-4461-83FE-C2B276DF6122}"/>
              </a:ext>
            </a:extLst>
          </p:cNvPr>
          <p:cNvPicPr>
            <a:picLocks noGrp="1" noChangeAspect="1"/>
          </p:cNvPicPr>
          <p:nvPr>
            <p:ph idx="1"/>
          </p:nvPr>
        </p:nvPicPr>
        <p:blipFill rotWithShape="1">
          <a:blip r:embed="rId3"/>
          <a:srcRect l="19515" t="22948" r="60608" b="22082"/>
          <a:stretch/>
        </p:blipFill>
        <p:spPr>
          <a:xfrm>
            <a:off x="677334" y="1930400"/>
            <a:ext cx="2932045" cy="4560956"/>
          </a:xfrm>
          <a:prstGeom prst="rect">
            <a:avLst/>
          </a:prstGeom>
        </p:spPr>
      </p:pic>
      <p:pic>
        <p:nvPicPr>
          <p:cNvPr id="5" name="Picture 4">
            <a:extLst>
              <a:ext uri="{FF2B5EF4-FFF2-40B4-BE49-F238E27FC236}">
                <a16:creationId xmlns="" xmlns:a16="http://schemas.microsoft.com/office/drawing/2014/main" id="{6FF7B9D8-E2CB-4B25-B16D-FFE0220371F1}"/>
              </a:ext>
            </a:extLst>
          </p:cNvPr>
          <p:cNvPicPr>
            <a:picLocks noChangeAspect="1"/>
          </p:cNvPicPr>
          <p:nvPr/>
        </p:nvPicPr>
        <p:blipFill rotWithShape="1">
          <a:blip r:embed="rId4"/>
          <a:srcRect l="20568" t="17028" r="58709" b="20345"/>
          <a:stretch/>
        </p:blipFill>
        <p:spPr>
          <a:xfrm>
            <a:off x="6016707" y="0"/>
            <a:ext cx="5224449" cy="7147468"/>
          </a:xfrm>
          <a:prstGeom prst="rect">
            <a:avLst/>
          </a:prstGeom>
        </p:spPr>
      </p:pic>
    </p:spTree>
    <p:extLst>
      <p:ext uri="{BB962C8B-B14F-4D97-AF65-F5344CB8AC3E}">
        <p14:creationId xmlns:p14="http://schemas.microsoft.com/office/powerpoint/2010/main" val="20462787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14B2AA-75DE-439A-8DC0-94FA616E2AAC}"/>
              </a:ext>
            </a:extLst>
          </p:cNvPr>
          <p:cNvSpPr>
            <a:spLocks noGrp="1"/>
          </p:cNvSpPr>
          <p:nvPr>
            <p:ph type="title"/>
          </p:nvPr>
        </p:nvSpPr>
        <p:spPr>
          <a:xfrm>
            <a:off x="245254" y="569407"/>
            <a:ext cx="9762903" cy="1320800"/>
          </a:xfrm>
        </p:spPr>
        <p:txBody>
          <a:bodyPr/>
          <a:lstStyle/>
          <a:p>
            <a:r>
              <a:rPr lang="en-US" dirty="0"/>
              <a:t>Make the Shift: Focus on </a:t>
            </a:r>
            <a:r>
              <a:rPr lang="en-US" dirty="0">
                <a:solidFill>
                  <a:srgbClr val="FF0000"/>
                </a:solidFill>
              </a:rPr>
              <a:t>Cancer Prevention</a:t>
            </a:r>
          </a:p>
        </p:txBody>
      </p:sp>
      <p:pic>
        <p:nvPicPr>
          <p:cNvPr id="5" name="Content Placeholder 4">
            <a:extLst>
              <a:ext uri="{FF2B5EF4-FFF2-40B4-BE49-F238E27FC236}">
                <a16:creationId xmlns="" xmlns:a16="http://schemas.microsoft.com/office/drawing/2014/main" id="{33BBFD53-DEFF-4105-8EC5-110ADACA0B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7034" y="2283490"/>
            <a:ext cx="6013770" cy="3501490"/>
          </a:xfrm>
        </p:spPr>
      </p:pic>
    </p:spTree>
    <p:extLst>
      <p:ext uri="{BB962C8B-B14F-4D97-AF65-F5344CB8AC3E}">
        <p14:creationId xmlns:p14="http://schemas.microsoft.com/office/powerpoint/2010/main" val="196643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51DF9E-AC27-4134-A452-A2AA1F99DF10}"/>
              </a:ext>
            </a:extLst>
          </p:cNvPr>
          <p:cNvSpPr>
            <a:spLocks noGrp="1"/>
          </p:cNvSpPr>
          <p:nvPr>
            <p:ph type="title"/>
          </p:nvPr>
        </p:nvSpPr>
        <p:spPr/>
        <p:txBody>
          <a:bodyPr/>
          <a:lstStyle/>
          <a:p>
            <a:r>
              <a:rPr lang="en-US" dirty="0"/>
              <a:t>Ask and Educate About Vaccinations</a:t>
            </a:r>
          </a:p>
        </p:txBody>
      </p:sp>
      <p:sp>
        <p:nvSpPr>
          <p:cNvPr id="3" name="Content Placeholder 2">
            <a:extLst>
              <a:ext uri="{FF2B5EF4-FFF2-40B4-BE49-F238E27FC236}">
                <a16:creationId xmlns="" xmlns:a16="http://schemas.microsoft.com/office/drawing/2014/main" id="{79A2FC89-C9C7-4CF9-B24F-64A4E3360748}"/>
              </a:ext>
            </a:extLst>
          </p:cNvPr>
          <p:cNvSpPr>
            <a:spLocks noGrp="1"/>
          </p:cNvSpPr>
          <p:nvPr>
            <p:ph idx="1"/>
          </p:nvPr>
        </p:nvSpPr>
        <p:spPr/>
        <p:txBody>
          <a:bodyPr>
            <a:normAutofit/>
          </a:bodyPr>
          <a:lstStyle/>
          <a:p>
            <a:r>
              <a:rPr lang="en-US" sz="7200" dirty="0"/>
              <a:t>HPV Vaccination is an oral cancer prevention tool</a:t>
            </a:r>
          </a:p>
        </p:txBody>
      </p:sp>
      <p:pic>
        <p:nvPicPr>
          <p:cNvPr id="4" name="Picture 3">
            <a:extLst>
              <a:ext uri="{FF2B5EF4-FFF2-40B4-BE49-F238E27FC236}">
                <a16:creationId xmlns="" xmlns:a16="http://schemas.microsoft.com/office/drawing/2014/main" id="{67AA24EB-5AC7-4906-9A64-B7A92C73F9F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7427637" y="3556091"/>
            <a:ext cx="4851202" cy="3244915"/>
          </a:xfrm>
          <a:prstGeom prst="rect">
            <a:avLst/>
          </a:prstGeom>
        </p:spPr>
      </p:pic>
    </p:spTree>
    <p:extLst>
      <p:ext uri="{BB962C8B-B14F-4D97-AF65-F5344CB8AC3E}">
        <p14:creationId xmlns:p14="http://schemas.microsoft.com/office/powerpoint/2010/main" val="15120844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6734" y="609600"/>
            <a:ext cx="3737268" cy="1320800"/>
          </a:xfrm>
        </p:spPr>
        <p:txBody>
          <a:bodyPr>
            <a:normAutofit/>
          </a:bodyPr>
          <a:lstStyle/>
          <a:p>
            <a:pPr>
              <a:lnSpc>
                <a:spcPct val="90000"/>
              </a:lnSpc>
            </a:pPr>
            <a:r>
              <a:rPr lang="en-US" sz="2800" dirty="0"/>
              <a:t>Lets talk about sex….HPV can be a  silent killer</a:t>
            </a:r>
          </a:p>
        </p:txBody>
      </p:sp>
      <p:sp>
        <p:nvSpPr>
          <p:cNvPr id="3" name="Content Placeholder 2"/>
          <p:cNvSpPr>
            <a:spLocks noGrp="1"/>
          </p:cNvSpPr>
          <p:nvPr>
            <p:ph idx="1"/>
          </p:nvPr>
        </p:nvSpPr>
        <p:spPr>
          <a:xfrm>
            <a:off x="5209563" y="2160589"/>
            <a:ext cx="4064439" cy="3880773"/>
          </a:xfrm>
        </p:spPr>
        <p:txBody>
          <a:bodyPr>
            <a:noAutofit/>
          </a:bodyPr>
          <a:lstStyle/>
          <a:p>
            <a:r>
              <a:rPr lang="en-US" sz="2800" dirty="0"/>
              <a:t>Human Papilloma Virus- most common sexually transmitted disease in the US</a:t>
            </a:r>
          </a:p>
          <a:p>
            <a:r>
              <a:rPr lang="en-US" sz="2800" dirty="0"/>
              <a:t>Over 200 strains of HPV</a:t>
            </a:r>
          </a:p>
          <a:p>
            <a:pPr lvl="1"/>
            <a:r>
              <a:rPr lang="en-US" sz="2800" dirty="0"/>
              <a:t>13 are cancer causing</a:t>
            </a:r>
          </a:p>
          <a:p>
            <a:pPr lvl="1"/>
            <a:r>
              <a:rPr lang="en-US" sz="2800" dirty="0"/>
              <a:t>HPV 16 and 18</a:t>
            </a:r>
          </a:p>
        </p:txBody>
      </p:sp>
      <p:pic>
        <p:nvPicPr>
          <p:cNvPr id="4" name="Picture 3">
            <a:extLst>
              <a:ext uri="{FF2B5EF4-FFF2-40B4-BE49-F238E27FC236}">
                <a16:creationId xmlns="" xmlns:a16="http://schemas.microsoft.com/office/drawing/2014/main" id="{042F794F-FC6C-4522-9553-6759629D473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15837" r="24967"/>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 xmlns:a16="http://schemas.microsoft.com/office/drawing/2014/main" id="{3BCB5F6A-9EB0-40B0-9D13-3023E9A205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765124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1FF334-B26B-4AC3-8EDA-C8101EC72790}"/>
              </a:ext>
            </a:extLst>
          </p:cNvPr>
          <p:cNvSpPr>
            <a:spLocks noGrp="1"/>
          </p:cNvSpPr>
          <p:nvPr>
            <p:ph type="title"/>
          </p:nvPr>
        </p:nvSpPr>
        <p:spPr/>
        <p:txBody>
          <a:bodyPr/>
          <a:lstStyle/>
          <a:p>
            <a:r>
              <a:rPr lang="en-US" dirty="0"/>
              <a:t>HPV-16</a:t>
            </a:r>
          </a:p>
        </p:txBody>
      </p:sp>
      <p:pic>
        <p:nvPicPr>
          <p:cNvPr id="13314" name="Picture 2" descr="Related image">
            <a:extLst>
              <a:ext uri="{FF2B5EF4-FFF2-40B4-BE49-F238E27FC236}">
                <a16:creationId xmlns="" xmlns:a16="http://schemas.microsoft.com/office/drawing/2014/main" id="{1CE3982D-2658-4EFB-8353-90255598928C}"/>
              </a:ext>
            </a:extLst>
          </p:cNvPr>
          <p:cNvPicPr>
            <a:picLocks noGrp="1" noChangeAspect="1" noChangeArrowheads="1" noCrop="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677863" y="2923643"/>
            <a:ext cx="4183062" cy="235532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2"/>
          </p:nvPr>
        </p:nvSpPr>
        <p:spPr>
          <a:xfrm>
            <a:off x="5089970" y="713433"/>
            <a:ext cx="4184034" cy="5327929"/>
          </a:xfrm>
        </p:spPr>
        <p:txBody>
          <a:bodyPr>
            <a:normAutofit lnSpcReduction="10000"/>
          </a:bodyPr>
          <a:lstStyle/>
          <a:p>
            <a:r>
              <a:rPr lang="en-US" dirty="0"/>
              <a:t>Cancer in both males and females</a:t>
            </a:r>
          </a:p>
          <a:p>
            <a:r>
              <a:rPr lang="en-US" dirty="0"/>
              <a:t>Nearly all Americans will develop HPV at some point in their lifetime</a:t>
            </a:r>
          </a:p>
          <a:p>
            <a:pPr lvl="1"/>
            <a:r>
              <a:rPr lang="en-US" dirty="0"/>
              <a:t>CDC</a:t>
            </a:r>
          </a:p>
          <a:p>
            <a:pPr lvl="1"/>
            <a:r>
              <a:rPr lang="en-US" dirty="0"/>
              <a:t>99% of people-it clears the body. 1% it does not and lies dormant in body =cancer</a:t>
            </a:r>
          </a:p>
          <a:p>
            <a:pPr lvl="1"/>
            <a:r>
              <a:rPr lang="en-US" dirty="0"/>
              <a:t>Not Transmitted through  body fluids (saliva/semen)</a:t>
            </a:r>
          </a:p>
          <a:p>
            <a:pPr lvl="1"/>
            <a:r>
              <a:rPr lang="en-US" dirty="0"/>
              <a:t>Transmitted through vaginal and oral sex, skin to skin contact, </a:t>
            </a:r>
          </a:p>
          <a:p>
            <a:pPr lvl="1"/>
            <a:endParaRPr lang="en-US" dirty="0"/>
          </a:p>
          <a:p>
            <a:r>
              <a:rPr lang="en-US" dirty="0"/>
              <a:t>Highest exposure is teens and early 20s</a:t>
            </a:r>
          </a:p>
          <a:p>
            <a:r>
              <a:rPr lang="en-US" dirty="0"/>
              <a:t>Most people never know that they had exposure, body clears it- no signs and symptoms</a:t>
            </a:r>
          </a:p>
          <a:p>
            <a:endParaRPr lang="en-US" dirty="0"/>
          </a:p>
        </p:txBody>
      </p:sp>
      <p:sp>
        <p:nvSpPr>
          <p:cNvPr id="4" name="Footer Placeholder 3">
            <a:extLst>
              <a:ext uri="{FF2B5EF4-FFF2-40B4-BE49-F238E27FC236}">
                <a16:creationId xmlns="" xmlns:a16="http://schemas.microsoft.com/office/drawing/2014/main" id="{F2E3BC1C-CB85-4276-AD51-01607A587A5F}"/>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t>https://gfycat.com/gifs/detail/VacantVibrantArabianoryx</a:t>
            </a:r>
          </a:p>
        </p:txBody>
      </p:sp>
    </p:spTree>
    <p:extLst>
      <p:ext uri="{BB962C8B-B14F-4D97-AF65-F5344CB8AC3E}">
        <p14:creationId xmlns:p14="http://schemas.microsoft.com/office/powerpoint/2010/main" val="19503193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4BD078-E35C-4BF2-9EE7-785495E46077}"/>
              </a:ext>
            </a:extLst>
          </p:cNvPr>
          <p:cNvSpPr>
            <a:spLocks noGrp="1"/>
          </p:cNvSpPr>
          <p:nvPr>
            <p:ph type="title"/>
          </p:nvPr>
        </p:nvSpPr>
        <p:spPr>
          <a:xfrm>
            <a:off x="249952" y="609600"/>
            <a:ext cx="8596668" cy="1320800"/>
          </a:xfrm>
        </p:spPr>
        <p:txBody>
          <a:bodyPr>
            <a:normAutofit fontScale="90000"/>
          </a:bodyPr>
          <a:lstStyle/>
          <a:p>
            <a:r>
              <a:rPr lang="en-US" dirty="0"/>
              <a:t>Patterns of Primary Care Visits for Adolescents </a:t>
            </a:r>
            <a:br>
              <a:rPr lang="en-US" dirty="0"/>
            </a:br>
            <a:r>
              <a:rPr lang="en-US" dirty="0">
                <a:hlinkClick r:id="rId3"/>
              </a:rPr>
              <a:t>http://doi.org/10.1016/j.acap.2018.01.002</a:t>
            </a:r>
            <a:r>
              <a:rPr lang="en-US" dirty="0"/>
              <a:t/>
            </a:r>
            <a:br>
              <a:rPr lang="en-US" dirty="0"/>
            </a:br>
            <a:endParaRPr lang="en-US" dirty="0"/>
          </a:p>
        </p:txBody>
      </p:sp>
      <p:sp>
        <p:nvSpPr>
          <p:cNvPr id="3" name="Content Placeholder 2">
            <a:extLst>
              <a:ext uri="{FF2B5EF4-FFF2-40B4-BE49-F238E27FC236}">
                <a16:creationId xmlns="" xmlns:a16="http://schemas.microsoft.com/office/drawing/2014/main" id="{3C356251-AFED-45CB-85A6-1F0DC3C855D4}"/>
              </a:ext>
            </a:extLst>
          </p:cNvPr>
          <p:cNvSpPr>
            <a:spLocks noGrp="1"/>
          </p:cNvSpPr>
          <p:nvPr>
            <p:ph idx="1"/>
          </p:nvPr>
        </p:nvSpPr>
        <p:spPr>
          <a:xfrm>
            <a:off x="677334" y="2689355"/>
            <a:ext cx="8596668" cy="3352007"/>
          </a:xfrm>
        </p:spPr>
        <p:txBody>
          <a:bodyPr>
            <a:normAutofit/>
          </a:bodyPr>
          <a:lstStyle/>
          <a:p>
            <a:r>
              <a:rPr lang="en-US" sz="2400" dirty="0"/>
              <a:t>Less than 50% of adolescents receive preventive care, and many have no PCP. </a:t>
            </a:r>
          </a:p>
          <a:p>
            <a:r>
              <a:rPr lang="en-US" sz="2400" dirty="0"/>
              <a:t>Reinforces need for outreach to improve vaccination rates</a:t>
            </a:r>
          </a:p>
        </p:txBody>
      </p:sp>
      <p:pic>
        <p:nvPicPr>
          <p:cNvPr id="5" name="Picture 4">
            <a:extLst>
              <a:ext uri="{FF2B5EF4-FFF2-40B4-BE49-F238E27FC236}">
                <a16:creationId xmlns="" xmlns:a16="http://schemas.microsoft.com/office/drawing/2014/main" id="{5A9DC40A-D5E3-47F6-816D-ECB842A6C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2709" y="4168645"/>
            <a:ext cx="4457700" cy="2495550"/>
          </a:xfrm>
          <a:prstGeom prst="rect">
            <a:avLst/>
          </a:prstGeom>
        </p:spPr>
      </p:pic>
    </p:spTree>
    <p:extLst>
      <p:ext uri="{BB962C8B-B14F-4D97-AF65-F5344CB8AC3E}">
        <p14:creationId xmlns:p14="http://schemas.microsoft.com/office/powerpoint/2010/main" val="7066428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F0A5CDF-9F60-4E83-AD4C-0F86F8C7FF03}"/>
              </a:ext>
            </a:extLst>
          </p:cNvPr>
          <p:cNvSpPr txBox="1"/>
          <p:nvPr/>
        </p:nvSpPr>
        <p:spPr>
          <a:xfrm>
            <a:off x="828341" y="1786835"/>
            <a:ext cx="8984961"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Trebuchet MS" panose="020B0603020202020204"/>
                <a:ea typeface="+mn-ea"/>
                <a:cs typeface="+mn-cs"/>
              </a:rPr>
              <a:t>Girls and Boys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Age 11-12, 2 doses. Can start as early as 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Girls: Can also be from 13-26 if not vaccinated previously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Boys: 13-21 if not vaccinated previously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May require 3 doses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UP TO AGE 45: yes, safe unlikely to provide benefit after older if already exposed. Reimbursement?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Many safeguards: FDA, CDC, surveillance, studies,129 countries,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VAERS,VSD,CISA,PRISM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National Datalink</a:t>
            </a:r>
          </a:p>
        </p:txBody>
      </p:sp>
      <p:pic>
        <p:nvPicPr>
          <p:cNvPr id="4" name="Picture 2" descr=" https://www.aap.org/en-us/ImagesLogos/hpv_logo_header3.png">
            <a:extLst>
              <a:ext uri="{FF2B5EF4-FFF2-40B4-BE49-F238E27FC236}">
                <a16:creationId xmlns="" xmlns:a16="http://schemas.microsoft.com/office/drawing/2014/main" id="{EA2FB403-6786-411B-9D20-2BD881602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156" y="230978"/>
            <a:ext cx="91821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5375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5AA19336-DE14-4AAA-839E-BC3A0BA0A408}"/>
              </a:ext>
            </a:extLst>
          </p:cNvPr>
          <p:cNvSpPr>
            <a:spLocks noGrp="1"/>
          </p:cNvSpPr>
          <p:nvPr>
            <p:ph idx="1"/>
          </p:nvPr>
        </p:nvSpPr>
        <p:spPr>
          <a:xfrm>
            <a:off x="645382" y="622865"/>
            <a:ext cx="6155266" cy="5333628"/>
          </a:xfrm>
        </p:spPr>
        <p:txBody>
          <a:bodyPr anchor="ctr">
            <a:normAutofit/>
          </a:bodyPr>
          <a:lstStyle/>
          <a:p>
            <a:r>
              <a:rPr lang="en-US" sz="2000" dirty="0">
                <a:highlight>
                  <a:srgbClr val="00FF00"/>
                </a:highlight>
              </a:rPr>
              <a:t>EDUCATE</a:t>
            </a:r>
          </a:p>
          <a:p>
            <a:pPr lvl="1"/>
            <a:r>
              <a:rPr lang="en-US" sz="2000" dirty="0"/>
              <a:t>GAP YEARS: Between HPV infection and cancer (about 20+ years) </a:t>
            </a:r>
          </a:p>
          <a:p>
            <a:r>
              <a:rPr lang="en-US" sz="2000" dirty="0">
                <a:highlight>
                  <a:srgbClr val="00FF00"/>
                </a:highlight>
              </a:rPr>
              <a:t>WARN</a:t>
            </a:r>
          </a:p>
          <a:p>
            <a:pPr lvl="1"/>
            <a:r>
              <a:rPr lang="en-US" sz="2000" dirty="0"/>
              <a:t>May be no precancerous changes or warning signs ( such as warts)</a:t>
            </a:r>
          </a:p>
          <a:p>
            <a:r>
              <a:rPr lang="en-US" sz="2000" dirty="0">
                <a:highlight>
                  <a:srgbClr val="00FF00"/>
                </a:highlight>
              </a:rPr>
              <a:t>Address EFFECTIVENESS!</a:t>
            </a:r>
          </a:p>
          <a:p>
            <a:pPr lvl="1"/>
            <a:r>
              <a:rPr lang="en-US" sz="2000" dirty="0"/>
              <a:t>It is expected that vaccination will prevent more than 90% of oropharyngeal cancers caused by HPV (more than 10,000 cancers per year).</a:t>
            </a:r>
          </a:p>
          <a:p>
            <a:pPr lvl="1"/>
            <a:r>
              <a:rPr lang="en-US" sz="2000" dirty="0"/>
              <a:t> Vaccination is extremely effective at preventing the types of HPV that cause oropharyngeal cancers.</a:t>
            </a:r>
          </a:p>
          <a:p>
            <a:pPr lvl="1"/>
            <a:endParaRPr lang="en-US" dirty="0"/>
          </a:p>
          <a:p>
            <a:endParaRPr lang="en-US" dirty="0"/>
          </a:p>
        </p:txBody>
      </p:sp>
      <p:sp>
        <p:nvSpPr>
          <p:cNvPr id="4" name="Footer Placeholder 3">
            <a:extLst>
              <a:ext uri="{FF2B5EF4-FFF2-40B4-BE49-F238E27FC236}">
                <a16:creationId xmlns="" xmlns:a16="http://schemas.microsoft.com/office/drawing/2014/main" id="{EC5D8998-43B4-43F5-8F5C-DEB61989C1F1}"/>
              </a:ext>
            </a:extLst>
          </p:cNvPr>
          <p:cNvSpPr>
            <a:spLocks noGrp="1"/>
          </p:cNvSpPr>
          <p:nvPr>
            <p:ph type="ftr" sz="quarter" idx="11"/>
          </p:nvPr>
        </p:nvSpPr>
        <p:spPr>
          <a:xfrm>
            <a:off x="138643" y="5506498"/>
            <a:ext cx="7134224" cy="899990"/>
          </a:xfrm>
        </p:spPr>
        <p:txBody>
          <a:bodyPr>
            <a:norm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t>https://dentistrytoday.com/news/todays-dental-news/item/1155-dentists-may-play-a-greater-role-in-hpv-vaccination</a:t>
            </a:r>
          </a:p>
        </p:txBody>
      </p:sp>
      <p:sp>
        <p:nvSpPr>
          <p:cNvPr id="2" name="Title 1">
            <a:extLst>
              <a:ext uri="{FF2B5EF4-FFF2-40B4-BE49-F238E27FC236}">
                <a16:creationId xmlns="" xmlns:a16="http://schemas.microsoft.com/office/drawing/2014/main" id="{D9DD4B13-A0C9-4440-9A77-59F9EFB807B1}"/>
              </a:ext>
            </a:extLst>
          </p:cNvPr>
          <p:cNvSpPr>
            <a:spLocks noGrp="1"/>
          </p:cNvSpPr>
          <p:nvPr>
            <p:ph type="title"/>
          </p:nvPr>
        </p:nvSpPr>
        <p:spPr>
          <a:xfrm>
            <a:off x="7829658" y="1253067"/>
            <a:ext cx="3371742" cy="4351866"/>
          </a:xfrm>
        </p:spPr>
        <p:txBody>
          <a:bodyPr anchor="ctr">
            <a:normAutofit/>
          </a:bodyPr>
          <a:lstStyle/>
          <a:p>
            <a:r>
              <a:rPr lang="en-US" dirty="0">
                <a:solidFill>
                  <a:schemeClr val="bg1"/>
                </a:solidFill>
              </a:rPr>
              <a:t>Dental Professionals May Play a Greater Role in HPV Vaccination</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12759151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E6CAE6-1799-46E2-B42F-C9F8B75216AD}"/>
              </a:ext>
            </a:extLst>
          </p:cNvPr>
          <p:cNvSpPr>
            <a:spLocks noGrp="1"/>
          </p:cNvSpPr>
          <p:nvPr>
            <p:ph type="title"/>
          </p:nvPr>
        </p:nvSpPr>
        <p:spPr/>
        <p:txBody>
          <a:bodyPr>
            <a:normAutofit fontScale="90000"/>
          </a:bodyPr>
          <a:lstStyle/>
          <a:p>
            <a:r>
              <a:rPr lang="en-US" dirty="0"/>
              <a:t>71% decrease in HPV rates among teen girls since vaccination implementation: 2006</a:t>
            </a:r>
          </a:p>
        </p:txBody>
      </p:sp>
      <p:pic>
        <p:nvPicPr>
          <p:cNvPr id="5" name="Content Placeholder 4">
            <a:extLst>
              <a:ext uri="{FF2B5EF4-FFF2-40B4-BE49-F238E27FC236}">
                <a16:creationId xmlns="" xmlns:a16="http://schemas.microsoft.com/office/drawing/2014/main" id="{BCD20D6B-AE9F-4B19-BF1B-62FED2C56544}"/>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452829" y="2212965"/>
            <a:ext cx="4265786" cy="4265786"/>
          </a:xfrm>
        </p:spPr>
      </p:pic>
      <p:sp>
        <p:nvSpPr>
          <p:cNvPr id="3" name="TextBox 2">
            <a:extLst>
              <a:ext uri="{FF2B5EF4-FFF2-40B4-BE49-F238E27FC236}">
                <a16:creationId xmlns="" xmlns:a16="http://schemas.microsoft.com/office/drawing/2014/main" id="{CAA69EB7-24F7-417A-8DE7-3B0D6F39226B}"/>
              </a:ext>
            </a:extLst>
          </p:cNvPr>
          <p:cNvSpPr txBox="1"/>
          <p:nvPr/>
        </p:nvSpPr>
        <p:spPr>
          <a:xfrm>
            <a:off x="5186516" y="2517058"/>
            <a:ext cx="3790336"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Virus like proteins that form particles that produce higher levels of neutralizing antibodies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Vaccine  is not the virus, non infectious</a:t>
            </a:r>
          </a:p>
        </p:txBody>
      </p:sp>
      <p:sp>
        <p:nvSpPr>
          <p:cNvPr id="6" name="Explosion: 8 Points 5">
            <a:extLst>
              <a:ext uri="{FF2B5EF4-FFF2-40B4-BE49-F238E27FC236}">
                <a16:creationId xmlns="" xmlns:a16="http://schemas.microsoft.com/office/drawing/2014/main" id="{E77D57EE-C317-4E63-A219-D5E0299288EE}"/>
              </a:ext>
            </a:extLst>
          </p:cNvPr>
          <p:cNvSpPr/>
          <p:nvPr/>
        </p:nvSpPr>
        <p:spPr>
          <a:xfrm>
            <a:off x="7107810" y="3429000"/>
            <a:ext cx="3790336" cy="3428999"/>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Proof that public health efforts are working!</a:t>
            </a:r>
          </a:p>
        </p:txBody>
      </p:sp>
    </p:spTree>
    <p:extLst>
      <p:ext uri="{BB962C8B-B14F-4D97-AF65-F5344CB8AC3E}">
        <p14:creationId xmlns:p14="http://schemas.microsoft.com/office/powerpoint/2010/main" val="65232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03E8462A-FEBA-4848-81CC-3F8DA3E477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nvGrpSpPr>
          <p:cNvPr id="16" name="Group 15">
            <a:extLst>
              <a:ext uri="{FF2B5EF4-FFF2-40B4-BE49-F238E27FC236}">
                <a16:creationId xmlns="" xmlns:a16="http://schemas.microsoft.com/office/drawing/2014/main" id="{2109F83F-40FE-4DB3-84CC-09FB3340D06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8467"/>
            <a:ext cx="12192000" cy="6866467"/>
            <a:chOff x="0" y="-8467"/>
            <a:chExt cx="12192000" cy="6866467"/>
          </a:xfrm>
        </p:grpSpPr>
        <p:cxnSp>
          <p:nvCxnSpPr>
            <p:cNvPr id="17" name="Straight Connector 16">
              <a:extLst>
                <a:ext uri="{FF2B5EF4-FFF2-40B4-BE49-F238E27FC236}">
                  <a16:creationId xmlns="" xmlns:a16="http://schemas.microsoft.com/office/drawing/2014/main" id="{1DE492D7-C3C3-48FF-80C8-37021EA0262F}"/>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 xmlns:a16="http://schemas.microsoft.com/office/drawing/2014/main" id="{0B30FF97-2E9A-490A-AED2-90BA2E0EC17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 xmlns:a16="http://schemas.microsoft.com/office/drawing/2014/main" id="{B6D53C7D-A312-47B6-A66A-230A19CFACA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 xmlns:a16="http://schemas.microsoft.com/office/drawing/2014/main" id="{9329D58C-0D2E-4A2B-AD6A-9CEE506784A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 xmlns:a16="http://schemas.microsoft.com/office/drawing/2014/main" id="{9D446EDE-C690-4461-8BF2-7634808FC8B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 xmlns:a16="http://schemas.microsoft.com/office/drawing/2014/main" id="{323F3D34-6531-4AD7-A8C6-195A090281A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 xmlns:a16="http://schemas.microsoft.com/office/drawing/2014/main" id="{B9B0AE3F-2350-435F-A9B0-C310BF87638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 xmlns:a16="http://schemas.microsoft.com/office/drawing/2014/main" id="{4EFA655C-9E50-4C14-A89E-AD7B648E4E2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 xmlns:a16="http://schemas.microsoft.com/office/drawing/2014/main" id="{3E843863-7D25-4C01-9A17-E817CB6D998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7" name="Rectangle 26">
            <a:extLst>
              <a:ext uri="{FF2B5EF4-FFF2-40B4-BE49-F238E27FC236}">
                <a16:creationId xmlns="" xmlns:a16="http://schemas.microsoft.com/office/drawing/2014/main" id="{7941F9B1-B01B-4A84-89D9-B169AEB4E4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9" name="Picture 8">
            <a:extLst>
              <a:ext uri="{FF2B5EF4-FFF2-40B4-BE49-F238E27FC236}">
                <a16:creationId xmlns="" xmlns:a16="http://schemas.microsoft.com/office/drawing/2014/main" id="{D1958305-A570-4B55-A472-7A4718154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9668" y="-68477"/>
            <a:ext cx="5600996" cy="6858000"/>
          </a:xfrm>
          <a:prstGeom prst="rect">
            <a:avLst/>
          </a:prstGeom>
        </p:spPr>
      </p:pic>
      <p:sp>
        <p:nvSpPr>
          <p:cNvPr id="2" name="Arrow: Right 1">
            <a:extLst>
              <a:ext uri="{FF2B5EF4-FFF2-40B4-BE49-F238E27FC236}">
                <a16:creationId xmlns="" xmlns:a16="http://schemas.microsoft.com/office/drawing/2014/main" id="{1B8F3BC3-6E18-43DD-9F6F-D1EA94270AE6}"/>
              </a:ext>
            </a:extLst>
          </p:cNvPr>
          <p:cNvSpPr/>
          <p:nvPr/>
        </p:nvSpPr>
        <p:spPr>
          <a:xfrm>
            <a:off x="984738" y="643095"/>
            <a:ext cx="3275763" cy="70338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9182297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854A61-C40E-41E1-8C60-D1EB9D76AEC2}"/>
              </a:ext>
            </a:extLst>
          </p:cNvPr>
          <p:cNvSpPr>
            <a:spLocks noGrp="1"/>
          </p:cNvSpPr>
          <p:nvPr>
            <p:ph type="title"/>
          </p:nvPr>
        </p:nvSpPr>
        <p:spPr/>
        <p:txBody>
          <a:bodyPr/>
          <a:lstStyle/>
          <a:p>
            <a:r>
              <a:rPr lang="en-US" dirty="0"/>
              <a:t>Legislation</a:t>
            </a:r>
          </a:p>
        </p:txBody>
      </p:sp>
      <p:sp>
        <p:nvSpPr>
          <p:cNvPr id="3" name="Content Placeholder 2">
            <a:extLst>
              <a:ext uri="{FF2B5EF4-FFF2-40B4-BE49-F238E27FC236}">
                <a16:creationId xmlns="" xmlns:a16="http://schemas.microsoft.com/office/drawing/2014/main" id="{618A695C-41CB-4149-89FF-F21E3F2E8A23}"/>
              </a:ext>
            </a:extLst>
          </p:cNvPr>
          <p:cNvSpPr>
            <a:spLocks noGrp="1"/>
          </p:cNvSpPr>
          <p:nvPr>
            <p:ph sz="half" idx="1"/>
          </p:nvPr>
        </p:nvSpPr>
        <p:spPr>
          <a:xfrm>
            <a:off x="677334" y="1382751"/>
            <a:ext cx="4184035" cy="4658610"/>
          </a:xfrm>
        </p:spPr>
        <p:txBody>
          <a:bodyPr>
            <a:normAutofit fontScale="85000" lnSpcReduction="20000"/>
          </a:bodyPr>
          <a:lstStyle/>
          <a:p>
            <a:r>
              <a:rPr lang="en-US" dirty="0">
                <a:hlinkClick r:id="rId3"/>
              </a:rPr>
              <a:t>http://www.ncsl.org/research/health/hpv-vaccine-state-legislation-and-statutes.aspx</a:t>
            </a:r>
            <a:endParaRPr lang="en-US" dirty="0"/>
          </a:p>
          <a:p>
            <a:pPr fontAlgn="base"/>
            <a:r>
              <a:rPr lang="en-US" b="1" dirty="0"/>
              <a:t>State Legislative Action</a:t>
            </a:r>
          </a:p>
          <a:p>
            <a:pPr fontAlgn="base"/>
            <a:r>
              <a:rPr lang="en-US" dirty="0"/>
              <a:t>Since 2006, legislators in at least </a:t>
            </a:r>
            <a:r>
              <a:rPr lang="en-US" b="1" dirty="0"/>
              <a:t>42 states and territories</a:t>
            </a:r>
            <a:r>
              <a:rPr lang="en-US" dirty="0"/>
              <a:t> have introduced legislation to: require the vaccine, fund the vaccine or educate the public or school children about the HPV Vaccine.  </a:t>
            </a:r>
            <a:r>
              <a:rPr lang="en-US" b="1" dirty="0"/>
              <a:t>At least 25 states and territories have enacted legislation, including Colorado, District of Columbia, Illinois, Indiana, Iowa, Louisiana, Maine, Maryland, Michigan, Minnesota, Missouri, </a:t>
            </a:r>
            <a:r>
              <a:rPr lang="en-US" b="1" dirty="0">
                <a:highlight>
                  <a:srgbClr val="FFFF00"/>
                </a:highlight>
              </a:rPr>
              <a:t>Nevada, </a:t>
            </a:r>
            <a:r>
              <a:rPr lang="en-US" b="1" dirty="0"/>
              <a:t>New Mexico, New York, North Carolina, North Dakota, Oregon, Puerto Rico, Rhode Island, South Dakota, Texas, Utah, Virginia, Washington and Wisconsin</a:t>
            </a:r>
            <a:r>
              <a:rPr lang="en-US" dirty="0"/>
              <a:t>. The Michigan Senate was the first to introduce legislation (</a:t>
            </a:r>
            <a:r>
              <a:rPr lang="en-US" dirty="0">
                <a:hlinkClick r:id="rId4"/>
              </a:rPr>
              <a:t>SB 1416</a:t>
            </a:r>
            <a:r>
              <a:rPr lang="en-US" dirty="0"/>
              <a:t>) in September of 2006 to require the HPV vaccine for girls entering sixth grade, but the bill was not enacted. </a:t>
            </a:r>
          </a:p>
        </p:txBody>
      </p:sp>
      <p:sp>
        <p:nvSpPr>
          <p:cNvPr id="4" name="Content Placeholder 3">
            <a:extLst>
              <a:ext uri="{FF2B5EF4-FFF2-40B4-BE49-F238E27FC236}">
                <a16:creationId xmlns="" xmlns:a16="http://schemas.microsoft.com/office/drawing/2014/main" id="{F75EC767-624A-4E83-9434-4865519ED045}"/>
              </a:ext>
            </a:extLst>
          </p:cNvPr>
          <p:cNvSpPr>
            <a:spLocks noGrp="1"/>
          </p:cNvSpPr>
          <p:nvPr>
            <p:ph sz="half" idx="2"/>
          </p:nvPr>
        </p:nvSpPr>
        <p:spPr>
          <a:xfrm>
            <a:off x="5089970" y="1930401"/>
            <a:ext cx="4184034" cy="4110962"/>
          </a:xfrm>
        </p:spPr>
        <p:txBody>
          <a:bodyPr>
            <a:normAutofit fontScale="85000" lnSpcReduction="20000"/>
          </a:bodyPr>
          <a:lstStyle/>
          <a:p>
            <a:pPr fontAlgn="base"/>
            <a:r>
              <a:rPr lang="en-US" dirty="0">
                <a:highlight>
                  <a:srgbClr val="FFFF00"/>
                </a:highlight>
                <a:hlinkClick r:id="rId5"/>
              </a:rPr>
              <a:t>Nev. Chapter No. 527 (2007)</a:t>
            </a:r>
            <a:r>
              <a:rPr lang="en-US" dirty="0">
                <a:highlight>
                  <a:srgbClr val="FFFF00"/>
                </a:highlight>
              </a:rPr>
              <a:t> (S.B. 409) Requires insurance companies to cover the cost of the HPV vaccine for policyholders and their dependents without prior authorization. Effective July 1, 2007. </a:t>
            </a:r>
            <a:r>
              <a:rPr lang="en-US" b="1" dirty="0">
                <a:highlight>
                  <a:srgbClr val="FFFF00"/>
                </a:highlight>
              </a:rPr>
              <a:t>Signed into Law</a:t>
            </a:r>
          </a:p>
          <a:p>
            <a:pPr fontAlgn="base"/>
            <a:endParaRPr lang="en-US" b="1" dirty="0"/>
          </a:p>
          <a:p>
            <a:pPr fontAlgn="base"/>
            <a:r>
              <a:rPr lang="en-US" b="1" dirty="0"/>
              <a:t>Rhode Island</a:t>
            </a:r>
          </a:p>
          <a:p>
            <a:pPr fontAlgn="base"/>
            <a:r>
              <a:rPr lang="en-US" b="1" dirty="0"/>
              <a:t>Virginia</a:t>
            </a:r>
          </a:p>
          <a:p>
            <a:pPr fontAlgn="base"/>
            <a:r>
              <a:rPr lang="en-US" b="1" dirty="0"/>
              <a:t>DC requirement for 7</a:t>
            </a:r>
            <a:r>
              <a:rPr lang="en-US" b="1" baseline="30000" dirty="0"/>
              <a:t>th</a:t>
            </a:r>
            <a:r>
              <a:rPr lang="en-US" b="1" dirty="0"/>
              <a:t> graders- 2015</a:t>
            </a:r>
            <a:endParaRPr lang="en-US" dirty="0"/>
          </a:p>
          <a:p>
            <a:endParaRPr lang="en-US" dirty="0"/>
          </a:p>
        </p:txBody>
      </p:sp>
    </p:spTree>
    <p:extLst>
      <p:ext uri="{BB962C8B-B14F-4D97-AF65-F5344CB8AC3E}">
        <p14:creationId xmlns:p14="http://schemas.microsoft.com/office/powerpoint/2010/main" val="40975050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AD29264B-ACD2-452C-8E72-2B5B2DE0459E}"/>
              </a:ext>
            </a:extLst>
          </p:cNvPr>
          <p:cNvSpPr>
            <a:spLocks noGrp="1"/>
          </p:cNvSpPr>
          <p:nvPr>
            <p:ph type="title"/>
          </p:nvPr>
        </p:nvSpPr>
        <p:spPr/>
        <p:txBody>
          <a:bodyPr/>
          <a:lstStyle/>
          <a:p>
            <a:r>
              <a:rPr lang="en-US" dirty="0"/>
              <a:t>Vaccine Safety</a:t>
            </a:r>
          </a:p>
        </p:txBody>
      </p:sp>
      <p:sp>
        <p:nvSpPr>
          <p:cNvPr id="10" name="Text Placeholder 9">
            <a:extLst>
              <a:ext uri="{FF2B5EF4-FFF2-40B4-BE49-F238E27FC236}">
                <a16:creationId xmlns="" xmlns:a16="http://schemas.microsoft.com/office/drawing/2014/main" id="{66869B89-357F-4E83-9A90-76CE32817699}"/>
              </a:ext>
            </a:extLst>
          </p:cNvPr>
          <p:cNvSpPr>
            <a:spLocks noGrp="1"/>
          </p:cNvSpPr>
          <p:nvPr>
            <p:ph type="body" idx="1"/>
          </p:nvPr>
        </p:nvSpPr>
        <p:spPr/>
        <p:txBody>
          <a:bodyPr/>
          <a:lstStyle/>
          <a:p>
            <a:r>
              <a:rPr lang="en-US" dirty="0"/>
              <a:t>Know the Facts</a:t>
            </a:r>
          </a:p>
        </p:txBody>
      </p:sp>
    </p:spTree>
    <p:extLst>
      <p:ext uri="{BB962C8B-B14F-4D97-AF65-F5344CB8AC3E}">
        <p14:creationId xmlns:p14="http://schemas.microsoft.com/office/powerpoint/2010/main" val="12813032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FC629A26-9A25-49CA-9598-AE04965CE22F}"/>
              </a:ext>
            </a:extLst>
          </p:cNvPr>
          <p:cNvSpPr>
            <a:spLocks noGrp="1"/>
          </p:cNvSpPr>
          <p:nvPr>
            <p:ph type="title"/>
          </p:nvPr>
        </p:nvSpPr>
        <p:spPr/>
        <p:txBody>
          <a:bodyPr/>
          <a:lstStyle/>
          <a:p>
            <a:r>
              <a:rPr lang="en-US" dirty="0"/>
              <a:t>Center for Disease Control-National</a:t>
            </a:r>
            <a:br>
              <a:rPr lang="en-US" dirty="0"/>
            </a:br>
            <a:r>
              <a:rPr lang="en-US" dirty="0"/>
              <a:t>World Health Organization- International</a:t>
            </a:r>
          </a:p>
        </p:txBody>
      </p:sp>
      <p:sp>
        <p:nvSpPr>
          <p:cNvPr id="5" name="Content Placeholder 4">
            <a:extLst>
              <a:ext uri="{FF2B5EF4-FFF2-40B4-BE49-F238E27FC236}">
                <a16:creationId xmlns="" xmlns:a16="http://schemas.microsoft.com/office/drawing/2014/main" id="{D5793187-2ACE-4068-A016-305B44DD8150}"/>
              </a:ext>
            </a:extLst>
          </p:cNvPr>
          <p:cNvSpPr>
            <a:spLocks noGrp="1"/>
          </p:cNvSpPr>
          <p:nvPr>
            <p:ph sz="half" idx="1"/>
          </p:nvPr>
        </p:nvSpPr>
        <p:spPr/>
        <p:txBody>
          <a:bodyPr>
            <a:normAutofit fontScale="85000" lnSpcReduction="20000"/>
          </a:bodyPr>
          <a:lstStyle/>
          <a:p>
            <a:r>
              <a:rPr lang="en-US" dirty="0"/>
              <a:t>Highest Risk of Fainting, Lightheaded-6%</a:t>
            </a:r>
          </a:p>
          <a:p>
            <a:r>
              <a:rPr lang="en-US" dirty="0"/>
              <a:t>New Protocol-must wait 15 minute to get up after injection</a:t>
            </a:r>
          </a:p>
        </p:txBody>
      </p:sp>
      <p:sp>
        <p:nvSpPr>
          <p:cNvPr id="6" name="Content Placeholder 5">
            <a:extLst>
              <a:ext uri="{FF2B5EF4-FFF2-40B4-BE49-F238E27FC236}">
                <a16:creationId xmlns="" xmlns:a16="http://schemas.microsoft.com/office/drawing/2014/main" id="{DB8ED05B-EFBB-4B04-8A80-FB70C65EE566}"/>
              </a:ext>
            </a:extLst>
          </p:cNvPr>
          <p:cNvSpPr>
            <a:spLocks noGrp="1"/>
          </p:cNvSpPr>
          <p:nvPr>
            <p:ph sz="half" idx="2"/>
          </p:nvPr>
        </p:nvSpPr>
        <p:spPr>
          <a:xfrm>
            <a:off x="4861369" y="1930400"/>
            <a:ext cx="4515943" cy="4466454"/>
          </a:xfrm>
        </p:spPr>
        <p:txBody>
          <a:bodyPr>
            <a:normAutofit fontScale="85000" lnSpcReduction="20000"/>
          </a:bodyPr>
          <a:lstStyle/>
          <a:p>
            <a:r>
              <a:rPr lang="en-US" dirty="0"/>
              <a:t>Guillain-Barre Syndrome</a:t>
            </a:r>
          </a:p>
          <a:p>
            <a:pPr lvl="1"/>
            <a:r>
              <a:rPr lang="en-US" dirty="0"/>
              <a:t>29 Million Doses,4 cases reported</a:t>
            </a:r>
          </a:p>
          <a:p>
            <a:r>
              <a:rPr lang="en-US" dirty="0"/>
              <a:t>POTS</a:t>
            </a:r>
          </a:p>
          <a:p>
            <a:pPr lvl="1"/>
            <a:r>
              <a:rPr lang="en-US" dirty="0"/>
              <a:t>No evidence, 80 million doses, 29 cases</a:t>
            </a:r>
          </a:p>
          <a:p>
            <a:r>
              <a:rPr lang="en-US" dirty="0"/>
              <a:t>ORPS</a:t>
            </a:r>
          </a:p>
          <a:p>
            <a:pPr lvl="1"/>
            <a:r>
              <a:rPr lang="en-US" dirty="0"/>
              <a:t>67 million doses,21 cases</a:t>
            </a:r>
          </a:p>
          <a:p>
            <a:r>
              <a:rPr lang="en-US" dirty="0"/>
              <a:t>Death</a:t>
            </a:r>
          </a:p>
          <a:p>
            <a:pPr lvl="1"/>
            <a:r>
              <a:rPr lang="en-US" dirty="0"/>
              <a:t>Official Statement: “There is no evidence to prove a causal relationship”</a:t>
            </a:r>
          </a:p>
          <a:p>
            <a:pPr lvl="1"/>
            <a:r>
              <a:rPr lang="en-US" dirty="0"/>
              <a:t>80 Million doses, 51 deaths</a:t>
            </a:r>
          </a:p>
          <a:p>
            <a:pPr lvl="2"/>
            <a:r>
              <a:rPr lang="en-US" dirty="0"/>
              <a:t>No pattern, no time, no similarities</a:t>
            </a:r>
          </a:p>
          <a:p>
            <a:pPr lvl="2"/>
            <a:r>
              <a:rPr lang="en-US" dirty="0"/>
              <a:t>.000001</a:t>
            </a:r>
          </a:p>
          <a:p>
            <a:r>
              <a:rPr lang="en-US" dirty="0"/>
              <a:t>Chronic Fatigue</a:t>
            </a:r>
          </a:p>
          <a:p>
            <a:pPr lvl="1"/>
            <a:r>
              <a:rPr lang="en-US" dirty="0"/>
              <a:t>No evidence to prove</a:t>
            </a:r>
          </a:p>
          <a:p>
            <a:pPr lvl="1"/>
            <a:r>
              <a:rPr lang="en-US" dirty="0"/>
              <a:t>80 million doses, 20 cases reported</a:t>
            </a:r>
          </a:p>
        </p:txBody>
      </p:sp>
    </p:spTree>
    <p:extLst>
      <p:ext uri="{BB962C8B-B14F-4D97-AF65-F5344CB8AC3E}">
        <p14:creationId xmlns:p14="http://schemas.microsoft.com/office/powerpoint/2010/main" val="16036420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315F0D-D729-42B2-AE14-7DD2DB2819C3}"/>
              </a:ext>
            </a:extLst>
          </p:cNvPr>
          <p:cNvSpPr>
            <a:spLocks noGrp="1"/>
          </p:cNvSpPr>
          <p:nvPr>
            <p:ph type="title"/>
          </p:nvPr>
        </p:nvSpPr>
        <p:spPr>
          <a:xfrm>
            <a:off x="677334" y="609600"/>
            <a:ext cx="8596668" cy="1320800"/>
          </a:xfrm>
        </p:spPr>
        <p:txBody>
          <a:bodyPr anchor="t">
            <a:normAutofit/>
          </a:bodyPr>
          <a:lstStyle/>
          <a:p>
            <a:pPr>
              <a:lnSpc>
                <a:spcPct val="90000"/>
              </a:lnSpc>
            </a:pPr>
            <a:r>
              <a:rPr lang="en-US" sz="2300" i="1" dirty="0"/>
              <a:t>What can dental professionals do to improve immunization rates among their adult and their pediatric patients?</a:t>
            </a:r>
            <a:r>
              <a:rPr lang="en-US" sz="2300" dirty="0"/>
              <a:t/>
            </a:r>
            <a:br>
              <a:rPr lang="en-US" sz="2300" dirty="0"/>
            </a:br>
            <a:endParaRPr lang="en-US" sz="2300" dirty="0"/>
          </a:p>
        </p:txBody>
      </p:sp>
      <p:pic>
        <p:nvPicPr>
          <p:cNvPr id="5" name="Picture 4">
            <a:extLst>
              <a:ext uri="{FF2B5EF4-FFF2-40B4-BE49-F238E27FC236}">
                <a16:creationId xmlns="" xmlns:a16="http://schemas.microsoft.com/office/drawing/2014/main" id="{4E026D5D-1856-4191-A835-7884CE52F4C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842139" y="2159331"/>
            <a:ext cx="3769831" cy="3769831"/>
          </a:xfrm>
          <a:prstGeom prst="rect">
            <a:avLst/>
          </a:prstGeom>
        </p:spPr>
      </p:pic>
      <p:sp>
        <p:nvSpPr>
          <p:cNvPr id="3" name="Content Placeholder 2">
            <a:extLst>
              <a:ext uri="{FF2B5EF4-FFF2-40B4-BE49-F238E27FC236}">
                <a16:creationId xmlns="" xmlns:a16="http://schemas.microsoft.com/office/drawing/2014/main" id="{B5D3AB1E-A84C-49D9-848B-A3B76299DC88}"/>
              </a:ext>
            </a:extLst>
          </p:cNvPr>
          <p:cNvSpPr>
            <a:spLocks noGrp="1"/>
          </p:cNvSpPr>
          <p:nvPr>
            <p:ph idx="1"/>
          </p:nvPr>
        </p:nvSpPr>
        <p:spPr>
          <a:xfrm>
            <a:off x="4860323" y="1500809"/>
            <a:ext cx="4939660" cy="4428353"/>
          </a:xfrm>
        </p:spPr>
        <p:txBody>
          <a:bodyPr>
            <a:noAutofit/>
          </a:bodyPr>
          <a:lstStyle/>
          <a:p>
            <a:pPr marL="0" indent="0">
              <a:lnSpc>
                <a:spcPct val="90000"/>
              </a:lnSpc>
              <a:buNone/>
            </a:pPr>
            <a:endParaRPr lang="en-US" sz="1600" b="1" i="1" u="sng" dirty="0"/>
          </a:p>
          <a:p>
            <a:pPr marL="0" indent="0">
              <a:lnSpc>
                <a:spcPct val="90000"/>
              </a:lnSpc>
              <a:buNone/>
            </a:pPr>
            <a:r>
              <a:rPr lang="en-US" sz="1600" b="1" i="1" u="sng" dirty="0"/>
              <a:t>Address Safety and Effectiveness-PEA</a:t>
            </a:r>
          </a:p>
          <a:p>
            <a:pPr marL="0" indent="0">
              <a:lnSpc>
                <a:spcPct val="90000"/>
              </a:lnSpc>
              <a:buNone/>
            </a:pPr>
            <a:r>
              <a:rPr lang="en-US" sz="6600" dirty="0">
                <a:solidFill>
                  <a:srgbClr val="FF0000"/>
                </a:solidFill>
              </a:rPr>
              <a:t>P</a:t>
            </a:r>
            <a:r>
              <a:rPr lang="en-US" sz="6600" dirty="0"/>
              <a:t>romote</a:t>
            </a:r>
          </a:p>
          <a:p>
            <a:pPr marL="0" indent="0">
              <a:lnSpc>
                <a:spcPct val="90000"/>
              </a:lnSpc>
              <a:buNone/>
            </a:pPr>
            <a:r>
              <a:rPr lang="en-US" sz="6600" dirty="0">
                <a:solidFill>
                  <a:srgbClr val="FF0000"/>
                </a:solidFill>
              </a:rPr>
              <a:t>E</a:t>
            </a:r>
            <a:r>
              <a:rPr lang="en-US" sz="6600" dirty="0"/>
              <a:t>ducate</a:t>
            </a:r>
          </a:p>
          <a:p>
            <a:pPr marL="0" indent="0">
              <a:lnSpc>
                <a:spcPct val="90000"/>
              </a:lnSpc>
              <a:buNone/>
            </a:pPr>
            <a:r>
              <a:rPr lang="en-US" sz="6600" dirty="0">
                <a:solidFill>
                  <a:srgbClr val="FF0000"/>
                </a:solidFill>
              </a:rPr>
              <a:t>A</a:t>
            </a:r>
            <a:r>
              <a:rPr lang="en-US" sz="6600" dirty="0"/>
              <a:t>ssure</a:t>
            </a:r>
          </a:p>
        </p:txBody>
      </p:sp>
    </p:spTree>
    <p:extLst>
      <p:ext uri="{BB962C8B-B14F-4D97-AF65-F5344CB8AC3E}">
        <p14:creationId xmlns:p14="http://schemas.microsoft.com/office/powerpoint/2010/main" val="22724171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315F0D-D729-42B2-AE14-7DD2DB2819C3}"/>
              </a:ext>
            </a:extLst>
          </p:cNvPr>
          <p:cNvSpPr>
            <a:spLocks noGrp="1"/>
          </p:cNvSpPr>
          <p:nvPr>
            <p:ph type="title"/>
          </p:nvPr>
        </p:nvSpPr>
        <p:spPr>
          <a:xfrm>
            <a:off x="677334" y="609600"/>
            <a:ext cx="8596668" cy="1320800"/>
          </a:xfrm>
        </p:spPr>
        <p:txBody>
          <a:bodyPr anchor="t">
            <a:normAutofit/>
          </a:bodyPr>
          <a:lstStyle/>
          <a:p>
            <a:pPr>
              <a:lnSpc>
                <a:spcPct val="90000"/>
              </a:lnSpc>
            </a:pPr>
            <a:r>
              <a:rPr lang="en-US" sz="2300" i="1" dirty="0"/>
              <a:t>What can dental professionals do to improve immunization rates among their adult and their pediatric patients?</a:t>
            </a:r>
            <a:r>
              <a:rPr lang="en-US" sz="2300" dirty="0"/>
              <a:t/>
            </a:r>
            <a:br>
              <a:rPr lang="en-US" sz="2300" dirty="0"/>
            </a:br>
            <a:endParaRPr lang="en-US" sz="2300" dirty="0"/>
          </a:p>
        </p:txBody>
      </p:sp>
      <p:pic>
        <p:nvPicPr>
          <p:cNvPr id="5" name="Picture 4">
            <a:extLst>
              <a:ext uri="{FF2B5EF4-FFF2-40B4-BE49-F238E27FC236}">
                <a16:creationId xmlns="" xmlns:a16="http://schemas.microsoft.com/office/drawing/2014/main" id="{4E026D5D-1856-4191-A835-7884CE52F4C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842139" y="2159331"/>
            <a:ext cx="3769831" cy="3769831"/>
          </a:xfrm>
          <a:prstGeom prst="rect">
            <a:avLst/>
          </a:prstGeom>
        </p:spPr>
      </p:pic>
      <p:sp>
        <p:nvSpPr>
          <p:cNvPr id="3" name="Content Placeholder 2">
            <a:extLst>
              <a:ext uri="{FF2B5EF4-FFF2-40B4-BE49-F238E27FC236}">
                <a16:creationId xmlns="" xmlns:a16="http://schemas.microsoft.com/office/drawing/2014/main" id="{B5D3AB1E-A84C-49D9-848B-A3B76299DC88}"/>
              </a:ext>
            </a:extLst>
          </p:cNvPr>
          <p:cNvSpPr>
            <a:spLocks noGrp="1"/>
          </p:cNvSpPr>
          <p:nvPr>
            <p:ph idx="1"/>
          </p:nvPr>
        </p:nvSpPr>
        <p:spPr>
          <a:xfrm>
            <a:off x="4860323" y="1500809"/>
            <a:ext cx="4939660" cy="5080861"/>
          </a:xfrm>
        </p:spPr>
        <p:txBody>
          <a:bodyPr>
            <a:noAutofit/>
          </a:bodyPr>
          <a:lstStyle/>
          <a:p>
            <a:pPr marL="0" indent="0">
              <a:lnSpc>
                <a:spcPct val="90000"/>
              </a:lnSpc>
              <a:buNone/>
            </a:pPr>
            <a:r>
              <a:rPr lang="en-US" sz="1600" b="1" i="1" u="sng" dirty="0"/>
              <a:t>Open the Conversation </a:t>
            </a:r>
          </a:p>
          <a:p>
            <a:pPr>
              <a:lnSpc>
                <a:spcPct val="90000"/>
              </a:lnSpc>
              <a:buFont typeface="Wingdings" panose="05000000000000000000" pitchFamily="2" charset="2"/>
              <a:buChar char="Ø"/>
            </a:pPr>
            <a:r>
              <a:rPr lang="en-US" sz="2000" dirty="0">
                <a:solidFill>
                  <a:srgbClr val="FF0000"/>
                </a:solidFill>
              </a:rPr>
              <a:t>Incorporate into medical history</a:t>
            </a:r>
          </a:p>
          <a:p>
            <a:pPr marL="0" indent="0">
              <a:lnSpc>
                <a:spcPct val="90000"/>
              </a:lnSpc>
              <a:buNone/>
            </a:pPr>
            <a:r>
              <a:rPr lang="en-US" sz="2000" dirty="0"/>
              <a:t>“Have you had your HPV Vaccination, Do you get routine vaccinations, Are you aware of the vaccination?”</a:t>
            </a:r>
          </a:p>
          <a:p>
            <a:pPr>
              <a:lnSpc>
                <a:spcPct val="90000"/>
              </a:lnSpc>
              <a:buFont typeface="Wingdings" panose="05000000000000000000" pitchFamily="2" charset="2"/>
              <a:buChar char="Ø"/>
            </a:pPr>
            <a:r>
              <a:rPr lang="en-US" sz="2000" dirty="0">
                <a:solidFill>
                  <a:srgbClr val="FF0000"/>
                </a:solidFill>
              </a:rPr>
              <a:t>Incorporate into oral cancer screening</a:t>
            </a:r>
          </a:p>
          <a:p>
            <a:pPr marL="0" indent="0">
              <a:lnSpc>
                <a:spcPct val="90000"/>
              </a:lnSpc>
              <a:buNone/>
            </a:pPr>
            <a:r>
              <a:rPr lang="en-US" sz="2000" dirty="0"/>
              <a:t>Incorporate into preventive visits and check ups, well visits</a:t>
            </a:r>
          </a:p>
          <a:p>
            <a:pPr>
              <a:lnSpc>
                <a:spcPct val="90000"/>
              </a:lnSpc>
              <a:buFont typeface="Wingdings" panose="05000000000000000000" pitchFamily="2" charset="2"/>
              <a:buChar char="Ø"/>
            </a:pPr>
            <a:r>
              <a:rPr lang="en-US" sz="2000" dirty="0">
                <a:solidFill>
                  <a:srgbClr val="FF0000"/>
                </a:solidFill>
              </a:rPr>
              <a:t>Incorporate into all health screenings and health fairs</a:t>
            </a:r>
          </a:p>
          <a:p>
            <a:pPr>
              <a:lnSpc>
                <a:spcPct val="90000"/>
              </a:lnSpc>
              <a:buFont typeface="Wingdings" panose="05000000000000000000" pitchFamily="2" charset="2"/>
              <a:buChar char="Ø"/>
            </a:pPr>
            <a:r>
              <a:rPr lang="en-US" sz="2000" dirty="0"/>
              <a:t>Give facts and data in relatable terms</a:t>
            </a:r>
          </a:p>
          <a:p>
            <a:pPr marL="0" indent="0">
              <a:lnSpc>
                <a:spcPct val="90000"/>
              </a:lnSpc>
              <a:buNone/>
            </a:pPr>
            <a:r>
              <a:rPr lang="en-US" sz="2000" dirty="0"/>
              <a:t>“Did you know?” “ New research shows…. Or “I just went to a class….”</a:t>
            </a:r>
          </a:p>
          <a:p>
            <a:pPr marL="0" indent="0">
              <a:lnSpc>
                <a:spcPct val="90000"/>
              </a:lnSpc>
              <a:buNone/>
            </a:pPr>
            <a:endParaRPr lang="en-US" sz="1600" b="1" i="1" u="sng" dirty="0"/>
          </a:p>
        </p:txBody>
      </p:sp>
    </p:spTree>
    <p:extLst>
      <p:ext uri="{BB962C8B-B14F-4D97-AF65-F5344CB8AC3E}">
        <p14:creationId xmlns:p14="http://schemas.microsoft.com/office/powerpoint/2010/main" val="11723257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A43256-075F-4666-BCC9-B9BED1404C9F}"/>
              </a:ext>
            </a:extLst>
          </p:cNvPr>
          <p:cNvSpPr>
            <a:spLocks noGrp="1"/>
          </p:cNvSpPr>
          <p:nvPr>
            <p:ph type="title"/>
          </p:nvPr>
        </p:nvSpPr>
        <p:spPr>
          <a:xfrm>
            <a:off x="4196348" y="2833077"/>
            <a:ext cx="5114776" cy="1320800"/>
          </a:xfrm>
        </p:spPr>
        <p:txBody>
          <a:bodyPr anchor="t">
            <a:normAutofit fontScale="90000"/>
          </a:bodyPr>
          <a:lstStyle/>
          <a:p>
            <a:r>
              <a:rPr lang="en-US" dirty="0"/>
              <a:t>Adjuncts can help open the conversation</a:t>
            </a:r>
            <a:br>
              <a:rPr lang="en-US" dirty="0"/>
            </a:br>
            <a:endParaRPr lang="en-US" dirty="0"/>
          </a:p>
        </p:txBody>
      </p:sp>
      <p:pic>
        <p:nvPicPr>
          <p:cNvPr id="5" name="Content Placeholder 8">
            <a:extLst>
              <a:ext uri="{FF2B5EF4-FFF2-40B4-BE49-F238E27FC236}">
                <a16:creationId xmlns="" xmlns:a16="http://schemas.microsoft.com/office/drawing/2014/main" id="{9B13368D-F35B-4F0A-A3B7-45D235105CF3}"/>
              </a:ext>
            </a:extLst>
          </p:cNvPr>
          <p:cNvPicPr>
            <a:picLocks noGrp="1" noChangeAspect="1"/>
          </p:cNvPicPr>
          <p:nvPr>
            <p:ph sz="half" idx="1"/>
          </p:nvPr>
        </p:nvPicPr>
        <p:blipFill>
          <a:blip r:embed="rId3">
            <a:alphaModFix/>
            <a:extLst>
              <a:ext uri="{28A0092B-C50C-407E-A947-70E740481C1C}">
                <a14:useLocalDpi xmlns:a14="http://schemas.microsoft.com/office/drawing/2010/main" val="0"/>
              </a:ext>
            </a:extLst>
          </a:blip>
          <a:srcRect t="11309" r="-1" b="11309"/>
          <a:stretch>
            <a:fillRect/>
          </a:stretch>
        </p:blipFill>
        <p:spPr>
          <a:xfrm>
            <a:off x="593649" y="10"/>
            <a:ext cx="3433363" cy="1714490"/>
          </a:xfrm>
          <a:custGeom>
            <a:avLst/>
            <a:gdLst>
              <a:gd name="connsiteX0" fmla="*/ 254958 w 3433363"/>
              <a:gd name="connsiteY0" fmla="*/ 0 h 1714500"/>
              <a:gd name="connsiteX1" fmla="*/ 3433363 w 3433363"/>
              <a:gd name="connsiteY1" fmla="*/ 0 h 1714500"/>
              <a:gd name="connsiteX2" fmla="*/ 3386734 w 3433363"/>
              <a:gd name="connsiteY2" fmla="*/ 312174 h 1714500"/>
              <a:gd name="connsiteX3" fmla="*/ 3386620 w 3433363"/>
              <a:gd name="connsiteY3" fmla="*/ 312174 h 1714500"/>
              <a:gd name="connsiteX4" fmla="*/ 3177155 w 3433363"/>
              <a:gd name="connsiteY4" fmla="*/ 1714500 h 1714500"/>
              <a:gd name="connsiteX5" fmla="*/ 0 w 3433363"/>
              <a:gd name="connsiteY5" fmla="*/ 171450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3363" h="1714500">
                <a:moveTo>
                  <a:pt x="254958" y="0"/>
                </a:moveTo>
                <a:lnTo>
                  <a:pt x="3433363" y="0"/>
                </a:lnTo>
                <a:lnTo>
                  <a:pt x="3386734" y="312174"/>
                </a:lnTo>
                <a:lnTo>
                  <a:pt x="3386620" y="312174"/>
                </a:lnTo>
                <a:lnTo>
                  <a:pt x="3177155" y="1714500"/>
                </a:lnTo>
                <a:lnTo>
                  <a:pt x="0" y="1714500"/>
                </a:lnTo>
                <a:close/>
              </a:path>
            </a:pathLst>
          </a:custGeom>
        </p:spPr>
      </p:pic>
      <p:pic>
        <p:nvPicPr>
          <p:cNvPr id="6" name="Picture 5">
            <a:extLst>
              <a:ext uri="{FF2B5EF4-FFF2-40B4-BE49-F238E27FC236}">
                <a16:creationId xmlns="" xmlns:a16="http://schemas.microsoft.com/office/drawing/2014/main" id="{9BAD2AAC-766E-4F7E-B581-6D5CDA708F04}"/>
              </a:ext>
            </a:extLst>
          </p:cNvPr>
          <p:cNvPicPr>
            <a:picLocks noChangeAspect="1"/>
          </p:cNvPicPr>
          <p:nvPr/>
        </p:nvPicPr>
        <p:blipFill>
          <a:blip r:embed="rId4">
            <a:alphaModFix/>
            <a:extLst>
              <a:ext uri="{28A0092B-C50C-407E-A947-70E740481C1C}">
                <a14:useLocalDpi xmlns:a14="http://schemas.microsoft.com/office/drawing/2010/main" val="0"/>
              </a:ext>
            </a:extLst>
          </a:blip>
          <a:srcRect r="9414" b="-4"/>
          <a:stretch>
            <a:fillRect/>
          </a:stretch>
        </p:blipFill>
        <p:spPr>
          <a:xfrm>
            <a:off x="338691" y="1714500"/>
            <a:ext cx="3432113" cy="1714500"/>
          </a:xfrm>
          <a:custGeom>
            <a:avLst/>
            <a:gdLst>
              <a:gd name="connsiteX0" fmla="*/ 254958 w 3432113"/>
              <a:gd name="connsiteY0" fmla="*/ 0 h 1714500"/>
              <a:gd name="connsiteX1" fmla="*/ 3432113 w 3432113"/>
              <a:gd name="connsiteY1" fmla="*/ 0 h 1714500"/>
              <a:gd name="connsiteX2" fmla="*/ 3176018 w 3432113"/>
              <a:gd name="connsiteY2" fmla="*/ 1714500 h 1714500"/>
              <a:gd name="connsiteX3" fmla="*/ 0 w 3432113"/>
              <a:gd name="connsiteY3" fmla="*/ 1714500 h 1714500"/>
            </a:gdLst>
            <a:ahLst/>
            <a:cxnLst>
              <a:cxn ang="0">
                <a:pos x="connsiteX0" y="connsiteY0"/>
              </a:cxn>
              <a:cxn ang="0">
                <a:pos x="connsiteX1" y="connsiteY1"/>
              </a:cxn>
              <a:cxn ang="0">
                <a:pos x="connsiteX2" y="connsiteY2"/>
              </a:cxn>
              <a:cxn ang="0">
                <a:pos x="connsiteX3" y="connsiteY3"/>
              </a:cxn>
            </a:cxnLst>
            <a:rect l="l" t="t" r="r" b="b"/>
            <a:pathLst>
              <a:path w="3432113" h="1714500">
                <a:moveTo>
                  <a:pt x="254958" y="0"/>
                </a:moveTo>
                <a:lnTo>
                  <a:pt x="3432113" y="0"/>
                </a:lnTo>
                <a:lnTo>
                  <a:pt x="3176018" y="1714500"/>
                </a:lnTo>
                <a:lnTo>
                  <a:pt x="0" y="1714500"/>
                </a:lnTo>
                <a:close/>
              </a:path>
            </a:pathLst>
          </a:custGeom>
        </p:spPr>
      </p:pic>
      <p:pic>
        <p:nvPicPr>
          <p:cNvPr id="8" name="Picture 2" descr="Image result for mouth cancer powerpoint templates">
            <a:extLst>
              <a:ext uri="{FF2B5EF4-FFF2-40B4-BE49-F238E27FC236}">
                <a16:creationId xmlns="" xmlns:a16="http://schemas.microsoft.com/office/drawing/2014/main" id="{B1BCC0C6-B377-4E58-980F-A7C9603AE148}"/>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t="9223" r="-5" b="23245"/>
          <a:stretch>
            <a:fillRect/>
          </a:stretch>
        </p:blipFill>
        <p:spPr bwMode="auto">
          <a:xfrm>
            <a:off x="83733" y="3429000"/>
            <a:ext cx="3430976" cy="1714500"/>
          </a:xfrm>
          <a:custGeom>
            <a:avLst/>
            <a:gdLst>
              <a:gd name="connsiteX0" fmla="*/ 254958 w 3430976"/>
              <a:gd name="connsiteY0" fmla="*/ 0 h 1714500"/>
              <a:gd name="connsiteX1" fmla="*/ 3430976 w 3430976"/>
              <a:gd name="connsiteY1" fmla="*/ 0 h 1714500"/>
              <a:gd name="connsiteX2" fmla="*/ 3174882 w 3430976"/>
              <a:gd name="connsiteY2" fmla="*/ 1714500 h 1714500"/>
              <a:gd name="connsiteX3" fmla="*/ 0 w 3430976"/>
              <a:gd name="connsiteY3" fmla="*/ 1714500 h 1714500"/>
            </a:gdLst>
            <a:ahLst/>
            <a:cxnLst>
              <a:cxn ang="0">
                <a:pos x="connsiteX0" y="connsiteY0"/>
              </a:cxn>
              <a:cxn ang="0">
                <a:pos x="connsiteX1" y="connsiteY1"/>
              </a:cxn>
              <a:cxn ang="0">
                <a:pos x="connsiteX2" y="connsiteY2"/>
              </a:cxn>
              <a:cxn ang="0">
                <a:pos x="connsiteX3" y="connsiteY3"/>
              </a:cxn>
            </a:cxnLst>
            <a:rect l="l" t="t" r="r" b="b"/>
            <a:pathLst>
              <a:path w="3430976" h="1714500">
                <a:moveTo>
                  <a:pt x="254958" y="0"/>
                </a:moveTo>
                <a:lnTo>
                  <a:pt x="3430976" y="0"/>
                </a:lnTo>
                <a:lnTo>
                  <a:pt x="3174882" y="1714500"/>
                </a:lnTo>
                <a:lnTo>
                  <a:pt x="0" y="1714500"/>
                </a:lnTo>
                <a:close/>
              </a:path>
            </a:pathLst>
          </a:custGeom>
          <a:noFill/>
          <a:extLst>
            <a:ext uri="{909E8E84-426E-40DD-AFC4-6F175D3DCCD1}">
              <a14:hiddenFill xmlns:a14="http://schemas.microsoft.com/office/drawing/2010/main">
                <a:solidFill>
                  <a:srgbClr val="FFFFFF"/>
                </a:solidFill>
              </a14:hiddenFill>
            </a:ext>
          </a:extLst>
        </p:spPr>
      </p:pic>
      <p:pic>
        <p:nvPicPr>
          <p:cNvPr id="7" name="Content Placeholder 3" descr="photo">
            <a:extLst>
              <a:ext uri="{FF2B5EF4-FFF2-40B4-BE49-F238E27FC236}">
                <a16:creationId xmlns="" xmlns:a16="http://schemas.microsoft.com/office/drawing/2014/main" id="{DEE1AB90-DC3E-4279-B257-C130E7829BEF}"/>
              </a:ext>
            </a:extLst>
          </p:cNvPr>
          <p:cNvPicPr>
            <a:picLocks noChangeAspect="1"/>
          </p:cNvPicPr>
          <p:nvPr/>
        </p:nvPicPr>
        <p:blipFill>
          <a:blip r:embed="rId6">
            <a:alphaModFix/>
            <a:extLst>
              <a:ext uri="{28A0092B-C50C-407E-A947-70E740481C1C}">
                <a14:useLocalDpi xmlns:a14="http://schemas.microsoft.com/office/drawing/2010/main" val="0"/>
              </a:ext>
            </a:extLst>
          </a:blip>
          <a:srcRect t="24776" r="1" b="4718"/>
          <a:stretch>
            <a:fillRect/>
          </a:stretch>
        </p:blipFill>
        <p:spPr>
          <a:xfrm>
            <a:off x="-10633" y="5127992"/>
            <a:ext cx="3271564" cy="1730008"/>
          </a:xfrm>
          <a:custGeom>
            <a:avLst/>
            <a:gdLst>
              <a:gd name="connsiteX0" fmla="*/ 96673 w 3271564"/>
              <a:gd name="connsiteY0" fmla="*/ 0 h 1730008"/>
              <a:gd name="connsiteX1" fmla="*/ 3271564 w 3271564"/>
              <a:gd name="connsiteY1" fmla="*/ 0 h 1730008"/>
              <a:gd name="connsiteX2" fmla="*/ 3013153 w 3271564"/>
              <a:gd name="connsiteY2" fmla="*/ 1730008 h 1730008"/>
              <a:gd name="connsiteX3" fmla="*/ 0 w 3271564"/>
              <a:gd name="connsiteY3" fmla="*/ 1730008 h 1730008"/>
              <a:gd name="connsiteX4" fmla="*/ 0 w 3271564"/>
              <a:gd name="connsiteY4" fmla="*/ 650088 h 1730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564" h="1730008">
                <a:moveTo>
                  <a:pt x="96673" y="0"/>
                </a:moveTo>
                <a:lnTo>
                  <a:pt x="3271564" y="0"/>
                </a:lnTo>
                <a:lnTo>
                  <a:pt x="3013153" y="1730008"/>
                </a:lnTo>
                <a:lnTo>
                  <a:pt x="0" y="1730008"/>
                </a:lnTo>
                <a:lnTo>
                  <a:pt x="0" y="650088"/>
                </a:lnTo>
                <a:close/>
              </a:path>
            </a:pathLst>
          </a:custGeom>
        </p:spPr>
      </p:pic>
    </p:spTree>
    <p:extLst>
      <p:ext uri="{BB962C8B-B14F-4D97-AF65-F5344CB8AC3E}">
        <p14:creationId xmlns:p14="http://schemas.microsoft.com/office/powerpoint/2010/main" val="14389477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315F0D-D729-42B2-AE14-7DD2DB2819C3}"/>
              </a:ext>
            </a:extLst>
          </p:cNvPr>
          <p:cNvSpPr>
            <a:spLocks noGrp="1"/>
          </p:cNvSpPr>
          <p:nvPr>
            <p:ph type="title"/>
          </p:nvPr>
        </p:nvSpPr>
        <p:spPr>
          <a:xfrm>
            <a:off x="643467" y="816638"/>
            <a:ext cx="3367359" cy="5224724"/>
          </a:xfrm>
        </p:spPr>
        <p:txBody>
          <a:bodyPr anchor="ctr">
            <a:normAutofit/>
          </a:bodyPr>
          <a:lstStyle/>
          <a:p>
            <a:pPr>
              <a:lnSpc>
                <a:spcPct val="90000"/>
              </a:lnSpc>
            </a:pPr>
            <a:r>
              <a:rPr lang="en-US" i="1" dirty="0"/>
              <a:t>What can dental professionals do to improve immunization rates among their adult and their pediatric patients?</a:t>
            </a:r>
            <a:r>
              <a:rPr lang="en-US" dirty="0"/>
              <a:t/>
            </a:r>
            <a:br>
              <a:rPr lang="en-US" dirty="0"/>
            </a:br>
            <a:endParaRPr lang="en-US" dirty="0"/>
          </a:p>
        </p:txBody>
      </p:sp>
      <p:sp>
        <p:nvSpPr>
          <p:cNvPr id="3" name="Content Placeholder 2">
            <a:extLst>
              <a:ext uri="{FF2B5EF4-FFF2-40B4-BE49-F238E27FC236}">
                <a16:creationId xmlns="" xmlns:a16="http://schemas.microsoft.com/office/drawing/2014/main" id="{B5D3AB1E-A84C-49D9-848B-A3B76299DC88}"/>
              </a:ext>
            </a:extLst>
          </p:cNvPr>
          <p:cNvSpPr>
            <a:spLocks noGrp="1"/>
          </p:cNvSpPr>
          <p:nvPr>
            <p:ph idx="1"/>
          </p:nvPr>
        </p:nvSpPr>
        <p:spPr>
          <a:xfrm>
            <a:off x="4654295" y="816638"/>
            <a:ext cx="4619706" cy="5224724"/>
          </a:xfrm>
        </p:spPr>
        <p:txBody>
          <a:bodyPr anchor="ctr">
            <a:normAutofit/>
          </a:bodyPr>
          <a:lstStyle/>
          <a:p>
            <a:pPr marL="0" indent="0">
              <a:buNone/>
            </a:pPr>
            <a:r>
              <a:rPr lang="en-US" sz="1700" b="1" i="1" u="sng" dirty="0"/>
              <a:t>Address Safety:</a:t>
            </a:r>
          </a:p>
          <a:p>
            <a:r>
              <a:rPr lang="en-US" sz="1700" dirty="0"/>
              <a:t>Assure parents that the vaccine is very safe and that their healthcare provider can address any concerns or questions that they have. </a:t>
            </a:r>
          </a:p>
          <a:p>
            <a:r>
              <a:rPr lang="en-US" sz="1700" dirty="0"/>
              <a:t> HPV vaccination prevents cancer (up to 6 types of cancer) with a simple shot.</a:t>
            </a:r>
          </a:p>
          <a:p>
            <a:r>
              <a:rPr lang="en-US" sz="1700" dirty="0"/>
              <a:t>80 million doses have been administered and vaccine safety is highly proven</a:t>
            </a:r>
          </a:p>
          <a:p>
            <a:r>
              <a:rPr lang="en-US" sz="1700" dirty="0"/>
              <a:t>Most common adverse reaction is </a:t>
            </a:r>
            <a:r>
              <a:rPr lang="en-US" sz="1700" dirty="0">
                <a:solidFill>
                  <a:srgbClr val="FF0000"/>
                </a:solidFill>
              </a:rPr>
              <a:t>fainting</a:t>
            </a:r>
            <a:r>
              <a:rPr lang="en-US" sz="1700" dirty="0"/>
              <a:t>- required to wait 15 minutes after administration</a:t>
            </a:r>
          </a:p>
          <a:p>
            <a:r>
              <a:rPr lang="en-US" sz="1700" dirty="0"/>
              <a:t>Many myths and misinformation exist around vaccine safety- make a strong recommendation and do not transfer your own personal beliefs to the patient</a:t>
            </a:r>
          </a:p>
          <a:p>
            <a:endParaRPr lang="en-US" sz="1700" dirty="0"/>
          </a:p>
        </p:txBody>
      </p:sp>
    </p:spTree>
    <p:extLst>
      <p:ext uri="{BB962C8B-B14F-4D97-AF65-F5344CB8AC3E}">
        <p14:creationId xmlns:p14="http://schemas.microsoft.com/office/powerpoint/2010/main" val="33556492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FDE444CE-EFE0-4016-A629-E31468BF7E76}"/>
              </a:ext>
            </a:extLst>
          </p:cNvPr>
          <p:cNvSpPr>
            <a:spLocks noGrp="1"/>
          </p:cNvSpPr>
          <p:nvPr>
            <p:ph idx="1"/>
          </p:nvPr>
        </p:nvSpPr>
        <p:spPr>
          <a:xfrm>
            <a:off x="677334" y="5305530"/>
            <a:ext cx="7562314" cy="1552470"/>
          </a:xfrm>
        </p:spPr>
        <p:txBody>
          <a:bodyPr>
            <a:normAutofit/>
          </a:bodyPr>
          <a:lstStyle/>
          <a:p>
            <a:r>
              <a:rPr lang="en-US" dirty="0">
                <a:hlinkClick r:id="rId3"/>
              </a:rPr>
              <a:t>https://www.beckersdental.com/dentists/34948-dentists-have-obligation-to-inform-patients-on-vaccines-us-assistant-surgeon-general-says.html</a:t>
            </a:r>
            <a:endParaRPr lang="en-US" dirty="0"/>
          </a:p>
          <a:p>
            <a:r>
              <a:rPr lang="en-US" b="1" dirty="0"/>
              <a:t>October 8,2019</a:t>
            </a:r>
          </a:p>
          <a:p>
            <a:endParaRPr lang="en-US" dirty="0"/>
          </a:p>
        </p:txBody>
      </p:sp>
      <p:pic>
        <p:nvPicPr>
          <p:cNvPr id="5" name="Picture 4">
            <a:extLst>
              <a:ext uri="{FF2B5EF4-FFF2-40B4-BE49-F238E27FC236}">
                <a16:creationId xmlns="" xmlns:a16="http://schemas.microsoft.com/office/drawing/2014/main" id="{44689824-CA13-4745-A6C9-DC0A395FE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6473" y="2952534"/>
            <a:ext cx="6353175" cy="1905000"/>
          </a:xfrm>
          <a:prstGeom prst="rect">
            <a:avLst/>
          </a:prstGeom>
        </p:spPr>
      </p:pic>
      <p:sp>
        <p:nvSpPr>
          <p:cNvPr id="2" name="TextBox 1">
            <a:extLst>
              <a:ext uri="{FF2B5EF4-FFF2-40B4-BE49-F238E27FC236}">
                <a16:creationId xmlns="" xmlns:a16="http://schemas.microsoft.com/office/drawing/2014/main" id="{E1E91C45-CB55-41BE-8FD3-7E7B15372744}"/>
              </a:ext>
            </a:extLst>
          </p:cNvPr>
          <p:cNvSpPr txBox="1"/>
          <p:nvPr/>
        </p:nvSpPr>
        <p:spPr>
          <a:xfrm>
            <a:off x="331596" y="140910"/>
            <a:ext cx="8460712"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US assistant surgeon general says: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“Dentists have obligation to inform patients on vaccines”</a:t>
            </a:r>
          </a:p>
        </p:txBody>
      </p:sp>
    </p:spTree>
    <p:extLst>
      <p:ext uri="{BB962C8B-B14F-4D97-AF65-F5344CB8AC3E}">
        <p14:creationId xmlns:p14="http://schemas.microsoft.com/office/powerpoint/2010/main" val="5559557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E78A89-E1EA-47C8-8CCB-51EB581378BE}"/>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 xmlns:a16="http://schemas.microsoft.com/office/drawing/2014/main" id="{43334BCA-7329-4F60-AE93-E6374B319F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30176" y="2540000"/>
            <a:ext cx="9283597" cy="4193025"/>
          </a:xfrm>
        </p:spPr>
      </p:pic>
      <p:pic>
        <p:nvPicPr>
          <p:cNvPr id="6" name="Picture 5">
            <a:extLst>
              <a:ext uri="{FF2B5EF4-FFF2-40B4-BE49-F238E27FC236}">
                <a16:creationId xmlns="" xmlns:a16="http://schemas.microsoft.com/office/drawing/2014/main" id="{136DA07F-5AAC-4654-A672-565717780D1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230073" y="0"/>
            <a:ext cx="11514666" cy="2494722"/>
          </a:xfrm>
          <a:prstGeom prst="rect">
            <a:avLst/>
          </a:prstGeom>
        </p:spPr>
      </p:pic>
    </p:spTree>
    <p:extLst>
      <p:ext uri="{BB962C8B-B14F-4D97-AF65-F5344CB8AC3E}">
        <p14:creationId xmlns:p14="http://schemas.microsoft.com/office/powerpoint/2010/main" val="29831994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76582886-877C-4AEC-A77F-8055EB9A0CF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8467"/>
            <a:ext cx="12192000" cy="6866467"/>
            <a:chOff x="0" y="-8467"/>
            <a:chExt cx="12192000" cy="6866467"/>
          </a:xfrm>
        </p:grpSpPr>
        <p:sp>
          <p:nvSpPr>
            <p:cNvPr id="9" name="Freeform 14">
              <a:extLst>
                <a:ext uri="{FF2B5EF4-FFF2-40B4-BE49-F238E27FC236}">
                  <a16:creationId xmlns="" xmlns:a16="http://schemas.microsoft.com/office/drawing/2014/main" id="{171A838D-27EA-485C-9A80-DCE624AB30B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0" name="Straight Connector 9">
              <a:extLst>
                <a:ext uri="{FF2B5EF4-FFF2-40B4-BE49-F238E27FC236}">
                  <a16:creationId xmlns="" xmlns:a16="http://schemas.microsoft.com/office/drawing/2014/main" id="{9059F313-A1BB-425E-9626-2BD43CAC6489}"/>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 xmlns:a16="http://schemas.microsoft.com/office/drawing/2014/main" id="{19ABF76A-A1AE-44BB-9ECB-D55D2FE29BF1}"/>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 xmlns:a16="http://schemas.microsoft.com/office/drawing/2014/main" id="{5B6D2EC4-82D3-43B8-82D6-028CB434561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 xmlns:a16="http://schemas.microsoft.com/office/drawing/2014/main" id="{520034CE-71F9-4E0F-94D8-99335CB8526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 xmlns:a16="http://schemas.microsoft.com/office/drawing/2014/main" id="{1926C6C0-16F7-4CDC-B481-2D19B2F3BF0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 xmlns:a16="http://schemas.microsoft.com/office/drawing/2014/main" id="{042CE423-CE6E-4EE9-91F2-3E40EFB40A3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 xmlns:a16="http://schemas.microsoft.com/office/drawing/2014/main" id="{699BB4BD-31D7-434C-A6DB-E2CF3ACF605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 xmlns:a16="http://schemas.microsoft.com/office/drawing/2014/main" id="{23D406B8-656A-4D8B-91D0-BF4202C86FE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 xmlns:a16="http://schemas.microsoft.com/office/drawing/2014/main" id="{83F4BFB6-D6B8-446C-8E17-3D54DCA9FF2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 xmlns:a16="http://schemas.microsoft.com/office/drawing/2014/main" id="{9179DE42-5613-4B35-A1E6-6CCBAA13C7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cxnSp>
        <p:nvCxnSpPr>
          <p:cNvPr id="22" name="Straight Connector 21">
            <a:extLst>
              <a:ext uri="{FF2B5EF4-FFF2-40B4-BE49-F238E27FC236}">
                <a16:creationId xmlns="" xmlns:a16="http://schemas.microsoft.com/office/drawing/2014/main" id="{EB898B32-3891-4C3A-8F58-C5969D2E903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 xmlns:a16="http://schemas.microsoft.com/office/drawing/2014/main" id="{4AE4806D-B8F9-4679-A68A-9BD21C01A30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 xmlns:a16="http://schemas.microsoft.com/office/drawing/2014/main" id="{52FB45E9-914E-4471-AC87-E475CD5176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 xmlns:a16="http://schemas.microsoft.com/office/drawing/2014/main" id="{C310626D-5743-49D4-8F7D-88C4F8F057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 xmlns:a16="http://schemas.microsoft.com/office/drawing/2014/main" id="{3C195FC1-B568-4C72-9902-34CB35DDD7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 xmlns:a16="http://schemas.microsoft.com/office/drawing/2014/main" id="{EF2BDF77-362C-43F0-8CBB-A969EC2AE0C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 xmlns:a16="http://schemas.microsoft.com/office/drawing/2014/main" id="{4BE96B01-3929-432D-B8C2-ADBCB74C2E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Shape 35">
            <a:extLst>
              <a:ext uri="{FF2B5EF4-FFF2-40B4-BE49-F238E27FC236}">
                <a16:creationId xmlns="" xmlns:a16="http://schemas.microsoft.com/office/drawing/2014/main" id="{2A6FCDE6-CDE2-4C51-B18E-A95CFB6797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 xmlns:a16="http://schemas.microsoft.com/office/drawing/2014/main" id="{C1856D16-7412-409E-8DD3-4540CFFDC9B5}"/>
              </a:ext>
            </a:extLst>
          </p:cNvPr>
          <p:cNvSpPr>
            <a:spLocks noGrp="1"/>
          </p:cNvSpPr>
          <p:nvPr>
            <p:ph type="title"/>
          </p:nvPr>
        </p:nvSpPr>
        <p:spPr>
          <a:xfrm>
            <a:off x="4419136" y="1020871"/>
            <a:ext cx="6960759" cy="2849671"/>
          </a:xfrm>
        </p:spPr>
        <p:txBody>
          <a:bodyPr vert="horz" lIns="91440" tIns="45720" rIns="91440" bIns="45720" rtlCol="0" anchor="b">
            <a:normAutofit/>
          </a:bodyPr>
          <a:lstStyle/>
          <a:p>
            <a:r>
              <a:rPr lang="en-US" sz="6000" dirty="0">
                <a:solidFill>
                  <a:srgbClr val="FFFFFF"/>
                </a:solidFill>
              </a:rPr>
              <a:t>Resources for</a:t>
            </a:r>
            <a:br>
              <a:rPr lang="en-US" sz="6000" dirty="0">
                <a:solidFill>
                  <a:srgbClr val="FFFFFF"/>
                </a:solidFill>
              </a:rPr>
            </a:br>
            <a:r>
              <a:rPr lang="en-US" sz="6000" dirty="0">
                <a:solidFill>
                  <a:srgbClr val="FFFFFF"/>
                </a:solidFill>
              </a:rPr>
              <a:t>Providers and Patients</a:t>
            </a:r>
          </a:p>
        </p:txBody>
      </p:sp>
      <p:sp>
        <p:nvSpPr>
          <p:cNvPr id="38" name="Isosceles Triangle 37">
            <a:extLst>
              <a:ext uri="{FF2B5EF4-FFF2-40B4-BE49-F238E27FC236}">
                <a16:creationId xmlns="" xmlns:a16="http://schemas.microsoft.com/office/drawing/2014/main" id="{9D2E8756-2465-473A-BA2A-2DB1D622474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529259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553A17-E783-48EA-818B-314EC6C16CD7}"/>
              </a:ext>
            </a:extLst>
          </p:cNvPr>
          <p:cNvSpPr>
            <a:spLocks noGrp="1"/>
          </p:cNvSpPr>
          <p:nvPr>
            <p:ph type="title"/>
          </p:nvPr>
        </p:nvSpPr>
        <p:spPr>
          <a:xfrm>
            <a:off x="353937" y="227762"/>
            <a:ext cx="8596668" cy="1320800"/>
          </a:xfrm>
        </p:spPr>
        <p:txBody>
          <a:bodyPr>
            <a:normAutofit fontScale="90000"/>
          </a:bodyPr>
          <a:lstStyle/>
          <a:p>
            <a:r>
              <a:rPr lang="en-US" dirty="0"/>
              <a:t>A1c Testing</a:t>
            </a:r>
            <a:br>
              <a:rPr lang="en-US" dirty="0"/>
            </a:br>
            <a:r>
              <a:rPr lang="en-US" dirty="0"/>
              <a:t>Rapid Chairside HIV Testing (OraQuick)</a:t>
            </a:r>
            <a:br>
              <a:rPr lang="en-US" dirty="0"/>
            </a:br>
            <a:r>
              <a:rPr lang="en-US" dirty="0"/>
              <a:t>Blood Pressure</a:t>
            </a:r>
            <a:br>
              <a:rPr lang="en-US" dirty="0"/>
            </a:br>
            <a:r>
              <a:rPr lang="en-US" dirty="0"/>
              <a:t>Weight and BMI, Obesity</a:t>
            </a:r>
            <a:br>
              <a:rPr lang="en-US" dirty="0"/>
            </a:br>
            <a:r>
              <a:rPr lang="en-US" dirty="0"/>
              <a:t>Airway Health</a:t>
            </a:r>
            <a:br>
              <a:rPr lang="en-US" dirty="0"/>
            </a:br>
            <a:r>
              <a:rPr lang="en-US" dirty="0"/>
              <a:t>Oral Cancer Screenings</a:t>
            </a:r>
          </a:p>
        </p:txBody>
      </p:sp>
      <p:pic>
        <p:nvPicPr>
          <p:cNvPr id="7" name="Picture 2" descr="https://aemstatic-ww1.azureedge.net/content/dam/etc/medialib/platform-7/dentistryiq/articles/online-exclusive_articles/2009-images/86038.res/_jcr_content/renditions/pennwell.web.73.300.jpg">
            <a:extLst>
              <a:ext uri="{FF2B5EF4-FFF2-40B4-BE49-F238E27FC236}">
                <a16:creationId xmlns="" xmlns:a16="http://schemas.microsoft.com/office/drawing/2014/main" id="{2E47C411-AF90-4253-B395-E1B38475AA9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192932" y="3243052"/>
            <a:ext cx="695325" cy="2857500"/>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4">
            <a:extLst>
              <a:ext uri="{FF2B5EF4-FFF2-40B4-BE49-F238E27FC236}">
                <a16:creationId xmlns="" xmlns:a16="http://schemas.microsoft.com/office/drawing/2014/main" id="{0E7CC50A-ABCE-4117-9EC5-7F8DABB38728}"/>
              </a:ext>
            </a:extLst>
          </p:cNvPr>
          <p:cNvSpPr>
            <a:spLocks noGrp="1"/>
          </p:cNvSpPr>
          <p:nvPr>
            <p:ph type="ftr" sz="quarter" idx="11"/>
          </p:nvPr>
        </p:nvSpPr>
        <p:spPr>
          <a:xfrm>
            <a:off x="627091" y="6265113"/>
            <a:ext cx="10777787"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hlinkClick r:id="rId4"/>
              </a:rPr>
              <a:t>https://www.ncbi.nlm.nih.gov/pmc/articles/PMC3489370/</a:t>
            </a:r>
            <a:r>
              <a:rPr kumimoji="0" lang="en-US" sz="20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t>      </a:t>
            </a:r>
            <a:r>
              <a:rPr kumimoji="0" lang="en-US" sz="20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hlinkClick r:id="rId5"/>
              </a:rPr>
              <a:t>https://www.dentistryiq.com/articles/2009/10/rapid-hiv-testing.html</a:t>
            </a:r>
            <a:endParaRPr kumimoji="0" lang="en-US" sz="20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pic>
        <p:nvPicPr>
          <p:cNvPr id="6" name="Content Placeholder 5">
            <a:extLst>
              <a:ext uri="{FF2B5EF4-FFF2-40B4-BE49-F238E27FC236}">
                <a16:creationId xmlns="" xmlns:a16="http://schemas.microsoft.com/office/drawing/2014/main" id="{79595F59-83B5-4156-B0FF-A2D7A8E0719B}"/>
              </a:ext>
            </a:extLst>
          </p:cNvPr>
          <p:cNvPicPr>
            <a:picLocks noGrp="1" noChangeAspect="1"/>
          </p:cNvPicPr>
          <p:nvPr>
            <p:ph idx="4294967295"/>
          </p:nvPr>
        </p:nvPicPr>
        <p:blipFill>
          <a:blip r:embed="rId6">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tretch>
            <a:fillRect/>
          </a:stretch>
        </p:blipFill>
        <p:spPr>
          <a:xfrm>
            <a:off x="153972" y="3927945"/>
            <a:ext cx="3012068" cy="2008045"/>
          </a:xfrm>
        </p:spPr>
      </p:pic>
      <p:pic>
        <p:nvPicPr>
          <p:cNvPr id="9" name="Picture 8">
            <a:extLst>
              <a:ext uri="{FF2B5EF4-FFF2-40B4-BE49-F238E27FC236}">
                <a16:creationId xmlns="" xmlns:a16="http://schemas.microsoft.com/office/drawing/2014/main" id="{52A833A3-7A19-4042-BEF6-29DD069E89CB}"/>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 xmlns:a1611="http://schemas.microsoft.com/office/drawing/2016/11/main" r:id="rId9"/>
              </a:ext>
            </a:extLst>
          </a:blip>
          <a:stretch>
            <a:fillRect/>
          </a:stretch>
        </p:blipFill>
        <p:spPr>
          <a:xfrm>
            <a:off x="6598974" y="3205897"/>
            <a:ext cx="2401478" cy="2730093"/>
          </a:xfrm>
          <a:prstGeom prst="rect">
            <a:avLst/>
          </a:prstGeom>
        </p:spPr>
      </p:pic>
      <p:pic>
        <p:nvPicPr>
          <p:cNvPr id="11" name="Picture 10">
            <a:extLst>
              <a:ext uri="{FF2B5EF4-FFF2-40B4-BE49-F238E27FC236}">
                <a16:creationId xmlns="" xmlns:a16="http://schemas.microsoft.com/office/drawing/2014/main" id="{23A4B51D-9DE7-4AFF-A7B5-E5176DA07465}"/>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 xmlns:a1611="http://schemas.microsoft.com/office/drawing/2016/11/main" r:id="rId11"/>
              </a:ext>
            </a:extLst>
          </a:blip>
          <a:stretch>
            <a:fillRect/>
          </a:stretch>
        </p:blipFill>
        <p:spPr>
          <a:xfrm>
            <a:off x="3781679" y="3338472"/>
            <a:ext cx="2817295" cy="2597518"/>
          </a:xfrm>
          <a:prstGeom prst="rect">
            <a:avLst/>
          </a:prstGeom>
        </p:spPr>
      </p:pic>
      <p:pic>
        <p:nvPicPr>
          <p:cNvPr id="4" name="Picture 3">
            <a:extLst>
              <a:ext uri="{FF2B5EF4-FFF2-40B4-BE49-F238E27FC236}">
                <a16:creationId xmlns="" xmlns:a16="http://schemas.microsoft.com/office/drawing/2014/main" id="{CF37BEE5-5537-4170-9A9D-4B149FBA9679}"/>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 xmlns:a1611="http://schemas.microsoft.com/office/drawing/2016/11/main" r:id="rId13"/>
              </a:ext>
            </a:extLst>
          </a:blip>
          <a:srcRect/>
          <a:stretch/>
        </p:blipFill>
        <p:spPr>
          <a:xfrm>
            <a:off x="9000452" y="3510685"/>
            <a:ext cx="3241395" cy="2425305"/>
          </a:xfrm>
          <a:prstGeom prst="rect">
            <a:avLst/>
          </a:prstGeom>
        </p:spPr>
      </p:pic>
      <p:sp>
        <p:nvSpPr>
          <p:cNvPr id="3" name="Explosion: 8 Points 2">
            <a:extLst>
              <a:ext uri="{FF2B5EF4-FFF2-40B4-BE49-F238E27FC236}">
                <a16:creationId xmlns="" xmlns:a16="http://schemas.microsoft.com/office/drawing/2014/main" id="{630E59BA-7E2B-49B3-9C91-CDDDD615658A}"/>
              </a:ext>
            </a:extLst>
          </p:cNvPr>
          <p:cNvSpPr/>
          <p:nvPr/>
        </p:nvSpPr>
        <p:spPr>
          <a:xfrm>
            <a:off x="8085684" y="-273632"/>
            <a:ext cx="3752379" cy="3981474"/>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Dental Hygienists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Dental Therapists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Dentists</a:t>
            </a:r>
          </a:p>
        </p:txBody>
      </p:sp>
    </p:spTree>
    <p:extLst>
      <p:ext uri="{BB962C8B-B14F-4D97-AF65-F5344CB8AC3E}">
        <p14:creationId xmlns:p14="http://schemas.microsoft.com/office/powerpoint/2010/main" val="17382431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6E247A-6CED-4B7E-B118-0DE0358F9EF8}"/>
              </a:ext>
            </a:extLst>
          </p:cNvPr>
          <p:cNvSpPr>
            <a:spLocks noGrp="1"/>
          </p:cNvSpPr>
          <p:nvPr>
            <p:ph type="title"/>
          </p:nvPr>
        </p:nvSpPr>
        <p:spPr>
          <a:xfrm>
            <a:off x="120580" y="609600"/>
            <a:ext cx="9153422" cy="1320800"/>
          </a:xfrm>
        </p:spPr>
        <p:txBody>
          <a:bodyPr>
            <a:normAutofit/>
          </a:bodyPr>
          <a:lstStyle/>
          <a:p>
            <a:r>
              <a:rPr lang="en-US" dirty="0"/>
              <a:t>American Academy of Pediatrics</a:t>
            </a:r>
            <a:br>
              <a:rPr lang="en-US" dirty="0"/>
            </a:br>
            <a:r>
              <a:rPr lang="en-US" dirty="0"/>
              <a:t>Fact Sheets for Dental Professionals</a:t>
            </a:r>
          </a:p>
        </p:txBody>
      </p:sp>
      <p:graphicFrame>
        <p:nvGraphicFramePr>
          <p:cNvPr id="4" name="Content Placeholder 3">
            <a:extLst>
              <a:ext uri="{FF2B5EF4-FFF2-40B4-BE49-F238E27FC236}">
                <a16:creationId xmlns="" xmlns:a16="http://schemas.microsoft.com/office/drawing/2014/main" id="{3CAD3CBE-9AF1-4007-83F0-53D8FCF8300B}"/>
              </a:ext>
            </a:extLst>
          </p:cNvPr>
          <p:cNvGraphicFramePr>
            <a:graphicFrameLocks noGrp="1" noChangeAspect="1"/>
          </p:cNvGraphicFramePr>
          <p:nvPr>
            <p:ph sz="half" idx="1"/>
          </p:nvPr>
        </p:nvGraphicFramePr>
        <p:xfrm>
          <a:off x="7671133" y="408633"/>
          <a:ext cx="4296453" cy="5700765"/>
        </p:xfrm>
        <a:graphic>
          <a:graphicData uri="http://schemas.openxmlformats.org/presentationml/2006/ole">
            <mc:AlternateContent xmlns:mc="http://schemas.openxmlformats.org/markup-compatibility/2006">
              <mc:Choice xmlns:v="urn:schemas-microsoft-com:vml" Requires="v">
                <p:oleObj spid="_x0000_s1027" name="Acrobat Document" r:id="rId4" imgW="5829165" imgH="7543680" progId="Acrobat.Document.DC">
                  <p:embed/>
                </p:oleObj>
              </mc:Choice>
              <mc:Fallback>
                <p:oleObj name="Acrobat Document" r:id="rId4" imgW="5829165" imgH="7543680" progId="Acrobat.Document.DC">
                  <p:embed/>
                  <p:pic>
                    <p:nvPicPr>
                      <p:cNvPr id="0" name=""/>
                      <p:cNvPicPr/>
                      <p:nvPr/>
                    </p:nvPicPr>
                    <p:blipFill>
                      <a:blip r:embed="rId5"/>
                      <a:stretch>
                        <a:fillRect/>
                      </a:stretch>
                    </p:blipFill>
                    <p:spPr>
                      <a:xfrm>
                        <a:off x="7671133" y="408633"/>
                        <a:ext cx="4296453" cy="5700765"/>
                      </a:xfrm>
                      <a:prstGeom prst="rect">
                        <a:avLst/>
                      </a:prstGeom>
                    </p:spPr>
                  </p:pic>
                </p:oleObj>
              </mc:Fallback>
            </mc:AlternateContent>
          </a:graphicData>
        </a:graphic>
      </p:graphicFrame>
      <p:sp>
        <p:nvSpPr>
          <p:cNvPr id="3" name="Content Placeholder 2">
            <a:extLst>
              <a:ext uri="{FF2B5EF4-FFF2-40B4-BE49-F238E27FC236}">
                <a16:creationId xmlns="" xmlns:a16="http://schemas.microsoft.com/office/drawing/2014/main" id="{7FDDCE5C-F249-4847-A08A-8067DE430732}"/>
              </a:ext>
            </a:extLst>
          </p:cNvPr>
          <p:cNvSpPr>
            <a:spLocks noGrp="1"/>
          </p:cNvSpPr>
          <p:nvPr>
            <p:ph sz="half" idx="2"/>
          </p:nvPr>
        </p:nvSpPr>
        <p:spPr>
          <a:xfrm>
            <a:off x="486936" y="2187791"/>
            <a:ext cx="7051287" cy="4767971"/>
          </a:xfrm>
        </p:spPr>
        <p:txBody>
          <a:bodyPr>
            <a:normAutofit/>
          </a:bodyPr>
          <a:lstStyle/>
          <a:p>
            <a:r>
              <a:rPr lang="en-US" sz="2400" dirty="0"/>
              <a:t>OPC is linked to squamous cell carcinoma  of base of tongue, pharynx, tonsils</a:t>
            </a:r>
          </a:p>
          <a:p>
            <a:r>
              <a:rPr lang="en-US" sz="2400" dirty="0"/>
              <a:t>OPC is rapidly increasing, hard to detect and spreads fast</a:t>
            </a:r>
          </a:p>
          <a:p>
            <a:r>
              <a:rPr lang="en-US" sz="2400" dirty="0"/>
              <a:t>8 of 10 will contract HPV and some will develop cancer</a:t>
            </a:r>
          </a:p>
          <a:p>
            <a:r>
              <a:rPr lang="en-US" sz="2400" dirty="0"/>
              <a:t>HPV causes 70% of OPC, 60% 0f HPV cancers are due to HPV 16- which is covered by the vaccine</a:t>
            </a:r>
          </a:p>
          <a:p>
            <a:r>
              <a:rPr lang="en-US" sz="2400" dirty="0">
                <a:solidFill>
                  <a:srgbClr val="FF0000"/>
                </a:solidFill>
              </a:rPr>
              <a:t>YOU ARE THE KEY TO CANCER PREVENTION</a:t>
            </a:r>
          </a:p>
        </p:txBody>
      </p:sp>
    </p:spTree>
    <p:extLst>
      <p:ext uri="{BB962C8B-B14F-4D97-AF65-F5344CB8AC3E}">
        <p14:creationId xmlns:p14="http://schemas.microsoft.com/office/powerpoint/2010/main" val="28791937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0ED3D2-AE26-4AEB-AFB6-830F5800F899}"/>
              </a:ext>
            </a:extLst>
          </p:cNvPr>
          <p:cNvSpPr>
            <a:spLocks noGrp="1"/>
          </p:cNvSpPr>
          <p:nvPr>
            <p:ph type="title"/>
          </p:nvPr>
        </p:nvSpPr>
        <p:spPr/>
        <p:txBody>
          <a:bodyPr/>
          <a:lstStyle/>
          <a:p>
            <a:r>
              <a:rPr lang="en-US" dirty="0"/>
              <a:t>American Academy of Pediatrics</a:t>
            </a:r>
            <a:br>
              <a:rPr lang="en-US" dirty="0"/>
            </a:br>
            <a:r>
              <a:rPr lang="en-US" dirty="0"/>
              <a:t>Guide for Dental Professionals</a:t>
            </a:r>
          </a:p>
        </p:txBody>
      </p:sp>
      <p:sp>
        <p:nvSpPr>
          <p:cNvPr id="8" name="Content Placeholder 7">
            <a:extLst>
              <a:ext uri="{FF2B5EF4-FFF2-40B4-BE49-F238E27FC236}">
                <a16:creationId xmlns="" xmlns:a16="http://schemas.microsoft.com/office/drawing/2014/main" id="{0C024000-340B-4C69-97DB-1A0CE0C857E4}"/>
              </a:ext>
            </a:extLst>
          </p:cNvPr>
          <p:cNvSpPr>
            <a:spLocks noGrp="1"/>
          </p:cNvSpPr>
          <p:nvPr>
            <p:ph idx="1"/>
          </p:nvPr>
        </p:nvSpPr>
        <p:spPr/>
        <p:txBody>
          <a:bodyPr>
            <a:noAutofit/>
          </a:bodyPr>
          <a:lstStyle/>
          <a:p>
            <a:r>
              <a:rPr lang="en-US" sz="1600" dirty="0"/>
              <a:t>Make a strong recommendation for vaccine</a:t>
            </a:r>
          </a:p>
          <a:p>
            <a:pPr lvl="1"/>
            <a:r>
              <a:rPr lang="en-US" dirty="0"/>
              <a:t>Ask parents (11-12)</a:t>
            </a:r>
          </a:p>
          <a:p>
            <a:pPr lvl="1"/>
            <a:r>
              <a:rPr lang="en-US" dirty="0"/>
              <a:t>Ask young adults (18+)</a:t>
            </a:r>
          </a:p>
          <a:p>
            <a:r>
              <a:rPr lang="en-US" sz="1600" dirty="0"/>
              <a:t>Be ready to answer questions</a:t>
            </a:r>
          </a:p>
          <a:p>
            <a:pPr lvl="1"/>
            <a:r>
              <a:rPr lang="en-US" dirty="0"/>
              <a:t>Inform link to throat cancer</a:t>
            </a:r>
          </a:p>
          <a:p>
            <a:pPr lvl="1"/>
            <a:r>
              <a:rPr lang="en-US" dirty="0"/>
              <a:t>Refer to CDC or pediatrician</a:t>
            </a:r>
          </a:p>
          <a:p>
            <a:r>
              <a:rPr lang="en-US" sz="1600" dirty="0"/>
              <a:t>The HPV vaccine is important for prevention</a:t>
            </a:r>
          </a:p>
          <a:p>
            <a:pPr lvl="1"/>
            <a:r>
              <a:rPr lang="en-US" dirty="0"/>
              <a:t>Before exposure</a:t>
            </a:r>
          </a:p>
          <a:p>
            <a:r>
              <a:rPr lang="en-US" sz="1600" dirty="0"/>
              <a:t>The HPV vaccination is effective: warts, precancerous cervical lesions</a:t>
            </a:r>
          </a:p>
          <a:p>
            <a:r>
              <a:rPr lang="en-US" sz="1600" dirty="0"/>
              <a:t>The HPV Vaccination is safe</a:t>
            </a:r>
          </a:p>
          <a:p>
            <a:pPr lvl="1"/>
            <a:r>
              <a:rPr lang="en-US" dirty="0"/>
              <a:t>80 million doses</a:t>
            </a:r>
          </a:p>
          <a:p>
            <a:pPr lvl="1"/>
            <a:r>
              <a:rPr lang="en-US" dirty="0"/>
              <a:t>Fainting</a:t>
            </a:r>
          </a:p>
        </p:txBody>
      </p:sp>
      <p:graphicFrame>
        <p:nvGraphicFramePr>
          <p:cNvPr id="7" name="Object 6">
            <a:extLst>
              <a:ext uri="{FF2B5EF4-FFF2-40B4-BE49-F238E27FC236}">
                <a16:creationId xmlns="" xmlns:a16="http://schemas.microsoft.com/office/drawing/2014/main" id="{BB83E2FB-ED6C-401E-94B5-60A793325702}"/>
              </a:ext>
            </a:extLst>
          </p:cNvPr>
          <p:cNvGraphicFramePr>
            <a:graphicFrameLocks noChangeAspect="1"/>
          </p:cNvGraphicFramePr>
          <p:nvPr/>
        </p:nvGraphicFramePr>
        <p:xfrm>
          <a:off x="7911170" y="144966"/>
          <a:ext cx="4265865" cy="5730539"/>
        </p:xfrm>
        <a:graphic>
          <a:graphicData uri="http://schemas.openxmlformats.org/presentationml/2006/ole">
            <mc:AlternateContent xmlns:mc="http://schemas.openxmlformats.org/markup-compatibility/2006">
              <mc:Choice xmlns:v="urn:schemas-microsoft-com:vml" Requires="v">
                <p:oleObj spid="_x0000_s2051" name="Acrobat Document" r:id="rId4" imgW="5829165" imgH="7543680" progId="Acrobat.Document.DC">
                  <p:embed/>
                </p:oleObj>
              </mc:Choice>
              <mc:Fallback>
                <p:oleObj name="Acrobat Document" r:id="rId4" imgW="5829165" imgH="7543680" progId="Acrobat.Document.DC">
                  <p:embed/>
                  <p:pic>
                    <p:nvPicPr>
                      <p:cNvPr id="0" name=""/>
                      <p:cNvPicPr/>
                      <p:nvPr/>
                    </p:nvPicPr>
                    <p:blipFill>
                      <a:blip r:embed="rId5"/>
                      <a:stretch>
                        <a:fillRect/>
                      </a:stretch>
                    </p:blipFill>
                    <p:spPr>
                      <a:xfrm>
                        <a:off x="7911170" y="144966"/>
                        <a:ext cx="4265865" cy="5730539"/>
                      </a:xfrm>
                      <a:prstGeom prst="rect">
                        <a:avLst/>
                      </a:prstGeom>
                    </p:spPr>
                  </p:pic>
                </p:oleObj>
              </mc:Fallback>
            </mc:AlternateContent>
          </a:graphicData>
        </a:graphic>
      </p:graphicFrame>
    </p:spTree>
    <p:extLst>
      <p:ext uri="{BB962C8B-B14F-4D97-AF65-F5344CB8AC3E}">
        <p14:creationId xmlns:p14="http://schemas.microsoft.com/office/powerpoint/2010/main" val="36383590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E537C3-98C4-44CB-B2F8-82DF0E5D678D}"/>
              </a:ext>
            </a:extLst>
          </p:cNvPr>
          <p:cNvSpPr>
            <a:spLocks noGrp="1"/>
          </p:cNvSpPr>
          <p:nvPr>
            <p:ph type="title"/>
          </p:nvPr>
        </p:nvSpPr>
        <p:spPr/>
        <p:txBody>
          <a:bodyPr>
            <a:normAutofit/>
          </a:bodyPr>
          <a:lstStyle/>
          <a:p>
            <a:r>
              <a:rPr lang="en-US" dirty="0"/>
              <a:t>Professional  and Patient Resources</a:t>
            </a:r>
          </a:p>
        </p:txBody>
      </p:sp>
      <p:sp>
        <p:nvSpPr>
          <p:cNvPr id="3" name="Content Placeholder 2">
            <a:extLst>
              <a:ext uri="{FF2B5EF4-FFF2-40B4-BE49-F238E27FC236}">
                <a16:creationId xmlns="" xmlns:a16="http://schemas.microsoft.com/office/drawing/2014/main" id="{B417EEBF-63C2-4699-877B-8710CE7437EF}"/>
              </a:ext>
            </a:extLst>
          </p:cNvPr>
          <p:cNvSpPr>
            <a:spLocks noGrp="1"/>
          </p:cNvSpPr>
          <p:nvPr>
            <p:ph sz="half" idx="1"/>
          </p:nvPr>
        </p:nvSpPr>
        <p:spPr>
          <a:xfrm>
            <a:off x="427569" y="1945604"/>
            <a:ext cx="5043488" cy="3581401"/>
          </a:xfrm>
        </p:spPr>
        <p:txBody>
          <a:bodyPr/>
          <a:lstStyle/>
          <a:p>
            <a:r>
              <a:rPr lang="en-US" sz="2000" dirty="0">
                <a:hlinkClick r:id="rId3"/>
              </a:rPr>
              <a:t>www.myOMS.org</a:t>
            </a:r>
            <a:endParaRPr lang="en-US" sz="2000" dirty="0"/>
          </a:p>
          <a:p>
            <a:r>
              <a:rPr lang="en-US" sz="2000" dirty="0">
                <a:hlinkClick r:id="rId4"/>
              </a:rPr>
              <a:t>www.checkyourmouth.org</a:t>
            </a:r>
            <a:endParaRPr lang="en-US" sz="2000" dirty="0"/>
          </a:p>
          <a:p>
            <a:r>
              <a:rPr lang="en-US" sz="2000" dirty="0">
                <a:hlinkClick r:id="rId5"/>
              </a:rPr>
              <a:t>www.Ada.org</a:t>
            </a:r>
            <a:endParaRPr lang="en-US" sz="2000" dirty="0"/>
          </a:p>
          <a:p>
            <a:r>
              <a:rPr lang="en-US" sz="2000" dirty="0">
                <a:hlinkClick r:id="rId6"/>
              </a:rPr>
              <a:t>www.Adha.org</a:t>
            </a:r>
            <a:endParaRPr lang="en-US" sz="2000" dirty="0"/>
          </a:p>
          <a:p>
            <a:r>
              <a:rPr lang="en-US" sz="2000" dirty="0">
                <a:hlinkClick r:id="rId7"/>
              </a:rPr>
              <a:t>www.Theoralcancerfoundation.org</a:t>
            </a:r>
            <a:endParaRPr lang="en-US" sz="2000" dirty="0"/>
          </a:p>
          <a:p>
            <a:r>
              <a:rPr lang="en-US" sz="2000" dirty="0">
                <a:hlinkClick r:id="rId8"/>
              </a:rPr>
              <a:t>https://oralcancerfoundation.org/dental/</a:t>
            </a:r>
            <a:endParaRPr lang="en-US" sz="2000" dirty="0"/>
          </a:p>
          <a:p>
            <a:endParaRPr lang="en-US" sz="2000" dirty="0"/>
          </a:p>
          <a:p>
            <a:endParaRPr lang="en-US" dirty="0"/>
          </a:p>
          <a:p>
            <a:endParaRPr lang="en-US" dirty="0"/>
          </a:p>
        </p:txBody>
      </p:sp>
      <p:sp>
        <p:nvSpPr>
          <p:cNvPr id="4" name="Content Placeholder 3">
            <a:extLst>
              <a:ext uri="{FF2B5EF4-FFF2-40B4-BE49-F238E27FC236}">
                <a16:creationId xmlns="" xmlns:a16="http://schemas.microsoft.com/office/drawing/2014/main" id="{995AD132-F78B-45B9-9BB6-9A99B9C55E30}"/>
              </a:ext>
            </a:extLst>
          </p:cNvPr>
          <p:cNvSpPr>
            <a:spLocks noGrp="1"/>
          </p:cNvSpPr>
          <p:nvPr>
            <p:ph sz="half" idx="2"/>
          </p:nvPr>
        </p:nvSpPr>
        <p:spPr>
          <a:xfrm>
            <a:off x="5754766" y="1680823"/>
            <a:ext cx="5641779" cy="3880773"/>
          </a:xfrm>
        </p:spPr>
        <p:txBody>
          <a:bodyPr>
            <a:normAutofit/>
          </a:bodyPr>
          <a:lstStyle/>
          <a:p>
            <a:r>
              <a:rPr lang="en-US" b="1" dirty="0"/>
              <a:t>Cancer Helpline                </a:t>
            </a:r>
            <a:r>
              <a:rPr lang="en-US" b="1" dirty="0">
                <a:hlinkClick r:id="rId9"/>
              </a:rPr>
              <a:t>800.227.2345</a:t>
            </a:r>
            <a:endParaRPr lang="en-US" b="1" dirty="0"/>
          </a:p>
          <a:p>
            <a:pPr marL="0" indent="0">
              <a:buNone/>
            </a:pPr>
            <a:r>
              <a:rPr lang="en-US" b="1" dirty="0"/>
              <a:t>Help with transportation for treatment, lodging and 24/7 support line</a:t>
            </a:r>
            <a:endParaRPr lang="en-US" dirty="0"/>
          </a:p>
          <a:p>
            <a:r>
              <a:rPr lang="en-US" sz="2000" dirty="0">
                <a:hlinkClick r:id="rId10"/>
              </a:rPr>
              <a:t>https://www.sixstepscreening.org</a:t>
            </a:r>
            <a:endParaRPr lang="en-US" sz="2000" dirty="0"/>
          </a:p>
          <a:p>
            <a:r>
              <a:rPr lang="en-US" sz="2000" dirty="0">
                <a:hlinkClick r:id="rId11"/>
              </a:rPr>
              <a:t>www.Mouthcancer.org</a:t>
            </a:r>
            <a:endParaRPr lang="en-US" sz="2000" dirty="0"/>
          </a:p>
          <a:p>
            <a:r>
              <a:rPr lang="en-US" sz="2000" dirty="0">
                <a:hlinkClick r:id="rId12"/>
              </a:rPr>
              <a:t>https://oralhealthnevada.com/oral-cancer/</a:t>
            </a:r>
            <a:endParaRPr lang="en-US" sz="2000" dirty="0"/>
          </a:p>
          <a:p>
            <a:endParaRPr lang="en-US" sz="2000" dirty="0"/>
          </a:p>
          <a:p>
            <a:endParaRPr lang="en-US" sz="2000" dirty="0"/>
          </a:p>
          <a:p>
            <a:endParaRPr lang="en-US" sz="2000" dirty="0"/>
          </a:p>
          <a:p>
            <a:endParaRPr lang="en-US" sz="2000" dirty="0"/>
          </a:p>
        </p:txBody>
      </p:sp>
      <p:pic>
        <p:nvPicPr>
          <p:cNvPr id="5" name="Picture 2" descr="The Oral Cancer Foundation Logo">
            <a:extLst>
              <a:ext uri="{FF2B5EF4-FFF2-40B4-BE49-F238E27FC236}">
                <a16:creationId xmlns="" xmlns:a16="http://schemas.microsoft.com/office/drawing/2014/main" id="{4B174ECF-DF74-4A28-8DA9-23B51521E7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56104" y="4984504"/>
            <a:ext cx="166687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e Best Practice In Oral Car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4457" y="5312019"/>
            <a:ext cx="5087938" cy="133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3408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  and Patient Resources</a:t>
            </a:r>
          </a:p>
        </p:txBody>
      </p:sp>
      <p:sp>
        <p:nvSpPr>
          <p:cNvPr id="3" name="Content Placeholder 2"/>
          <p:cNvSpPr>
            <a:spLocks noGrp="1"/>
          </p:cNvSpPr>
          <p:nvPr>
            <p:ph sz="half" idx="1"/>
          </p:nvPr>
        </p:nvSpPr>
        <p:spPr/>
        <p:txBody>
          <a:bodyPr>
            <a:normAutofit/>
          </a:bodyPr>
          <a:lstStyle/>
          <a:p>
            <a:r>
              <a:rPr lang="en-US" dirty="0">
                <a:hlinkClick r:id="rId3"/>
              </a:rPr>
              <a:t>https://www.youtube.com/watch?v=Hp6J8svVw0g</a:t>
            </a:r>
            <a:endParaRPr lang="en-US" dirty="0"/>
          </a:p>
          <a:p>
            <a:r>
              <a:rPr lang="en-US" dirty="0">
                <a:hlinkClick r:id="rId4"/>
              </a:rPr>
              <a:t>https://www.youtube.com/watch?v=rubX2CMRJcA</a:t>
            </a:r>
            <a:endParaRPr lang="en-US" dirty="0"/>
          </a:p>
          <a:p>
            <a:r>
              <a:rPr lang="en-US" dirty="0">
                <a:hlinkClick r:id="rId5"/>
              </a:rPr>
              <a:t>https://www.sixstepscreening.org/newly-diagnosed/</a:t>
            </a:r>
            <a:endParaRPr lang="en-US" dirty="0"/>
          </a:p>
          <a:p>
            <a:r>
              <a:rPr lang="en-US" dirty="0"/>
              <a:t>dentalpracticesolutions.com</a:t>
            </a:r>
          </a:p>
          <a:p>
            <a:pPr lvl="1"/>
            <a:r>
              <a:rPr lang="en-US" dirty="0"/>
              <a:t>April 2018, 5 simple steps to implement an oral cancer  protocol</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Content Placeholder 3"/>
          <p:cNvSpPr>
            <a:spLocks noGrp="1"/>
          </p:cNvSpPr>
          <p:nvPr>
            <p:ph sz="half" idx="2"/>
          </p:nvPr>
        </p:nvSpPr>
        <p:spPr/>
        <p:txBody>
          <a:bodyPr>
            <a:normAutofit/>
          </a:bodyPr>
          <a:lstStyle/>
          <a:p>
            <a:r>
              <a:rPr lang="en-US" dirty="0">
                <a:hlinkClick r:id="rId6"/>
              </a:rPr>
              <a:t>https://www.youtube.com/watch?v=MjK3SdS7lUc</a:t>
            </a:r>
            <a:endParaRPr lang="en-US" dirty="0"/>
          </a:p>
          <a:p>
            <a:r>
              <a:rPr lang="en-US" dirty="0">
                <a:hlinkClick r:id="rId7"/>
              </a:rPr>
              <a:t>https://www.youtube.com/watch?v=7mv073MJzlg</a:t>
            </a:r>
            <a:endParaRPr lang="en-US" dirty="0"/>
          </a:p>
          <a:p>
            <a:pPr lvl="1"/>
            <a:r>
              <a:rPr lang="en-US" dirty="0"/>
              <a:t>ADA How to do an oral cancer screening</a:t>
            </a:r>
          </a:p>
          <a:p>
            <a:pPr marL="457200" lvl="1" indent="0">
              <a:buNone/>
            </a:pPr>
            <a:endParaRPr lang="en-US" dirty="0"/>
          </a:p>
        </p:txBody>
      </p:sp>
      <p:pic>
        <p:nvPicPr>
          <p:cNvPr id="5" name="Picture 2" descr="https://oralcancerfoundation.org/wp-content/uploads/2018/01/cym-dental-400x133.jpg">
            <a:extLst>
              <a:ext uri="{FF2B5EF4-FFF2-40B4-BE49-F238E27FC236}">
                <a16:creationId xmlns="" xmlns:a16="http://schemas.microsoft.com/office/drawing/2014/main" id="{2F499BBB-AAC4-4682-B3AA-222317C352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0374" y="4549267"/>
            <a:ext cx="4262929" cy="1417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4673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food, flower&#10;&#10;Description automatically generated">
            <a:extLst>
              <a:ext uri="{FF2B5EF4-FFF2-40B4-BE49-F238E27FC236}">
                <a16:creationId xmlns="" xmlns:a16="http://schemas.microsoft.com/office/drawing/2014/main" id="{D3F6DB0E-2C71-4361-89DE-4AF6C2F5B4B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652553" y="790420"/>
            <a:ext cx="7715886" cy="2093457"/>
          </a:xfrm>
        </p:spPr>
      </p:pic>
      <p:sp>
        <p:nvSpPr>
          <p:cNvPr id="5" name="Rectangle 4">
            <a:extLst>
              <a:ext uri="{FF2B5EF4-FFF2-40B4-BE49-F238E27FC236}">
                <a16:creationId xmlns="" xmlns:a16="http://schemas.microsoft.com/office/drawing/2014/main" id="{A177C7FD-7F7E-478C-A1F8-4214B9C1449A}"/>
              </a:ext>
            </a:extLst>
          </p:cNvPr>
          <p:cNvSpPr/>
          <p:nvPr/>
        </p:nvSpPr>
        <p:spPr>
          <a:xfrm>
            <a:off x="2669703" y="6248400"/>
            <a:ext cx="3482043"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https://oralhealthnevada.com/</a:t>
            </a:r>
          </a:p>
        </p:txBody>
      </p:sp>
    </p:spTree>
    <p:extLst>
      <p:ext uri="{BB962C8B-B14F-4D97-AF65-F5344CB8AC3E}">
        <p14:creationId xmlns:p14="http://schemas.microsoft.com/office/powerpoint/2010/main" val="19134650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16AE97-A242-4B4E-AC06-6DBB12A836BD}"/>
              </a:ext>
            </a:extLst>
          </p:cNvPr>
          <p:cNvSpPr>
            <a:spLocks noGrp="1"/>
          </p:cNvSpPr>
          <p:nvPr>
            <p:ph type="title"/>
          </p:nvPr>
        </p:nvSpPr>
        <p:spPr>
          <a:xfrm>
            <a:off x="677333" y="609600"/>
            <a:ext cx="9461453" cy="1320800"/>
          </a:xfrm>
        </p:spPr>
        <p:txBody>
          <a:bodyPr>
            <a:normAutofit fontScale="90000"/>
          </a:bodyPr>
          <a:lstStyle/>
          <a:p>
            <a:r>
              <a:rPr lang="en-US" dirty="0"/>
              <a:t>Professional Development</a:t>
            </a:r>
            <a:br>
              <a:rPr lang="en-US" dirty="0"/>
            </a:br>
            <a:r>
              <a:rPr lang="en-US" dirty="0"/>
              <a:t>Public Health Promotion and Disease Prevention</a:t>
            </a:r>
          </a:p>
        </p:txBody>
      </p:sp>
      <p:pic>
        <p:nvPicPr>
          <p:cNvPr id="7" name="Content Placeholder 6" descr="A picture containing grass, flower&#10;&#10;Description automatically generated">
            <a:extLst>
              <a:ext uri="{FF2B5EF4-FFF2-40B4-BE49-F238E27FC236}">
                <a16:creationId xmlns="" xmlns:a16="http://schemas.microsoft.com/office/drawing/2014/main" id="{F54C14ED-4AF2-4240-8353-71C40D54D33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28675" y="2160588"/>
            <a:ext cx="3881437" cy="3881437"/>
          </a:xfrm>
        </p:spPr>
      </p:pic>
      <p:pic>
        <p:nvPicPr>
          <p:cNvPr id="9" name="Content Placeholder 8" descr="A picture containing airplane&#10;&#10;Description automatically generated">
            <a:extLst>
              <a:ext uri="{FF2B5EF4-FFF2-40B4-BE49-F238E27FC236}">
                <a16:creationId xmlns="" xmlns:a16="http://schemas.microsoft.com/office/drawing/2014/main" id="{A87C31F8-6A7B-488C-91D5-9B28F0963210}"/>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395912" y="2910681"/>
            <a:ext cx="3571875" cy="2381250"/>
          </a:xfrm>
        </p:spPr>
      </p:pic>
      <p:sp>
        <p:nvSpPr>
          <p:cNvPr id="5" name="Rectangle 4">
            <a:extLst>
              <a:ext uri="{FF2B5EF4-FFF2-40B4-BE49-F238E27FC236}">
                <a16:creationId xmlns="" xmlns:a16="http://schemas.microsoft.com/office/drawing/2014/main" id="{17CF53DD-0B24-4F71-B6A5-E2A4443B1A6F}"/>
              </a:ext>
            </a:extLst>
          </p:cNvPr>
          <p:cNvSpPr/>
          <p:nvPr/>
        </p:nvSpPr>
        <p:spPr>
          <a:xfrm>
            <a:off x="1309289" y="6271550"/>
            <a:ext cx="332334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https://immunizenevada.org/</a:t>
            </a:r>
          </a:p>
        </p:txBody>
      </p:sp>
      <p:sp>
        <p:nvSpPr>
          <p:cNvPr id="10" name="Rectangle 9">
            <a:extLst>
              <a:ext uri="{FF2B5EF4-FFF2-40B4-BE49-F238E27FC236}">
                <a16:creationId xmlns="" xmlns:a16="http://schemas.microsoft.com/office/drawing/2014/main" id="{D3096395-0CD8-4492-AD62-31666FB0DF53}"/>
              </a:ext>
            </a:extLst>
          </p:cNvPr>
          <p:cNvSpPr/>
          <p:nvPr/>
        </p:nvSpPr>
        <p:spPr>
          <a:xfrm>
            <a:off x="5303386" y="6271550"/>
            <a:ext cx="366440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https://www.highsierraahec.org/</a:t>
            </a:r>
          </a:p>
        </p:txBody>
      </p:sp>
    </p:spTree>
    <p:extLst>
      <p:ext uri="{BB962C8B-B14F-4D97-AF65-F5344CB8AC3E}">
        <p14:creationId xmlns:p14="http://schemas.microsoft.com/office/powerpoint/2010/main" val="34571885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81" y="1382486"/>
            <a:ext cx="3547581" cy="4093028"/>
          </a:xfrm>
        </p:spPr>
        <p:txBody>
          <a:bodyPr anchor="ctr">
            <a:normAutofit/>
          </a:bodyPr>
          <a:lstStyle/>
          <a:p>
            <a:r>
              <a:rPr lang="en-US" sz="4400" dirty="0">
                <a:solidFill>
                  <a:schemeClr val="accent1">
                    <a:lumMod val="75000"/>
                  </a:schemeClr>
                </a:solidFill>
              </a:rPr>
              <a:t>Core Concepts</a:t>
            </a:r>
          </a:p>
        </p:txBody>
      </p:sp>
      <p:graphicFrame>
        <p:nvGraphicFramePr>
          <p:cNvPr id="10" name="Content Placeholder 7">
            <a:extLst>
              <a:ext uri="{FF2B5EF4-FFF2-40B4-BE49-F238E27FC236}">
                <a16:creationId xmlns="" xmlns:a16="http://schemas.microsoft.com/office/drawing/2014/main" id="{5A52A899-C43E-4CF9-ACFC-93482CD038DB}"/>
              </a:ext>
            </a:extLst>
          </p:cNvPr>
          <p:cNvGraphicFramePr>
            <a:graphicFrameLocks noGrp="1"/>
          </p:cNvGraphicFramePr>
          <p:nvPr>
            <p:ph idx="1"/>
          </p:nvPr>
        </p:nvGraphicFramePr>
        <p:xfrm>
          <a:off x="3396343" y="130629"/>
          <a:ext cx="8510954" cy="6727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14360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6933" y="609600"/>
            <a:ext cx="10197494" cy="1099457"/>
          </a:xfrm>
        </p:spPr>
        <p:txBody>
          <a:bodyPr>
            <a:normAutofit/>
          </a:bodyPr>
          <a:lstStyle/>
          <a:p>
            <a:r>
              <a:rPr lang="en-US" dirty="0"/>
              <a:t>Develop an Office Protocol</a:t>
            </a:r>
          </a:p>
        </p:txBody>
      </p:sp>
      <p:graphicFrame>
        <p:nvGraphicFramePr>
          <p:cNvPr id="5" name="Content Placeholder 2">
            <a:extLst>
              <a:ext uri="{FF2B5EF4-FFF2-40B4-BE49-F238E27FC236}">
                <a16:creationId xmlns="" xmlns:a16="http://schemas.microsoft.com/office/drawing/2014/main" id="{2E1E8E54-7694-497B-8EC5-1E7D6ED60962}"/>
              </a:ext>
            </a:extLst>
          </p:cNvPr>
          <p:cNvGraphicFramePr>
            <a:graphicFrameLocks noGrp="1"/>
          </p:cNvGraphicFramePr>
          <p:nvPr>
            <p:ph idx="1"/>
          </p:nvPr>
        </p:nvGraphicFramePr>
        <p:xfrm>
          <a:off x="140677" y="1461052"/>
          <a:ext cx="12051323" cy="4979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61257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49B1DB-A312-46B1-8D90-BAAF01C83576}"/>
              </a:ext>
            </a:extLst>
          </p:cNvPr>
          <p:cNvSpPr>
            <a:spLocks noGrp="1"/>
          </p:cNvSpPr>
          <p:nvPr>
            <p:ph type="title"/>
          </p:nvPr>
        </p:nvSpPr>
        <p:spPr/>
        <p:txBody>
          <a:bodyPr>
            <a:normAutofit fontScale="90000"/>
          </a:bodyPr>
          <a:lstStyle/>
          <a:p>
            <a:r>
              <a:rPr lang="en-US" dirty="0"/>
              <a:t>Awareness!</a:t>
            </a:r>
            <a:br>
              <a:rPr lang="en-US" dirty="0"/>
            </a:br>
            <a:r>
              <a:rPr lang="en-US" dirty="0"/>
              <a:t>Social Media</a:t>
            </a:r>
            <a:br>
              <a:rPr lang="en-US" dirty="0"/>
            </a:br>
            <a:r>
              <a:rPr lang="en-US" dirty="0"/>
              <a:t>Screenings</a:t>
            </a:r>
            <a:br>
              <a:rPr lang="en-US" dirty="0"/>
            </a:br>
            <a:r>
              <a:rPr lang="en-US" dirty="0"/>
              <a:t>Fundraisers</a:t>
            </a:r>
            <a:br>
              <a:rPr lang="en-US" dirty="0"/>
            </a:br>
            <a:r>
              <a:rPr lang="en-US" dirty="0"/>
              <a:t>Media</a:t>
            </a:r>
            <a:br>
              <a:rPr lang="en-US" dirty="0"/>
            </a:br>
            <a:r>
              <a:rPr lang="en-US" dirty="0"/>
              <a:t>Free services</a:t>
            </a:r>
            <a:br>
              <a:rPr lang="en-US" dirty="0"/>
            </a:br>
            <a:r>
              <a:rPr lang="en-US" dirty="0"/>
              <a:t>Invest in new adjuncts</a:t>
            </a:r>
            <a:br>
              <a:rPr lang="en-US" dirty="0"/>
            </a:br>
            <a:r>
              <a:rPr lang="en-US" dirty="0"/>
              <a:t>Print flyers</a:t>
            </a:r>
            <a:br>
              <a:rPr lang="en-US" dirty="0"/>
            </a:br>
            <a:r>
              <a:rPr lang="en-US" dirty="0"/>
              <a:t/>
            </a:r>
            <a:br>
              <a:rPr lang="en-US" dirty="0"/>
            </a:br>
            <a:r>
              <a:rPr lang="en-US" dirty="0"/>
              <a:t/>
            </a:r>
            <a:br>
              <a:rPr lang="en-US" dirty="0"/>
            </a:br>
            <a:endParaRPr lang="en-US" dirty="0"/>
          </a:p>
        </p:txBody>
      </p:sp>
      <p:sp>
        <p:nvSpPr>
          <p:cNvPr id="4" name="Text Placeholder 3">
            <a:extLst>
              <a:ext uri="{FF2B5EF4-FFF2-40B4-BE49-F238E27FC236}">
                <a16:creationId xmlns="" xmlns:a16="http://schemas.microsoft.com/office/drawing/2014/main" id="{BAD24EB3-6B91-4994-9D1D-7ECCCC1C5665}"/>
              </a:ext>
            </a:extLst>
          </p:cNvPr>
          <p:cNvSpPr>
            <a:spLocks noGrp="1"/>
          </p:cNvSpPr>
          <p:nvPr>
            <p:ph idx="1"/>
          </p:nvPr>
        </p:nvSpPr>
        <p:spPr>
          <a:xfrm>
            <a:off x="677334" y="2160589"/>
            <a:ext cx="3614581" cy="3880773"/>
          </a:xfrm>
        </p:spPr>
        <p:txBody>
          <a:bodyPr>
            <a:normAutofit/>
          </a:bodyPr>
          <a:lstStyle/>
          <a:p>
            <a:endParaRPr lang="en-US" b="1" dirty="0"/>
          </a:p>
          <a:p>
            <a:endParaRPr lang="en-US" dirty="0"/>
          </a:p>
        </p:txBody>
      </p:sp>
      <p:pic>
        <p:nvPicPr>
          <p:cNvPr id="5" name="Picture 2" descr="Image result for mouth cancer powerpoint templates">
            <a:extLst>
              <a:ext uri="{FF2B5EF4-FFF2-40B4-BE49-F238E27FC236}">
                <a16:creationId xmlns="" xmlns:a16="http://schemas.microsoft.com/office/drawing/2014/main" id="{F633DC21-A77B-4ABF-912B-43157EFD3F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835" y="286655"/>
            <a:ext cx="7169068" cy="6410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1311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normAutofit/>
          </a:bodyPr>
          <a:lstStyle/>
          <a:p>
            <a:r>
              <a:rPr lang="en-US" dirty="0"/>
              <a:t>Education, campaigns, awareness and screenings</a:t>
            </a:r>
          </a:p>
        </p:txBody>
      </p:sp>
      <p:pic>
        <p:nvPicPr>
          <p:cNvPr id="5" name="Content Placeholder 4" descr="19 de octubre: Día Mundial del Cáncer de Mama | Biblioteca ..."/>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r="-2" b="8775"/>
          <a:stretch/>
        </p:blipFill>
        <p:spPr>
          <a:xfrm>
            <a:off x="649075" y="2158073"/>
            <a:ext cx="2625335" cy="388236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a:stretch/>
        </p:blipFill>
        <p:spPr>
          <a:xfrm>
            <a:off x="3508276" y="2962700"/>
            <a:ext cx="4263887" cy="1817762"/>
          </a:xfrm>
          <a:prstGeom prst="rect">
            <a:avLst/>
          </a:prstGeom>
        </p:spPr>
      </p:pic>
      <p:sp>
        <p:nvSpPr>
          <p:cNvPr id="3" name="Content Placeholder 2"/>
          <p:cNvSpPr>
            <a:spLocks noGrp="1"/>
          </p:cNvSpPr>
          <p:nvPr>
            <p:ph idx="1"/>
          </p:nvPr>
        </p:nvSpPr>
        <p:spPr>
          <a:xfrm>
            <a:off x="4049486" y="1431236"/>
            <a:ext cx="6123273" cy="5210724"/>
          </a:xfrm>
        </p:spPr>
        <p:txBody>
          <a:bodyPr>
            <a:normAutofit/>
          </a:bodyPr>
          <a:lstStyle/>
          <a:p>
            <a:pPr>
              <a:buFont typeface="Wingdings" panose="05000000000000000000" pitchFamily="2" charset="2"/>
              <a:buChar char="Ø"/>
            </a:pPr>
            <a:r>
              <a:rPr lang="en-US" dirty="0"/>
              <a:t> simple, opportunistic screenings and exams </a:t>
            </a:r>
          </a:p>
          <a:p>
            <a:pPr>
              <a:buFont typeface="Wingdings" panose="05000000000000000000" pitchFamily="2" charset="2"/>
              <a:buChar char="Ø"/>
            </a:pPr>
            <a:r>
              <a:rPr lang="en-US" dirty="0"/>
              <a:t>Reduce death rates by promoting early discovery</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r>
              <a:rPr lang="en-US" dirty="0"/>
              <a:t>Vaccinations:</a:t>
            </a:r>
          </a:p>
          <a:p>
            <a:pPr marL="0" indent="0">
              <a:buNone/>
            </a:pPr>
            <a:r>
              <a:rPr lang="en-US" dirty="0"/>
              <a:t>Disease Prevention</a:t>
            </a:r>
          </a:p>
        </p:txBody>
      </p:sp>
    </p:spTree>
    <p:extLst>
      <p:ext uri="{BB962C8B-B14F-4D97-AF65-F5344CB8AC3E}">
        <p14:creationId xmlns:p14="http://schemas.microsoft.com/office/powerpoint/2010/main" val="42461692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3999</Words>
  <Application>Microsoft Office PowerPoint</Application>
  <PresentationFormat>Widescreen</PresentationFormat>
  <Paragraphs>745</Paragraphs>
  <Slides>103</Slides>
  <Notes>98</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103</vt:i4>
      </vt:variant>
    </vt:vector>
  </HeadingPairs>
  <TitlesOfParts>
    <vt:vector size="118" baseType="lpstr">
      <vt:lpstr>Arial</vt:lpstr>
      <vt:lpstr>Broadway</vt:lpstr>
      <vt:lpstr>Calibri</vt:lpstr>
      <vt:lpstr>Calibri Light</vt:lpstr>
      <vt:lpstr>Century Gothic</vt:lpstr>
      <vt:lpstr>Georgia</vt:lpstr>
      <vt:lpstr>Helvetica Neue</vt:lpstr>
      <vt:lpstr>Impact</vt:lpstr>
      <vt:lpstr>Museo 300</vt:lpstr>
      <vt:lpstr>Trebuchet MS</vt:lpstr>
      <vt:lpstr>Wingdings</vt:lpstr>
      <vt:lpstr>Wingdings 3</vt:lpstr>
      <vt:lpstr>Office Theme</vt:lpstr>
      <vt:lpstr>Facet</vt:lpstr>
      <vt:lpstr>Acrobat Document</vt:lpstr>
      <vt:lpstr>Thank you for joining us today!  This NILE webinar will start promptly at 12:30 PM PST</vt:lpstr>
      <vt:lpstr>HPV and the Oral Health Setting: The Role Dental Professionals Play in Preventing Oral and Oropharyngeal Cancers</vt:lpstr>
      <vt:lpstr>Agenda</vt:lpstr>
      <vt:lpstr>What risk factor(s) contributes to the most amount oral and oropharyngeal cancers?</vt:lpstr>
      <vt:lpstr>         Viral  A. Low risk strains- mouth warts B. High risk strains-cause tumors  Highest risk: HPV 16 (7%, 1.5%) </vt:lpstr>
      <vt:lpstr>Interprofessional Care</vt:lpstr>
      <vt:lpstr> Why medical-dental integration  is important?</vt:lpstr>
      <vt:lpstr>PowerPoint Presentation</vt:lpstr>
      <vt:lpstr>A1c Testing Rapid Chairside HIV Testing (OraQuick) Blood Pressure Weight and BMI, Obesity Airway Health Oral Cancer Screenings</vt:lpstr>
      <vt:lpstr>Dental Professionals May Play a Greater Role in HPV Vaccination </vt:lpstr>
      <vt:lpstr>American Dental Association 2017,2018,2019</vt:lpstr>
      <vt:lpstr>PowerPoint Presentation</vt:lpstr>
      <vt:lpstr>Oregon passes bill allowing dentists to administer vaccines April 26, 2019</vt:lpstr>
      <vt:lpstr>Who Can Administer Vaccines?</vt:lpstr>
      <vt:lpstr>PowerPoint Presentation</vt:lpstr>
      <vt:lpstr>PowerPoint Presentation</vt:lpstr>
      <vt:lpstr>Oral and Oropharyngeal Cancer in the US </vt:lpstr>
      <vt:lpstr>PowerPoint Presentation</vt:lpstr>
      <vt:lpstr>PowerPoint Presentation</vt:lpstr>
      <vt:lpstr>PowerPoint Presentation</vt:lpstr>
      <vt:lpstr>Dentists</vt:lpstr>
      <vt:lpstr>The Public</vt:lpstr>
      <vt:lpstr>PowerPoint Presentation</vt:lpstr>
      <vt:lpstr>State Specific Trends-Nevada</vt:lpstr>
      <vt:lpstr>While there has been an increase in newly diagnosed oral and oropharyngeal cancers, it is still considered a rare cancer.</vt:lpstr>
      <vt:lpstr>False</vt:lpstr>
      <vt:lpstr>PowerPoint Presentation</vt:lpstr>
      <vt:lpstr>Newly Diagnosed</vt:lpstr>
      <vt:lpstr>Second Cancers: new and unrelated After oropharyngeal cancer</vt:lpstr>
      <vt:lpstr>PowerPoint Presentation</vt:lpstr>
      <vt:lpstr>Oral cancer signs and symptoms</vt:lpstr>
      <vt:lpstr>PREVENTION  IS  BEST    Early Detection  is Key</vt:lpstr>
      <vt:lpstr>PowerPoint Presentation</vt:lpstr>
      <vt:lpstr>PowerPoint Presentation</vt:lpstr>
      <vt:lpstr>Oropharyngeal Cancer tonsils, throat, base of the tongue back of soft palate</vt:lpstr>
      <vt:lpstr>Where in the mouth?</vt:lpstr>
      <vt:lpstr>Adjuncts</vt:lpstr>
      <vt:lpstr>ADA Council on Scientific Affairs</vt:lpstr>
      <vt:lpstr>HPV Screening Tool</vt:lpstr>
      <vt:lpstr>PowerPoint Presentation</vt:lpstr>
      <vt:lpstr>Adjunct Screening Tools Fluorescence lighting</vt:lpstr>
      <vt:lpstr>PowerPoint Presentation</vt:lpstr>
      <vt:lpstr>Risk Factors </vt:lpstr>
      <vt:lpstr>National HPV Roundtable High Risk Factors</vt:lpstr>
      <vt:lpstr>National HPV Roundtable An Action Guide for Dental Health Care Providers</vt:lpstr>
      <vt:lpstr>Oral Bacteria Linked to Esophageal Cancer</vt:lpstr>
      <vt:lpstr>Oral Bacteria Linked to Esophageal Cancer</vt:lpstr>
      <vt:lpstr>Tongue Cancer Risk is 5.23X higher with each mm of bone loss</vt:lpstr>
      <vt:lpstr>Healthy Body=Healthy Mouth Cancer Prevention</vt:lpstr>
      <vt:lpstr>PowerPoint Presentation</vt:lpstr>
      <vt:lpstr>PowerPoint Presentation</vt:lpstr>
      <vt:lpstr>PowerPoint Presentation</vt:lpstr>
      <vt:lpstr>Hookah </vt:lpstr>
      <vt:lpstr>New report one of the most comprehensive studies on health effects of e-cigarettes</vt:lpstr>
      <vt:lpstr>Evidence to Support</vt:lpstr>
      <vt:lpstr>American Institute for Cancer Research</vt:lpstr>
      <vt:lpstr>PowerPoint Presentation</vt:lpstr>
      <vt:lpstr>Healthy People 2000: Cancer Objectives</vt:lpstr>
      <vt:lpstr>Are you providing the standard of care?</vt:lpstr>
      <vt:lpstr>PowerPoint Presentation</vt:lpstr>
      <vt:lpstr>Importance of the Tactile Examination</vt:lpstr>
      <vt:lpstr>PowerPoint Presentation</vt:lpstr>
      <vt:lpstr>Lips Hands Face  Ears  have the most  sun exposure  check for changes in texture, color, size</vt:lpstr>
      <vt:lpstr>PowerPoint Presentation</vt:lpstr>
      <vt:lpstr>PowerPoint Presentation</vt:lpstr>
      <vt:lpstr>Self Examination</vt:lpstr>
      <vt:lpstr>self exam: inside the mouth</vt:lpstr>
      <vt:lpstr>self exam: outside the mouth</vt:lpstr>
      <vt:lpstr>Self Assessment</vt:lpstr>
      <vt:lpstr>Throat Scope Illuminated Tongue Depressor &amp; Retraction Tool</vt:lpstr>
      <vt:lpstr>PowerPoint Presentation</vt:lpstr>
      <vt:lpstr>Make the Shift: Focus on Cancer Prevention</vt:lpstr>
      <vt:lpstr>Ask and Educate About Vaccinations</vt:lpstr>
      <vt:lpstr>Lets talk about sex….HPV can be a  silent killer</vt:lpstr>
      <vt:lpstr>HPV-16</vt:lpstr>
      <vt:lpstr>Patterns of Primary Care Visits for Adolescents  http://doi.org/10.1016/j.acap.2018.01.002 </vt:lpstr>
      <vt:lpstr>PowerPoint Presentation</vt:lpstr>
      <vt:lpstr>Dental Professionals May Play a Greater Role in HPV Vaccination </vt:lpstr>
      <vt:lpstr>71% decrease in HPV rates among teen girls since vaccination implementation: 2006</vt:lpstr>
      <vt:lpstr>Legislation</vt:lpstr>
      <vt:lpstr>Vaccine Safety</vt:lpstr>
      <vt:lpstr>Center for Disease Control-National World Health Organization- International</vt:lpstr>
      <vt:lpstr>What can dental professionals do to improve immunization rates among their adult and their pediatric patients? </vt:lpstr>
      <vt:lpstr>What can dental professionals do to improve immunization rates among their adult and their pediatric patients? </vt:lpstr>
      <vt:lpstr>Adjuncts can help open the conversation </vt:lpstr>
      <vt:lpstr>What can dental professionals do to improve immunization rates among their adult and their pediatric patients? </vt:lpstr>
      <vt:lpstr>PowerPoint Presentation</vt:lpstr>
      <vt:lpstr>PowerPoint Presentation</vt:lpstr>
      <vt:lpstr>Resources for Providers and Patients</vt:lpstr>
      <vt:lpstr>American Academy of Pediatrics Fact Sheets for Dental Professionals</vt:lpstr>
      <vt:lpstr>American Academy of Pediatrics Guide for Dental Professionals</vt:lpstr>
      <vt:lpstr>Professional  and Patient Resources</vt:lpstr>
      <vt:lpstr>Professional  and Patient Resources</vt:lpstr>
      <vt:lpstr>PowerPoint Presentation</vt:lpstr>
      <vt:lpstr>Professional Development Public Health Promotion and Disease Prevention</vt:lpstr>
      <vt:lpstr>Core Concepts</vt:lpstr>
      <vt:lpstr>Develop an Office Protocol</vt:lpstr>
      <vt:lpstr>Awareness! Social Media Screenings Fundraisers Media Free services Invest in new adjuncts Print flyers   </vt:lpstr>
      <vt:lpstr>Education, campaigns, awareness and screenings</vt:lpstr>
      <vt:lpstr>Cancer Awareness</vt:lpstr>
      <vt:lpstr>Thank You!</vt:lpstr>
      <vt:lpstr>References/Additional Resources</vt:lpstr>
      <vt:lpstr>References/Additional Resources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Lancette VanGuilder</dc:creator>
  <cp:lastModifiedBy>Breanne Van Dyne</cp:lastModifiedBy>
  <cp:revision>3</cp:revision>
  <dcterms:created xsi:type="dcterms:W3CDTF">2019-10-16T19:10:58Z</dcterms:created>
  <dcterms:modified xsi:type="dcterms:W3CDTF">2019-10-23T18:28:51Z</dcterms:modified>
</cp:coreProperties>
</file>